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38"/>
  </p:notesMasterIdLst>
  <p:handoutMasterIdLst>
    <p:handoutMasterId r:id="rId39"/>
  </p:handoutMasterIdLst>
  <p:sldIdLst>
    <p:sldId id="3464" r:id="rId2"/>
    <p:sldId id="3264" r:id="rId3"/>
    <p:sldId id="3282" r:id="rId4"/>
    <p:sldId id="3283" r:id="rId5"/>
    <p:sldId id="3288" r:id="rId6"/>
    <p:sldId id="3466" r:id="rId7"/>
    <p:sldId id="3290" r:id="rId8"/>
    <p:sldId id="3301" r:id="rId9"/>
    <p:sldId id="3404" r:id="rId10"/>
    <p:sldId id="3462" r:id="rId11"/>
    <p:sldId id="3401" r:id="rId12"/>
    <p:sldId id="3467" r:id="rId13"/>
    <p:sldId id="3323" r:id="rId14"/>
    <p:sldId id="3476" r:id="rId15"/>
    <p:sldId id="3325" r:id="rId16"/>
    <p:sldId id="3479" r:id="rId17"/>
    <p:sldId id="3332" r:id="rId18"/>
    <p:sldId id="3405" r:id="rId19"/>
    <p:sldId id="3334" r:id="rId20"/>
    <p:sldId id="3335" r:id="rId21"/>
    <p:sldId id="3345" r:id="rId22"/>
    <p:sldId id="3349" r:id="rId23"/>
    <p:sldId id="3350" r:id="rId24"/>
    <p:sldId id="3353" r:id="rId25"/>
    <p:sldId id="3355" r:id="rId26"/>
    <p:sldId id="3409" r:id="rId27"/>
    <p:sldId id="3410" r:id="rId28"/>
    <p:sldId id="3483" r:id="rId29"/>
    <p:sldId id="1389" r:id="rId30"/>
    <p:sldId id="3482" r:id="rId31"/>
    <p:sldId id="3362" r:id="rId32"/>
    <p:sldId id="682" r:id="rId33"/>
    <p:sldId id="3364" r:id="rId34"/>
    <p:sldId id="3484" r:id="rId35"/>
    <p:sldId id="3252" r:id="rId36"/>
    <p:sldId id="3481" r:id="rId37"/>
  </p:sldIdLst>
  <p:sldSz cx="14630400" cy="8229600"/>
  <p:notesSz cx="6858000" cy="9144000"/>
  <p:custDataLst>
    <p:tags r:id="rId40"/>
  </p:custDataLst>
  <p:defaultText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92" userDrawn="1">
          <p15:clr>
            <a:srgbClr val="A4A3A4"/>
          </p15:clr>
        </p15:guide>
        <p15:guide id="2" pos="4584" userDrawn="1">
          <p15:clr>
            <a:srgbClr val="A4A3A4"/>
          </p15:clr>
        </p15:guide>
        <p15:guide id="3" pos="365" userDrawn="1">
          <p15:clr>
            <a:srgbClr val="A4A3A4"/>
          </p15:clr>
        </p15:guide>
        <p15:guide id="4" pos="7080" userDrawn="1">
          <p15:clr>
            <a:srgbClr val="A4A3A4"/>
          </p15:clr>
        </p15:guide>
        <p15:guide id="5" orient="horz" pos="4632" userDrawn="1">
          <p15:clr>
            <a:srgbClr val="A4A3A4"/>
          </p15:clr>
        </p15:guide>
        <p15:guide id="6" pos="7920" userDrawn="1">
          <p15:clr>
            <a:srgbClr val="A4A3A4"/>
          </p15:clr>
        </p15:guide>
        <p15:guide id="7" pos="8904" userDrawn="1">
          <p15:clr>
            <a:srgbClr val="A4A3A4"/>
          </p15:clr>
        </p15:guide>
        <p15:guide id="8" orient="horz" pos="1368" userDrawn="1">
          <p15:clr>
            <a:srgbClr val="A4A3A4"/>
          </p15:clr>
        </p15:guide>
        <p15:guide id="9" pos="2760" userDrawn="1">
          <p15:clr>
            <a:srgbClr val="A4A3A4"/>
          </p15:clr>
        </p15:guide>
        <p15:guide id="10" orient="horz" pos="2400" userDrawn="1">
          <p15:clr>
            <a:srgbClr val="A4A3A4"/>
          </p15:clr>
        </p15:guide>
        <p15:guide id="11" orient="horz" pos="3936" userDrawn="1">
          <p15:clr>
            <a:srgbClr val="A4A3A4"/>
          </p15:clr>
        </p15:guide>
        <p15:guide id="12" orient="horz" pos="960" userDrawn="1">
          <p15:clr>
            <a:srgbClr val="A4A3A4"/>
          </p15:clr>
        </p15:guide>
        <p15:guide id="13" orient="horz" pos="1152" userDrawn="1">
          <p15:clr>
            <a:srgbClr val="A4A3A4"/>
          </p15:clr>
        </p15:guide>
        <p15:guide id="14" orient="horz" pos="2592" userDrawn="1">
          <p15:clr>
            <a:srgbClr val="A4A3A4"/>
          </p15:clr>
        </p15:guide>
        <p15:guide id="15" orient="horz" pos="14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69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2F2F2"/>
    <a:srgbClr val="00FF00"/>
    <a:srgbClr val="FF00FF"/>
    <a:srgbClr val="D9E1E6"/>
    <a:srgbClr val="0094D7"/>
    <a:srgbClr val="F5F5F5"/>
    <a:srgbClr val="A6AAAC"/>
    <a:srgbClr val="D5C99E"/>
    <a:srgbClr val="F7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3" autoAdjust="0"/>
    <p:restoredTop sz="89542" autoAdjust="0"/>
  </p:normalViewPr>
  <p:slideViewPr>
    <p:cSldViewPr snapToGrid="0">
      <p:cViewPr varScale="1">
        <p:scale>
          <a:sx n="85" d="100"/>
          <a:sy n="85" d="100"/>
        </p:scale>
        <p:origin x="96" y="228"/>
      </p:cViewPr>
      <p:guideLst>
        <p:guide orient="horz" pos="4992"/>
        <p:guide pos="4584"/>
        <p:guide pos="365"/>
        <p:guide pos="7080"/>
        <p:guide orient="horz" pos="4632"/>
        <p:guide pos="7920"/>
        <p:guide pos="8904"/>
        <p:guide orient="horz" pos="1368"/>
        <p:guide pos="2760"/>
        <p:guide orient="horz" pos="2400"/>
        <p:guide orient="horz" pos="3936"/>
        <p:guide orient="horz" pos="960"/>
        <p:guide orient="horz" pos="1152"/>
        <p:guide orient="horz" pos="2592"/>
        <p:guide orient="horz" pos="1440"/>
      </p:guideLst>
    </p:cSldViewPr>
  </p:slideViewPr>
  <p:outlineViewPr>
    <p:cViewPr>
      <p:scale>
        <a:sx n="33" d="100"/>
        <a:sy n="33" d="100"/>
      </p:scale>
      <p:origin x="0" y="-19287"/>
    </p:cViewPr>
  </p:outlineViewPr>
  <p:notesTextViewPr>
    <p:cViewPr>
      <p:scale>
        <a:sx n="66" d="100"/>
        <a:sy n="66" d="100"/>
      </p:scale>
      <p:origin x="0" y="0"/>
    </p:cViewPr>
  </p:notesTextViewPr>
  <p:sorterViewPr>
    <p:cViewPr varScale="1">
      <p:scale>
        <a:sx n="131" d="100"/>
        <a:sy n="131" d="100"/>
      </p:scale>
      <p:origin x="0" y="0"/>
    </p:cViewPr>
  </p:sorterViewPr>
  <p:notesViewPr>
    <p:cSldViewPr snapToGrid="0">
      <p:cViewPr>
        <p:scale>
          <a:sx n="60" d="100"/>
          <a:sy n="60" d="100"/>
        </p:scale>
        <p:origin x="5382" y="6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FA5B2-3374-486E-8F45-B6316E01D0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B369956F-16F0-45F5-9972-38076B611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529A76-070C-4195-A6DE-2B3BE34B20C6}" type="datetimeFigureOut">
              <a:rPr lang="en-CA" smtClean="0"/>
              <a:t>2022-10-04</a:t>
            </a:fld>
            <a:endParaRPr lang="en-CA" dirty="0"/>
          </a:p>
        </p:txBody>
      </p:sp>
      <p:sp>
        <p:nvSpPr>
          <p:cNvPr id="4" name="Footer Placeholder 3">
            <a:extLst>
              <a:ext uri="{FF2B5EF4-FFF2-40B4-BE49-F238E27FC236}">
                <a16:creationId xmlns:a16="http://schemas.microsoft.com/office/drawing/2014/main" id="{80F6407C-B840-4688-AFFA-ABB48EFCE6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 dirty="0"/>
              <a:t>Blue Cross</a:t>
            </a:r>
            <a:endParaRPr lang="en-CA" dirty="0"/>
          </a:p>
        </p:txBody>
      </p:sp>
      <p:sp>
        <p:nvSpPr>
          <p:cNvPr id="5" name="Slide Number Placeholder 4">
            <a:extLst>
              <a:ext uri="{FF2B5EF4-FFF2-40B4-BE49-F238E27FC236}">
                <a16:creationId xmlns:a16="http://schemas.microsoft.com/office/drawing/2014/main" id="{6EA3B2D9-40FE-48C7-8E47-78E498967A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9A3EFA-F209-43D6-8F60-FF4EF96105D1}" type="slidenum">
              <a:rPr lang="en-CA" smtClean="0"/>
              <a:t>‹#›</a:t>
            </a:fld>
            <a:endParaRPr lang="en-CA" dirty="0"/>
          </a:p>
        </p:txBody>
      </p:sp>
    </p:spTree>
    <p:extLst>
      <p:ext uri="{BB962C8B-B14F-4D97-AF65-F5344CB8AC3E}">
        <p14:creationId xmlns:p14="http://schemas.microsoft.com/office/powerpoint/2010/main" val="333509855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7T15:09:20.824"/>
    </inkml:context>
    <inkml:brush xml:id="br0">
      <inkml:brushProperty name="width" value="0.05" units="cm"/>
      <inkml:brushProperty name="height" value="0.05" units="cm"/>
    </inkml:brush>
  </inkml:definitions>
  <inkml:trace contextRef="#ctx0" brushRef="#br0">1 1 32767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4B601845-75AE-4F2D-B53A-E7CA22C239DB}" type="datetimeFigureOut">
              <a:rPr lang="en-CA" smtClean="0"/>
              <a:pPr/>
              <a:t>2022-10-04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r>
              <a:rPr lang="pt"/>
              <a:t>Blue Cross</a:t>
            </a:r>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ED4E3143-3D8A-4F15-A2B4-A00E732FADF1}" type="slidenum">
              <a:rPr lang="en-CA" smtClean="0"/>
              <a:pPr/>
              <a:t>‹#›</a:t>
            </a:fld>
            <a:endParaRPr lang="en-CA" dirty="0"/>
          </a:p>
        </p:txBody>
      </p:sp>
    </p:spTree>
    <p:extLst>
      <p:ext uri="{BB962C8B-B14F-4D97-AF65-F5344CB8AC3E}">
        <p14:creationId xmlns:p14="http://schemas.microsoft.com/office/powerpoint/2010/main" val="2281100539"/>
      </p:ext>
    </p:extLst>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227013" indent="-112713"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41313" indent="-114300" algn="l" defTabSz="1097280" rtl="0" eaLnBrk="1" latinLnBrk="0" hangingPunct="1">
      <a:buFont typeface="Arial" panose="020B0604020202020204" pitchFamily="34" charset="0"/>
      <a:buChar char="•"/>
      <a:tabLst>
        <a:tab pos="341313" algn="l"/>
      </a:tabLst>
      <a:defRPr sz="1200" kern="1200">
        <a:solidFill>
          <a:schemeClr val="tx1"/>
        </a:solidFill>
        <a:latin typeface="Arial" panose="020B0604020202020204" pitchFamily="34" charset="0"/>
        <a:ea typeface="+mn-ea"/>
        <a:cs typeface="Arial" panose="020B0604020202020204" pitchFamily="34" charset="0"/>
      </a:defRPr>
    </a:lvl3pPr>
    <a:lvl4pPr marL="458788" indent="-117475"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573088" indent="-114300"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1</a:t>
            </a:fld>
            <a:endParaRPr lang="en-CA" dirty="0"/>
          </a:p>
        </p:txBody>
      </p:sp>
    </p:spTree>
    <p:extLst>
      <p:ext uri="{BB962C8B-B14F-4D97-AF65-F5344CB8AC3E}">
        <p14:creationId xmlns:p14="http://schemas.microsoft.com/office/powerpoint/2010/main" val="409791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28981" rtl="0" eaLnBrk="1" fontAlgn="base" latinLnBrk="0" hangingPunct="1">
              <a:lnSpc>
                <a:spcPct val="100000"/>
              </a:lnSpc>
              <a:spcBef>
                <a:spcPct val="0"/>
              </a:spcBef>
              <a:spcAft>
                <a:spcPct val="0"/>
              </a:spcAft>
              <a:buClrTx/>
              <a:buSzTx/>
              <a:buFontTx/>
              <a:buNone/>
              <a:tabLst/>
              <a:defRPr/>
            </a:pPr>
            <a:fld id="{A1144B5E-8AD7-48B3-86F8-D339B67B42E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3082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50D1CC4-A6A2-5EDC-E4EA-BCE706BA7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A4CF54C-986D-548B-5AE5-731CF88256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5300" name="Slide Number Placeholder 3">
            <a:extLst>
              <a:ext uri="{FF2B5EF4-FFF2-40B4-BE49-F238E27FC236}">
                <a16:creationId xmlns:a16="http://schemas.microsoft.com/office/drawing/2014/main" id="{888C8BAF-69EA-B324-68FF-FC3B7B345D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9270D41-33AA-49BD-B31C-4D8153DF2390}" type="slidenum">
              <a:rPr lang="en-US" altLang="en-US" smtClean="0"/>
              <a:pPr/>
              <a:t>28</a:t>
            </a:fld>
            <a:endParaRPr lang="en-US" altLang="en-US" dirty="0"/>
          </a:p>
        </p:txBody>
      </p:sp>
    </p:spTree>
    <p:extLst>
      <p:ext uri="{BB962C8B-B14F-4D97-AF65-F5344CB8AC3E}">
        <p14:creationId xmlns:p14="http://schemas.microsoft.com/office/powerpoint/2010/main" val="172219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50D1CC4-A6A2-5EDC-E4EA-BCE706BA7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A4CF54C-986D-548B-5AE5-731CF88256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5300" name="Slide Number Placeholder 3">
            <a:extLst>
              <a:ext uri="{FF2B5EF4-FFF2-40B4-BE49-F238E27FC236}">
                <a16:creationId xmlns:a16="http://schemas.microsoft.com/office/drawing/2014/main" id="{888C8BAF-69EA-B324-68FF-FC3B7B345D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9270D41-33AA-49BD-B31C-4D8153DF2390}" type="slidenum">
              <a:rPr lang="en-US" altLang="en-US" smtClean="0"/>
              <a:pPr/>
              <a:t>29</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600" b="1" dirty="0"/>
              <a:t>90 years of experience</a:t>
            </a:r>
          </a:p>
          <a:p>
            <a:pPr marL="0" indent="0">
              <a:buFont typeface="Arial" panose="020B0604020202020204" pitchFamily="34" charset="0"/>
              <a:buNone/>
            </a:pPr>
            <a:r>
              <a:rPr lang="en-US" sz="3600" dirty="0"/>
              <a:t>As one of the nation’s founding health plans, Blue Cross’ commitment to ensuring everyone has access to quality, affordable health care is unmatched</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b="1" dirty="0"/>
              <a:t>Broad network access</a:t>
            </a:r>
          </a:p>
          <a:p>
            <a:pPr marL="0" indent="0">
              <a:buFont typeface="Arial" panose="020B0604020202020204" pitchFamily="34" charset="0"/>
              <a:buNone/>
            </a:pPr>
            <a:r>
              <a:rPr lang="en-US" sz="3600" dirty="0"/>
              <a:t>With 96% of Minnesota hospitals and doctors in network*, you’re covered just about anywhere you go   </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b="1" dirty="0"/>
              <a:t>Almost half of all Minnesota seniors have a Blue Cross plan</a:t>
            </a:r>
            <a:r>
              <a:rPr lang="en-US" sz="3600" b="1" baseline="30000" dirty="0"/>
              <a:t>2</a:t>
            </a:r>
          </a:p>
          <a:p>
            <a:pPr marL="0" indent="0">
              <a:buFont typeface="Arial" panose="020B0604020202020204" pitchFamily="34" charset="0"/>
              <a:buNone/>
            </a:pPr>
            <a:r>
              <a:rPr lang="en-US" sz="3600" dirty="0"/>
              <a:t>Blue Cross has been offering Medicare plans since Medicare first started in 1965 and know how to make the most of your Medicare dollar</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b="1" dirty="0"/>
              <a:t>Local customer service teams</a:t>
            </a:r>
          </a:p>
          <a:p>
            <a:pPr marL="0" indent="0">
              <a:buFont typeface="Arial" panose="020B0604020202020204" pitchFamily="34" charset="0"/>
              <a:buNone/>
            </a:pPr>
            <a:r>
              <a:rPr lang="en-US" sz="3600" dirty="0"/>
              <a:t>You can rely on local customer service teams to provide expert guidance and support to get the most from your plan </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b="1" dirty="0"/>
              <a:t>Proud to be a nonprofit company</a:t>
            </a:r>
          </a:p>
          <a:p>
            <a:pPr marL="0" indent="0">
              <a:buFont typeface="Arial" panose="020B0604020202020204" pitchFamily="34" charset="0"/>
              <a:buNone/>
            </a:pPr>
            <a:r>
              <a:rPr lang="en-US" sz="3600" dirty="0"/>
              <a:t>Focused on making you healthy, instead of making shareholders wealthy </a:t>
            </a:r>
          </a:p>
          <a:p>
            <a:endParaRPr lang="en-US" dirty="0"/>
          </a:p>
          <a:p>
            <a:endParaRPr lang="en-US" dirty="0"/>
          </a:p>
          <a:p>
            <a:r>
              <a:rPr lang="en-US" dirty="0"/>
              <a:t>*Internal Blue Cross and Blue Shield of Minnesota data, 2022</a:t>
            </a:r>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30</a:t>
            </a:fld>
            <a:endParaRPr lang="en-CA" dirty="0"/>
          </a:p>
        </p:txBody>
      </p:sp>
    </p:spTree>
    <p:extLst>
      <p:ext uri="{BB962C8B-B14F-4D97-AF65-F5344CB8AC3E}">
        <p14:creationId xmlns:p14="http://schemas.microsoft.com/office/powerpoint/2010/main" val="134235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623" indent="-285624" eaLnBrk="0" hangingPunct="0">
              <a:defRPr>
                <a:solidFill>
                  <a:schemeClr val="tx1"/>
                </a:solidFill>
                <a:latin typeface="Arial" panose="020B0604020202020204" pitchFamily="34" charset="0"/>
                <a:ea typeface="ＭＳ Ｐゴシック" panose="020B0600070205080204" pitchFamily="34" charset="-128"/>
              </a:defRPr>
            </a:lvl2pPr>
            <a:lvl3pPr marL="1142498" indent="-228500" eaLnBrk="0" hangingPunct="0">
              <a:defRPr>
                <a:solidFill>
                  <a:schemeClr val="tx1"/>
                </a:solidFill>
                <a:latin typeface="Arial" panose="020B0604020202020204" pitchFamily="34" charset="0"/>
                <a:ea typeface="ＭＳ Ｐゴシック" panose="020B0600070205080204" pitchFamily="34" charset="-128"/>
              </a:defRPr>
            </a:lvl3pPr>
            <a:lvl4pPr marL="1599497" indent="-228500" eaLnBrk="0" hangingPunct="0">
              <a:defRPr>
                <a:solidFill>
                  <a:schemeClr val="tx1"/>
                </a:solidFill>
                <a:latin typeface="Arial" panose="020B0604020202020204" pitchFamily="34" charset="0"/>
                <a:ea typeface="ＭＳ Ｐゴシック" panose="020B0600070205080204" pitchFamily="34" charset="-128"/>
              </a:defRPr>
            </a:lvl4pPr>
            <a:lvl5pPr marL="2056497" indent="-228500" eaLnBrk="0" hangingPunct="0">
              <a:defRPr>
                <a:solidFill>
                  <a:schemeClr val="tx1"/>
                </a:solidFill>
                <a:latin typeface="Arial" panose="020B0604020202020204" pitchFamily="34" charset="0"/>
                <a:ea typeface="ＭＳ Ｐゴシック" panose="020B0600070205080204" pitchFamily="34" charset="-128"/>
              </a:defRPr>
            </a:lvl5pPr>
            <a:lvl6pPr marL="2513496" indent="-228500" defTabSz="4554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494" indent="-228500" defTabSz="4554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93" indent="-228500" defTabSz="4554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492" indent="-228500" defTabSz="4554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728981" rtl="0" eaLnBrk="1" fontAlgn="base" latinLnBrk="0" hangingPunct="1">
              <a:lnSpc>
                <a:spcPct val="100000"/>
              </a:lnSpc>
              <a:spcBef>
                <a:spcPct val="0"/>
              </a:spcBef>
              <a:spcAft>
                <a:spcPct val="0"/>
              </a:spcAft>
              <a:buClrTx/>
              <a:buSzTx/>
              <a:buFontTx/>
              <a:buNone/>
              <a:tabLst/>
              <a:defRPr/>
            </a:pPr>
            <a:fld id="{1436BA4E-2AD1-4113-A97D-262BAA571B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0471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kumimoji="0" lang="pt"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Blue Cross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D4E3143-3D8A-4F15-A2B4-A00E732FADF1}" type="slidenum">
              <a:rPr kumimoji="0" lang="en-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33</a:t>
            </a:fld>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602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kumimoji="0" lang="pt"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Blue Cross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D4E3143-3D8A-4F15-A2B4-A00E732FADF1}" type="slidenum">
              <a:rPr kumimoji="0" lang="en-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34</a:t>
            </a:fld>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743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42832" rtl="0" eaLnBrk="1" fontAlgn="base" latinLnBrk="0" hangingPunct="1">
              <a:lnSpc>
                <a:spcPct val="100000"/>
              </a:lnSpc>
              <a:spcBef>
                <a:spcPct val="0"/>
              </a:spcBef>
              <a:spcAft>
                <a:spcPct val="0"/>
              </a:spcAft>
              <a:buClrTx/>
              <a:buSzTx/>
              <a:buFontTx/>
              <a:buNone/>
              <a:tabLst/>
              <a:defRPr/>
            </a:pPr>
            <a:fld id="{F6C24313-2A72-43D4-9733-5F5136F7930F}"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42832"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9349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28981" rtl="0" eaLnBrk="1" fontAlgn="base" latinLnBrk="0" hangingPunct="1">
              <a:lnSpc>
                <a:spcPct val="100000"/>
              </a:lnSpc>
              <a:spcBef>
                <a:spcPct val="0"/>
              </a:spcBef>
              <a:spcAft>
                <a:spcPct val="0"/>
              </a:spcAft>
              <a:buClrTx/>
              <a:buSzTx/>
              <a:buFontTx/>
              <a:buNone/>
              <a:tabLst/>
              <a:defRPr/>
            </a:pPr>
            <a:fld id="{A1144B5E-8AD7-48B3-86F8-D339B67B42E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0257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42832" rtl="0" eaLnBrk="1" fontAlgn="base" latinLnBrk="0" hangingPunct="1">
              <a:lnSpc>
                <a:spcPct val="100000"/>
              </a:lnSpc>
              <a:spcBef>
                <a:spcPct val="0"/>
              </a:spcBef>
              <a:spcAft>
                <a:spcPct val="0"/>
              </a:spcAft>
              <a:buClrTx/>
              <a:buSzTx/>
              <a:buFontTx/>
              <a:buNone/>
              <a:tabLst/>
              <a:defRPr/>
            </a:pPr>
            <a:fld id="{F6C24313-2A72-43D4-9733-5F5136F7930F}"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42832"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932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3</a:t>
            </a:fld>
            <a:endParaRPr lang="en-CA" dirty="0"/>
          </a:p>
        </p:txBody>
      </p:sp>
    </p:spTree>
    <p:extLst>
      <p:ext uri="{BB962C8B-B14F-4D97-AF65-F5344CB8AC3E}">
        <p14:creationId xmlns:p14="http://schemas.microsoft.com/office/powerpoint/2010/main" val="412558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9</a:t>
            </a:fld>
            <a:endParaRPr lang="en-CA" dirty="0"/>
          </a:p>
        </p:txBody>
      </p:sp>
    </p:spTree>
    <p:extLst>
      <p:ext uri="{BB962C8B-B14F-4D97-AF65-F5344CB8AC3E}">
        <p14:creationId xmlns:p14="http://schemas.microsoft.com/office/powerpoint/2010/main" val="401760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28981" rtl="0" eaLnBrk="1" fontAlgn="base" latinLnBrk="0" hangingPunct="1">
              <a:lnSpc>
                <a:spcPct val="100000"/>
              </a:lnSpc>
              <a:spcBef>
                <a:spcPct val="0"/>
              </a:spcBef>
              <a:spcAft>
                <a:spcPct val="0"/>
              </a:spcAft>
              <a:buClrTx/>
              <a:buSzTx/>
              <a:buFontTx/>
              <a:buNone/>
              <a:tabLst/>
              <a:defRPr/>
            </a:pPr>
            <a:fld id="{A1144B5E-8AD7-48B3-86F8-D339B67B42E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0627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28981" rtl="0" eaLnBrk="1" fontAlgn="base" latinLnBrk="0" hangingPunct="1">
              <a:lnSpc>
                <a:spcPct val="100000"/>
              </a:lnSpc>
              <a:spcBef>
                <a:spcPct val="0"/>
              </a:spcBef>
              <a:spcAft>
                <a:spcPct val="0"/>
              </a:spcAft>
              <a:buClrTx/>
              <a:buSzTx/>
              <a:buFontTx/>
              <a:buNone/>
              <a:tabLst/>
              <a:defRPr/>
            </a:pPr>
            <a:fld id="{A1144B5E-8AD7-48B3-86F8-D339B67B42E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7320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kumimoji="0" lang="pt"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Blue Cross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D4E3143-3D8A-4F15-A2B4-A00E732FADF1}" type="slidenum">
              <a:rPr kumimoji="0" lang="en-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21</a:t>
            </a:fld>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984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kumimoji="0" lang="pt"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Blue Cross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D4E3143-3D8A-4F15-A2B4-A00E732FADF1}" type="slidenum">
              <a:rPr kumimoji="0" lang="en-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22</a:t>
            </a:fld>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1546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26</a:t>
            </a:fld>
            <a:endParaRPr lang="en-CA" dirty="0"/>
          </a:p>
        </p:txBody>
      </p:sp>
    </p:spTree>
    <p:extLst>
      <p:ext uri="{BB962C8B-B14F-4D97-AF65-F5344CB8AC3E}">
        <p14:creationId xmlns:p14="http://schemas.microsoft.com/office/powerpoint/2010/main" val="3112682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266008" y="4741334"/>
            <a:ext cx="12269586" cy="2865120"/>
          </a:xfrm>
          <a:effectLst/>
        </p:spPr>
        <p:txBody>
          <a:bodyPr anchor="b">
            <a:noAutofit/>
          </a:bodyPr>
          <a:lstStyle>
            <a:lvl1pPr algn="l">
              <a:lnSpc>
                <a:spcPct val="70000"/>
              </a:lnSpc>
              <a:defRPr sz="8800" b="1" spc="0" baseline="0">
                <a:solidFill>
                  <a:schemeClr val="bg1"/>
                </a:solidFill>
                <a:effectLst>
                  <a:outerShdw blurRad="635000" dir="5400000" algn="ctr" rotWithShape="0">
                    <a:srgbClr val="000000">
                      <a:alpha val="40000"/>
                    </a:srgbClr>
                  </a:outerShdw>
                </a:effectLst>
              </a:defRPr>
            </a:lvl1pPr>
          </a:lstStyle>
          <a:p>
            <a:r>
              <a:rPr lang="en-US" dirty="0"/>
              <a:t>&lt;COMPANY&gt;</a:t>
            </a:r>
          </a:p>
        </p:txBody>
      </p:sp>
      <p:sp>
        <p:nvSpPr>
          <p:cNvPr id="3" name="Rectangle 2">
            <a:extLst>
              <a:ext uri="{FF2B5EF4-FFF2-40B4-BE49-F238E27FC236}">
                <a16:creationId xmlns:a16="http://schemas.microsoft.com/office/drawing/2014/main" id="{49B5375F-0324-3E4F-9D11-B916A47F1E1E}"/>
              </a:ext>
            </a:extLst>
          </p:cNvPr>
          <p:cNvSpPr/>
          <p:nvPr userDrawn="1"/>
        </p:nvSpPr>
        <p:spPr>
          <a:xfrm>
            <a:off x="10752666" y="2150918"/>
            <a:ext cx="3877733" cy="6078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4F6256-1266-4203-B2F7-6A3008130A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9033" y="6803149"/>
            <a:ext cx="2404998" cy="822960"/>
          </a:xfrm>
          <a:prstGeom prst="rect">
            <a:avLst/>
          </a:prstGeom>
        </p:spPr>
      </p:pic>
      <p:sp>
        <p:nvSpPr>
          <p:cNvPr id="6" name="Rectangle 5">
            <a:extLst>
              <a:ext uri="{FF2B5EF4-FFF2-40B4-BE49-F238E27FC236}">
                <a16:creationId xmlns:a16="http://schemas.microsoft.com/office/drawing/2014/main" id="{4F402803-3F18-4336-BBF3-717035D26DFC}"/>
              </a:ext>
            </a:extLst>
          </p:cNvPr>
          <p:cNvSpPr/>
          <p:nvPr userDrawn="1"/>
        </p:nvSpPr>
        <p:spPr>
          <a:xfrm>
            <a:off x="10752665" y="0"/>
            <a:ext cx="3877733" cy="20320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2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Sub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1DC671D4-18E1-4BDF-A06E-D906040AFB0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12" name="Footer Placeholder 4">
            <a:extLst>
              <a:ext uri="{FF2B5EF4-FFF2-40B4-BE49-F238E27FC236}">
                <a16:creationId xmlns:a16="http://schemas.microsoft.com/office/drawing/2014/main" id="{5909C726-86BE-4FE8-93B1-D5BC8AB7505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7" name="Text Placeholder 3">
            <a:extLst>
              <a:ext uri="{FF2B5EF4-FFF2-40B4-BE49-F238E27FC236}">
                <a16:creationId xmlns:a16="http://schemas.microsoft.com/office/drawing/2014/main" id="{614C1BB6-E43D-44E6-86F4-0E58964F45CB}"/>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dirty="0"/>
              <a:t>CLICK TO EDIT </a:t>
            </a:r>
            <a:br>
              <a:rPr lang="en-US" dirty="0"/>
            </a:br>
            <a:r>
              <a:rPr lang="en-US" dirty="0"/>
              <a:t>MASTER TEXT STYLES</a:t>
            </a:r>
          </a:p>
        </p:txBody>
      </p:sp>
      <p:sp>
        <p:nvSpPr>
          <p:cNvPr id="6" name="Text Placeholder 2">
            <a:extLst>
              <a:ext uri="{FF2B5EF4-FFF2-40B4-BE49-F238E27FC236}">
                <a16:creationId xmlns:a16="http://schemas.microsoft.com/office/drawing/2014/main" id="{21CDD806-19E9-4B5B-8AE5-E6EECB837C19}"/>
              </a:ext>
            </a:extLst>
          </p:cNvPr>
          <p:cNvSpPr>
            <a:spLocks noGrp="1"/>
          </p:cNvSpPr>
          <p:nvPr>
            <p:ph type="body" sz="quarter" idx="18"/>
          </p:nvPr>
        </p:nvSpPr>
        <p:spPr>
          <a:xfrm>
            <a:off x="505414" y="1610360"/>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43528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6AFBA2-7321-42ED-85E1-0CBDCB3E9E76}"/>
              </a:ext>
            </a:extLst>
          </p:cNvPr>
          <p:cNvSpPr/>
          <p:nvPr userDrawn="1"/>
        </p:nvSpPr>
        <p:spPr>
          <a:xfrm>
            <a:off x="3540498" y="7401226"/>
            <a:ext cx="11089901" cy="828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733EB5-3E81-4371-A745-AA3094D01ED1}"/>
              </a:ext>
            </a:extLst>
          </p:cNvPr>
          <p:cNvSpPr/>
          <p:nvPr userDrawn="1"/>
        </p:nvSpPr>
        <p:spPr>
          <a:xfrm>
            <a:off x="2" y="7401227"/>
            <a:ext cx="3421623" cy="82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7282352"/>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6" name="Slide Number Placeholder 5"/>
          <p:cNvSpPr>
            <a:spLocks noGrp="1"/>
          </p:cNvSpPr>
          <p:nvPr>
            <p:ph type="sldNum" sz="quarter" idx="12"/>
          </p:nvPr>
        </p:nvSpPr>
        <p:spPr bwMode="black">
          <a:xfrm>
            <a:off x="10332719" y="7627621"/>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2" y="4094627"/>
            <a:ext cx="10620166" cy="1319685"/>
          </a:xfrm>
          <a:effectLst>
            <a:outerShdw blurRad="635000" dir="5400000" algn="ctr" rotWithShape="0">
              <a:srgbClr val="000000">
                <a:alpha val="40000"/>
              </a:srgbClr>
            </a:outerShdw>
          </a:effectLst>
        </p:spPr>
        <p:txBody>
          <a:bodyPr anchor="b">
            <a:normAutofit/>
          </a:bodyPr>
          <a:lstStyle>
            <a:lvl1pPr algn="l">
              <a:lnSpc>
                <a:spcPct val="80000"/>
              </a:lnSpc>
              <a:defRPr sz="4000" b="1">
                <a:solidFill>
                  <a:schemeClr val="bg1"/>
                </a:solidFill>
              </a:defRPr>
            </a:lvl1pPr>
          </a:lstStyle>
          <a:p>
            <a:r>
              <a:rPr lang="en-US" dirty="0"/>
              <a:t>DIVIDER TITLE</a:t>
            </a:r>
            <a:endParaRPr lang="en-CA" dirty="0"/>
          </a:p>
        </p:txBody>
      </p:sp>
      <p:sp>
        <p:nvSpPr>
          <p:cNvPr id="10" name="Text Placeholder 2">
            <a:extLst>
              <a:ext uri="{FF2B5EF4-FFF2-40B4-BE49-F238E27FC236}">
                <a16:creationId xmlns:a16="http://schemas.microsoft.com/office/drawing/2014/main" id="{747E5D20-2D34-4FE2-ABBB-BB74BB1638B4}"/>
              </a:ext>
            </a:extLst>
          </p:cNvPr>
          <p:cNvSpPr>
            <a:spLocks noGrp="1"/>
          </p:cNvSpPr>
          <p:nvPr>
            <p:ph type="body" sz="quarter" idx="17" hasCustomPrompt="1"/>
          </p:nvPr>
        </p:nvSpPr>
        <p:spPr>
          <a:xfrm>
            <a:off x="452212" y="5374717"/>
            <a:ext cx="13046075" cy="385762"/>
          </a:xfrm>
        </p:spPr>
        <p:txBody>
          <a:bodyPr tIns="0">
            <a:noAutofit/>
          </a:bodyPr>
          <a:lstStyle>
            <a:lvl1pPr>
              <a:lnSpc>
                <a:spcPct val="100000"/>
              </a:lnSpc>
              <a:spcBef>
                <a:spcPts val="600"/>
              </a:spcBef>
              <a:defRPr sz="2000">
                <a:solidFill>
                  <a:schemeClr val="bg1"/>
                </a:solidFill>
                <a:latin typeface="+mj-lt"/>
              </a:defRPr>
            </a:lvl1pPr>
          </a:lstStyle>
          <a:p>
            <a:r>
              <a:rPr lang="en-US" dirty="0"/>
              <a:t>Divider Subtitle</a:t>
            </a:r>
          </a:p>
        </p:txBody>
      </p:sp>
      <p:pic>
        <p:nvPicPr>
          <p:cNvPr id="12" name="Picture 11">
            <a:extLst>
              <a:ext uri="{FF2B5EF4-FFF2-40B4-BE49-F238E27FC236}">
                <a16:creationId xmlns:a16="http://schemas.microsoft.com/office/drawing/2014/main" id="{97C422AC-5B72-4CB8-8585-0C50EE71DD8A}"/>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
        <p:nvSpPr>
          <p:cNvPr id="13" name="Slide Number Placeholder 2">
            <a:extLst>
              <a:ext uri="{FF2B5EF4-FFF2-40B4-BE49-F238E27FC236}">
                <a16:creationId xmlns:a16="http://schemas.microsoft.com/office/drawing/2014/main" id="{7471E32C-DC42-4BF2-9161-79A6F6AD8879}"/>
              </a:ext>
            </a:extLst>
          </p:cNvPr>
          <p:cNvSpPr txBox="1">
            <a:spLocks/>
          </p:cNvSpPr>
          <p:nvPr userDrawn="1"/>
        </p:nvSpPr>
        <p:spPr>
          <a:xfrm>
            <a:off x="13663582" y="7627621"/>
            <a:ext cx="514606" cy="438150"/>
          </a:xfrm>
          <a:prstGeom prst="rect">
            <a:avLst/>
          </a:prstGeom>
        </p:spPr>
        <p:txBody>
          <a:bodyPr vert="horz" lIns="91440" tIns="45720" rIns="91440" bIns="45720" rtlCol="0" anchor="ctr"/>
          <a:lstStyle>
            <a:defPPr>
              <a:defRPr lang="en-US"/>
            </a:defPPr>
            <a:lvl1pPr marL="0" algn="r" defTabSz="365760" rtl="0" eaLnBrk="1" latinLnBrk="0" hangingPunct="1">
              <a:defRPr sz="1440" kern="1200">
                <a:solidFill>
                  <a:srgbClr val="00B0EB"/>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a:lstStyle>
          <a:p>
            <a:fld id="{9A980B10-2A40-48A3-B68E-FF4291541DB6}" type="slidenum">
              <a:rPr lang="en-CA" sz="1200" smtClean="0">
                <a:solidFill>
                  <a:schemeClr val="bg1"/>
                </a:solidFill>
              </a:rPr>
              <a:pPr/>
              <a:t>‹#›</a:t>
            </a:fld>
            <a:endParaRPr lang="en-CA" dirty="0">
              <a:solidFill>
                <a:schemeClr val="bg1"/>
              </a:solidFill>
            </a:endParaRPr>
          </a:p>
        </p:txBody>
      </p:sp>
    </p:spTree>
    <p:extLst>
      <p:ext uri="{BB962C8B-B14F-4D97-AF65-F5344CB8AC3E}">
        <p14:creationId xmlns:p14="http://schemas.microsoft.com/office/powerpoint/2010/main" val="14627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Section Break Slide Option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77575-4E03-4EF9-8F01-6DD7987451EB}"/>
              </a:ext>
            </a:extLst>
          </p:cNvPr>
          <p:cNvSpPr/>
          <p:nvPr userDrawn="1"/>
        </p:nvSpPr>
        <p:spPr>
          <a:xfrm>
            <a:off x="0" y="0"/>
            <a:ext cx="14630399"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EBE2AD-EBF6-4E44-8020-802865559FAA}"/>
              </a:ext>
            </a:extLst>
          </p:cNvPr>
          <p:cNvSpPr/>
          <p:nvPr userDrawn="1"/>
        </p:nvSpPr>
        <p:spPr bwMode="white">
          <a:xfrm>
            <a:off x="1" y="2095502"/>
            <a:ext cx="5196840" cy="3853176"/>
          </a:xfrm>
          <a:prstGeom prst="rect">
            <a:avLst/>
          </a:prstGeom>
          <a:solidFill>
            <a:srgbClr val="0037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ectangle 8">
            <a:extLst>
              <a:ext uri="{FF2B5EF4-FFF2-40B4-BE49-F238E27FC236}">
                <a16:creationId xmlns:a16="http://schemas.microsoft.com/office/drawing/2014/main" id="{06A94087-910E-4078-96E6-B8C8A2551675}"/>
              </a:ext>
            </a:extLst>
          </p:cNvPr>
          <p:cNvSpPr/>
          <p:nvPr userDrawn="1"/>
        </p:nvSpPr>
        <p:spPr bwMode="gray">
          <a:xfrm>
            <a:off x="1" y="5958840"/>
            <a:ext cx="5196840" cy="10566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1" name="Straight Connector 10">
            <a:extLst>
              <a:ext uri="{FF2B5EF4-FFF2-40B4-BE49-F238E27FC236}">
                <a16:creationId xmlns:a16="http://schemas.microsoft.com/office/drawing/2014/main" id="{A4DCC1E4-E6B4-45F8-B4F4-8BF2261F484E}"/>
              </a:ext>
            </a:extLst>
          </p:cNvPr>
          <p:cNvCxnSpPr>
            <a:cxnSpLocks/>
          </p:cNvCxnSpPr>
          <p:nvPr userDrawn="1"/>
        </p:nvCxnSpPr>
        <p:spPr>
          <a:xfrm>
            <a:off x="1" y="5948680"/>
            <a:ext cx="5196840"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ctrTitle"/>
          </p:nvPr>
        </p:nvSpPr>
        <p:spPr bwMode="gray">
          <a:xfrm>
            <a:off x="548640" y="3406144"/>
            <a:ext cx="4368658" cy="1348086"/>
          </a:xfrm>
          <a:prstGeom prst="rect">
            <a:avLst/>
          </a:prstGeom>
        </p:spPr>
        <p:txBody>
          <a:bodyPr lIns="0" tIns="45712" rIns="91424" bIns="45712" anchor="ctr"/>
          <a:lstStyle>
            <a:lvl1pPr>
              <a:lnSpc>
                <a:spcPct val="80000"/>
              </a:lnSpc>
              <a:defRPr sz="5000" b="1" i="0" cap="all" baseline="0">
                <a:solidFill>
                  <a:schemeClr val="tx1"/>
                </a:solidFill>
                <a:latin typeface="Arial Narrow" panose="020B0606020202030204" pitchFamily="34" charset="0"/>
                <a:cs typeface="Arial"/>
              </a:defRPr>
            </a:lvl1pPr>
          </a:lstStyle>
          <a:p>
            <a:r>
              <a:rPr lang="en-US" dirty="0"/>
              <a:t>Click to edit Master title style</a:t>
            </a:r>
          </a:p>
        </p:txBody>
      </p:sp>
      <p:sp>
        <p:nvSpPr>
          <p:cNvPr id="20" name="Text Placeholder 2"/>
          <p:cNvSpPr>
            <a:spLocks noGrp="1"/>
          </p:cNvSpPr>
          <p:nvPr>
            <p:ph type="body" sz="quarter" idx="14"/>
          </p:nvPr>
        </p:nvSpPr>
        <p:spPr bwMode="gray">
          <a:xfrm>
            <a:off x="548640" y="4882740"/>
            <a:ext cx="4368658" cy="797269"/>
          </a:xfrm>
          <a:prstGeom prst="rect">
            <a:avLst/>
          </a:prstGeom>
        </p:spPr>
        <p:txBody>
          <a:bodyPr vert="horz" lIns="0" tIns="0" rIns="0" bIns="0" anchor="t"/>
          <a:lstStyle>
            <a:lvl1pPr marL="0" indent="0">
              <a:lnSpc>
                <a:spcPct val="90000"/>
              </a:lnSpc>
              <a:buClrTx/>
              <a:buNone/>
              <a:defRPr sz="3200" b="0">
                <a:solidFill>
                  <a:schemeClr val="bg1"/>
                </a:solidFill>
                <a:latin typeface="Arial Narrow" panose="020B0606020202030204" pitchFamily="34" charset="0"/>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23" name="Text Placeholder 2"/>
          <p:cNvSpPr>
            <a:spLocks noGrp="1"/>
          </p:cNvSpPr>
          <p:nvPr>
            <p:ph type="body" sz="quarter" idx="15"/>
          </p:nvPr>
        </p:nvSpPr>
        <p:spPr bwMode="gray">
          <a:xfrm>
            <a:off x="548640" y="2433014"/>
            <a:ext cx="4368658" cy="839908"/>
          </a:xfrm>
          <a:prstGeom prst="rect">
            <a:avLst/>
          </a:prstGeom>
        </p:spPr>
        <p:txBody>
          <a:bodyPr vert="horz" lIns="0" tIns="0" rIns="0" bIns="0" anchor="b"/>
          <a:lstStyle>
            <a:lvl1pPr marL="0" indent="0">
              <a:lnSpc>
                <a:spcPct val="90000"/>
              </a:lnSpc>
              <a:buClrTx/>
              <a:buNone/>
              <a:defRPr sz="3200" b="0">
                <a:solidFill>
                  <a:schemeClr val="bg1"/>
                </a:solidFill>
                <a:latin typeface="Arial Narrow" panose="020B0606020202030204" pitchFamily="34" charset="0"/>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942C9A12-AD05-49A7-8E26-1E88137EBE9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548640" y="6171876"/>
            <a:ext cx="1159554" cy="660301"/>
          </a:xfrm>
          <a:prstGeom prst="rect">
            <a:avLst/>
          </a:prstGeom>
        </p:spPr>
      </p:pic>
    </p:spTree>
    <p:extLst>
      <p:ext uri="{BB962C8B-B14F-4D97-AF65-F5344CB8AC3E}">
        <p14:creationId xmlns:p14="http://schemas.microsoft.com/office/powerpoint/2010/main" val="22494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Slide (1 Column)">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F9359AEE-1246-2C22-655F-936D9E39E81B}"/>
              </a:ext>
            </a:extLst>
          </p:cNvPr>
          <p:cNvSpPr txBox="1">
            <a:spLocks noChangeArrowheads="1"/>
          </p:cNvSpPr>
          <p:nvPr userDrawn="1"/>
        </p:nvSpPr>
        <p:spPr bwMode="auto">
          <a:xfrm>
            <a:off x="13700760" y="8102600"/>
            <a:ext cx="1463040" cy="1097280"/>
          </a:xfrm>
          <a:prstGeom prst="rect">
            <a:avLst/>
          </a:prstGeom>
          <a:noFill/>
          <a:ln>
            <a:noFill/>
          </a:ln>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3" name="TextBox 9">
            <a:extLst>
              <a:ext uri="{FF2B5EF4-FFF2-40B4-BE49-F238E27FC236}">
                <a16:creationId xmlns:a16="http://schemas.microsoft.com/office/drawing/2014/main" id="{999A7037-7952-2680-D89C-5385B9E24F7B}"/>
              </a:ext>
            </a:extLst>
          </p:cNvPr>
          <p:cNvSpPr txBox="1">
            <a:spLocks noChangeArrowheads="1"/>
          </p:cNvSpPr>
          <p:nvPr userDrawn="1"/>
        </p:nvSpPr>
        <p:spPr bwMode="auto">
          <a:xfrm>
            <a:off x="2283461" y="7924800"/>
            <a:ext cx="1463040" cy="1097280"/>
          </a:xfrm>
          <a:prstGeom prst="rect">
            <a:avLst/>
          </a:prstGeom>
          <a:noFill/>
          <a:ln>
            <a:noFill/>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17"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003359"/>
                </a:solidFill>
              </a:defRPr>
            </a:lvl1pPr>
            <a:lvl2pPr>
              <a:lnSpc>
                <a:spcPct val="120000"/>
              </a:lnSpc>
              <a:buClrTx/>
              <a:defRPr sz="2560">
                <a:solidFill>
                  <a:srgbClr val="003359"/>
                </a:solidFill>
              </a:defRPr>
            </a:lvl2pPr>
            <a:lvl3pPr>
              <a:lnSpc>
                <a:spcPct val="120000"/>
              </a:lnSpc>
              <a:buClrTx/>
              <a:defRPr sz="2240">
                <a:solidFill>
                  <a:srgbClr val="003359"/>
                </a:solidFill>
              </a:defRPr>
            </a:lvl3pPr>
            <a:lvl4pPr>
              <a:lnSpc>
                <a:spcPct val="120000"/>
              </a:lnSpc>
              <a:buClrTx/>
              <a:defRPr sz="1920">
                <a:solidFill>
                  <a:srgbClr val="003359"/>
                </a:solidFill>
              </a:defRPr>
            </a:lvl4pPr>
            <a:lvl5pPr>
              <a:lnSpc>
                <a:spcPct val="120000"/>
              </a:lnSpc>
              <a:buClrTx/>
              <a:defRPr sz="16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589934" y="178216"/>
            <a:ext cx="11158720" cy="1225712"/>
          </a:xfrm>
          <a:prstGeom prst="rect">
            <a:avLst/>
          </a:prstGeom>
        </p:spPr>
        <p:txBody>
          <a:bodyPr lIns="0" tIns="0" rIns="0" bIns="0" anchor="b"/>
          <a:lstStyle>
            <a:lvl1pPr>
              <a:lnSpc>
                <a:spcPct val="90000"/>
              </a:lnSpc>
              <a:defRPr sz="4160" b="1" i="0" baseline="0">
                <a:solidFill>
                  <a:srgbClr val="003359"/>
                </a:solidFill>
                <a:latin typeface="Arial"/>
                <a:cs typeface="Arial"/>
              </a:defRPr>
            </a:lvl1pPr>
          </a:lstStyle>
          <a:p>
            <a:r>
              <a:rPr lang="en-US" dirty="0"/>
              <a:t>Click to edit Master title style</a:t>
            </a:r>
          </a:p>
        </p:txBody>
      </p:sp>
      <p:sp>
        <p:nvSpPr>
          <p:cNvPr id="4" name="Slide Number Placeholder 2">
            <a:extLst>
              <a:ext uri="{FF2B5EF4-FFF2-40B4-BE49-F238E27FC236}">
                <a16:creationId xmlns:a16="http://schemas.microsoft.com/office/drawing/2014/main" id="{14FCD6BC-D4C9-547D-44FB-EFFAB0A6286F}"/>
              </a:ext>
            </a:extLst>
          </p:cNvPr>
          <p:cNvSpPr>
            <a:spLocks noGrp="1"/>
          </p:cNvSpPr>
          <p:nvPr>
            <p:ph type="sldNum" sz="quarter" idx="12"/>
          </p:nvPr>
        </p:nvSpPr>
        <p:spPr/>
        <p:txBody>
          <a:bodyPr/>
          <a:lstStyle>
            <a:lvl1pPr>
              <a:defRPr/>
            </a:lvl1pPr>
          </a:lstStyle>
          <a:p>
            <a:pPr>
              <a:defRPr/>
            </a:pPr>
            <a:fld id="{E5E070AB-D078-47B7-A07F-217F4DEA0507}" type="slidenum">
              <a:rPr lang="en-US" altLang="en-US"/>
              <a:pPr>
                <a:defRPr/>
              </a:pPr>
              <a:t>‹#›</a:t>
            </a:fld>
            <a:endParaRPr lang="en-US" altLang="en-US" dirty="0"/>
          </a:p>
        </p:txBody>
      </p:sp>
    </p:spTree>
    <p:extLst>
      <p:ext uri="{BB962C8B-B14F-4D97-AF65-F5344CB8AC3E}">
        <p14:creationId xmlns:p14="http://schemas.microsoft.com/office/powerpoint/2010/main" val="375797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5D13ECC-931F-434C-A79C-0FCBCF5ACDCE}"/>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4" name="Footer Placeholder 4">
            <a:extLst>
              <a:ext uri="{FF2B5EF4-FFF2-40B4-BE49-F238E27FC236}">
                <a16:creationId xmlns:a16="http://schemas.microsoft.com/office/drawing/2014/main" id="{12C78D3C-4697-4BE1-8E0E-C6F29E92157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277378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D2FC50-1186-45B1-A6BC-8B590D81BB62}"/>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6" name="Footer Placeholder 4">
            <a:extLst>
              <a:ext uri="{FF2B5EF4-FFF2-40B4-BE49-F238E27FC236}">
                <a16:creationId xmlns:a16="http://schemas.microsoft.com/office/drawing/2014/main" id="{F1D2A6FB-C635-4789-9464-4BA89A0D3BD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7" name="Text Placeholder 3">
            <a:extLst>
              <a:ext uri="{FF2B5EF4-FFF2-40B4-BE49-F238E27FC236}">
                <a16:creationId xmlns:a16="http://schemas.microsoft.com/office/drawing/2014/main" id="{8CE5CF0F-23A8-4C57-95CA-43221E59CB82}"/>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dirty="0"/>
              <a:t>CLICK TO EDIT MASTER TEXT STYLES</a:t>
            </a:r>
          </a:p>
        </p:txBody>
      </p:sp>
    </p:spTree>
    <p:extLst>
      <p:ext uri="{BB962C8B-B14F-4D97-AF65-F5344CB8AC3E}">
        <p14:creationId xmlns:p14="http://schemas.microsoft.com/office/powerpoint/2010/main" val="165937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D2FC50-1186-45B1-A6BC-8B590D81BB62}"/>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6" name="Footer Placeholder 4">
            <a:extLst>
              <a:ext uri="{FF2B5EF4-FFF2-40B4-BE49-F238E27FC236}">
                <a16:creationId xmlns:a16="http://schemas.microsoft.com/office/drawing/2014/main" id="{F1D2A6FB-C635-4789-9464-4BA89A0D3BD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7" name="Text Placeholder 2">
            <a:extLst>
              <a:ext uri="{FF2B5EF4-FFF2-40B4-BE49-F238E27FC236}">
                <a16:creationId xmlns:a16="http://schemas.microsoft.com/office/drawing/2014/main" id="{8F57F782-94B4-41D4-8BBD-86AD1EAA4974}"/>
              </a:ext>
            </a:extLst>
          </p:cNvPr>
          <p:cNvSpPr>
            <a:spLocks noGrp="1"/>
          </p:cNvSpPr>
          <p:nvPr>
            <p:ph type="body" sz="quarter" idx="16" hasCustomPrompt="1"/>
          </p:nvPr>
        </p:nvSpPr>
        <p:spPr>
          <a:xfrm>
            <a:off x="504825" y="1007805"/>
            <a:ext cx="13673138" cy="6335969"/>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F19F6555-8EFA-4FC7-9F6A-D350710C362E}"/>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dirty="0"/>
              <a:t>CLICK TO EDIT MASTER TEXT STYLES</a:t>
            </a:r>
          </a:p>
        </p:txBody>
      </p:sp>
    </p:spTree>
    <p:extLst>
      <p:ext uri="{BB962C8B-B14F-4D97-AF65-F5344CB8AC3E}">
        <p14:creationId xmlns:p14="http://schemas.microsoft.com/office/powerpoint/2010/main" val="348762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CF27FD-016E-4126-A367-DB88C2CB595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11" name="Footer Placeholder 4">
            <a:extLst>
              <a:ext uri="{FF2B5EF4-FFF2-40B4-BE49-F238E27FC236}">
                <a16:creationId xmlns:a16="http://schemas.microsoft.com/office/drawing/2014/main" id="{61D01D44-AE7E-4782-BDA1-91DEB829DC9D}"/>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6" name="Text Placeholder 3">
            <a:extLst>
              <a:ext uri="{FF2B5EF4-FFF2-40B4-BE49-F238E27FC236}">
                <a16:creationId xmlns:a16="http://schemas.microsoft.com/office/drawing/2014/main" id="{D7586E9A-2EF3-4213-837D-CD407FD56276}"/>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dirty="0"/>
              <a:t>CLICK TO EDIT MASTER TEXT STYLES</a:t>
            </a:r>
          </a:p>
        </p:txBody>
      </p:sp>
      <p:sp>
        <p:nvSpPr>
          <p:cNvPr id="7" name="Text Placeholder 2">
            <a:extLst>
              <a:ext uri="{FF2B5EF4-FFF2-40B4-BE49-F238E27FC236}">
                <a16:creationId xmlns:a16="http://schemas.microsoft.com/office/drawing/2014/main" id="{DFF5D52D-4777-47AE-8451-DC46E5DA715B}"/>
              </a:ext>
            </a:extLst>
          </p:cNvPr>
          <p:cNvSpPr>
            <a:spLocks noGrp="1"/>
          </p:cNvSpPr>
          <p:nvPr>
            <p:ph type="body" sz="quarter" idx="17"/>
          </p:nvPr>
        </p:nvSpPr>
        <p:spPr>
          <a:xfrm>
            <a:off x="504825" y="1119598"/>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9276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92E9E3-71AA-4DE6-B16A-8CC3DA18165B}"/>
              </a:ext>
            </a:extLst>
          </p:cNvPr>
          <p:cNvSpPr>
            <a:spLocks noGrp="1"/>
          </p:cNvSpPr>
          <p:nvPr>
            <p:ph type="body" sz="quarter" idx="16" hasCustomPrompt="1"/>
          </p:nvPr>
        </p:nvSpPr>
        <p:spPr>
          <a:xfrm>
            <a:off x="504825" y="1411857"/>
            <a:ext cx="13673138" cy="5931917"/>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64C6980-0898-40FF-AFAC-B4315D23549F}"/>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11" name="Footer Placeholder 4">
            <a:extLst>
              <a:ext uri="{FF2B5EF4-FFF2-40B4-BE49-F238E27FC236}">
                <a16:creationId xmlns:a16="http://schemas.microsoft.com/office/drawing/2014/main" id="{6DACBC44-BD44-4C5A-91D2-380D20832428}"/>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9" name="Text Placeholder 3">
            <a:extLst>
              <a:ext uri="{FF2B5EF4-FFF2-40B4-BE49-F238E27FC236}">
                <a16:creationId xmlns:a16="http://schemas.microsoft.com/office/drawing/2014/main" id="{3A44BD36-83B0-4E56-AAA2-DBB6B1AECD7C}"/>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748F94EE-DFE3-45BF-8AE9-02C8151BEC9D}"/>
              </a:ext>
            </a:extLst>
          </p:cNvPr>
          <p:cNvSpPr>
            <a:spLocks noGrp="1"/>
          </p:cNvSpPr>
          <p:nvPr>
            <p:ph type="body" sz="quarter" idx="17"/>
          </p:nvPr>
        </p:nvSpPr>
        <p:spPr>
          <a:xfrm>
            <a:off x="504825" y="1119598"/>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0637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99931FF-B822-4A46-94B4-D32080A14FA5}"/>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dirty="0"/>
              <a:t>CLICK TO EDIT </a:t>
            </a:r>
            <a:br>
              <a:rPr lang="en-US" dirty="0"/>
            </a:br>
            <a:r>
              <a:rPr lang="en-US" dirty="0"/>
              <a:t>MASTER TEXT STYLES</a:t>
            </a:r>
          </a:p>
        </p:txBody>
      </p:sp>
      <p:sp>
        <p:nvSpPr>
          <p:cNvPr id="5" name="Slide Number Placeholder 5">
            <a:extLst>
              <a:ext uri="{FF2B5EF4-FFF2-40B4-BE49-F238E27FC236}">
                <a16:creationId xmlns:a16="http://schemas.microsoft.com/office/drawing/2014/main" id="{0C73A2F2-8E2F-46E3-9D78-31D11F76E0DE}"/>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8" name="Footer Placeholder 4">
            <a:extLst>
              <a:ext uri="{FF2B5EF4-FFF2-40B4-BE49-F238E27FC236}">
                <a16:creationId xmlns:a16="http://schemas.microsoft.com/office/drawing/2014/main" id="{4F2E4413-15CA-4D8E-8CCA-6B4AED819B37}"/>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42054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A4D9FDF-4886-45D6-BD43-2ABE81A97BD9}"/>
              </a:ext>
            </a:extLst>
          </p:cNvPr>
          <p:cNvSpPr>
            <a:spLocks noGrp="1"/>
          </p:cNvSpPr>
          <p:nvPr>
            <p:ph type="body" sz="quarter" idx="17" hasCustomPrompt="1"/>
          </p:nvPr>
        </p:nvSpPr>
        <p:spPr>
          <a:xfrm>
            <a:off x="504825" y="1545534"/>
            <a:ext cx="13673138" cy="5798241"/>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9F1F961-852B-46A7-B0EF-1FB30EFB24A8}"/>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9" name="Footer Placeholder 4">
            <a:extLst>
              <a:ext uri="{FF2B5EF4-FFF2-40B4-BE49-F238E27FC236}">
                <a16:creationId xmlns:a16="http://schemas.microsoft.com/office/drawing/2014/main" id="{028B2C72-4050-49BE-918D-86B60F2013E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6" name="Text Placeholder 3">
            <a:extLst>
              <a:ext uri="{FF2B5EF4-FFF2-40B4-BE49-F238E27FC236}">
                <a16:creationId xmlns:a16="http://schemas.microsoft.com/office/drawing/2014/main" id="{4549670B-D3EB-4787-B483-EB8A9B63B6C1}"/>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dirty="0"/>
              <a:t>CLICK TO EDIT </a:t>
            </a:r>
            <a:br>
              <a:rPr lang="en-US" dirty="0"/>
            </a:br>
            <a:r>
              <a:rPr lang="en-US" dirty="0"/>
              <a:t>MASTER TEXT STYLES</a:t>
            </a:r>
          </a:p>
        </p:txBody>
      </p:sp>
    </p:spTree>
    <p:extLst>
      <p:ext uri="{BB962C8B-B14F-4D97-AF65-F5344CB8AC3E}">
        <p14:creationId xmlns:p14="http://schemas.microsoft.com/office/powerpoint/2010/main" val="30408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Subtitle and Conte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21D6EB6-3867-4ED1-A5E4-5696325A08CA}"/>
              </a:ext>
            </a:extLst>
          </p:cNvPr>
          <p:cNvSpPr>
            <a:spLocks noGrp="1"/>
          </p:cNvSpPr>
          <p:nvPr>
            <p:ph type="body" sz="quarter" idx="17" hasCustomPrompt="1"/>
          </p:nvPr>
        </p:nvSpPr>
        <p:spPr>
          <a:xfrm>
            <a:off x="504825" y="1863587"/>
            <a:ext cx="13673138" cy="5480188"/>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DC671D4-18E1-4BDF-A06E-D906040AFB0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dirty="0"/>
          </a:p>
        </p:txBody>
      </p:sp>
      <p:sp>
        <p:nvSpPr>
          <p:cNvPr id="12" name="Footer Placeholder 4">
            <a:extLst>
              <a:ext uri="{FF2B5EF4-FFF2-40B4-BE49-F238E27FC236}">
                <a16:creationId xmlns:a16="http://schemas.microsoft.com/office/drawing/2014/main" id="{5909C726-86BE-4FE8-93B1-D5BC8AB7505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7" name="Text Placeholder 3">
            <a:extLst>
              <a:ext uri="{FF2B5EF4-FFF2-40B4-BE49-F238E27FC236}">
                <a16:creationId xmlns:a16="http://schemas.microsoft.com/office/drawing/2014/main" id="{614C1BB6-E43D-44E6-86F4-0E58964F45CB}"/>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dirty="0"/>
              <a:t>CLICK TO EDIT </a:t>
            </a:r>
            <a:br>
              <a:rPr lang="en-US" dirty="0"/>
            </a:br>
            <a:r>
              <a:rPr lang="en-US" dirty="0"/>
              <a:t>MASTER TEXT STYLES</a:t>
            </a:r>
          </a:p>
        </p:txBody>
      </p:sp>
      <p:sp>
        <p:nvSpPr>
          <p:cNvPr id="6" name="Text Placeholder 2">
            <a:extLst>
              <a:ext uri="{FF2B5EF4-FFF2-40B4-BE49-F238E27FC236}">
                <a16:creationId xmlns:a16="http://schemas.microsoft.com/office/drawing/2014/main" id="{21CDD806-19E9-4B5B-8AE5-E6EECB837C19}"/>
              </a:ext>
            </a:extLst>
          </p:cNvPr>
          <p:cNvSpPr>
            <a:spLocks noGrp="1"/>
          </p:cNvSpPr>
          <p:nvPr>
            <p:ph type="body" sz="quarter" idx="18"/>
          </p:nvPr>
        </p:nvSpPr>
        <p:spPr>
          <a:xfrm>
            <a:off x="505414" y="1610360"/>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1384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104" y="438150"/>
            <a:ext cx="13657975" cy="1590676"/>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a:extLst>
              <a:ext uri="{FF2B5EF4-FFF2-40B4-BE49-F238E27FC236}">
                <a16:creationId xmlns:a16="http://schemas.microsoft.com/office/drawing/2014/main" id="{38BA51C3-2A3D-41F3-BB83-9472F997788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
        <p:nvSpPr>
          <p:cNvPr id="9" name="Slide Number Placeholder 5">
            <a:extLst>
              <a:ext uri="{FF2B5EF4-FFF2-40B4-BE49-F238E27FC236}">
                <a16:creationId xmlns:a16="http://schemas.microsoft.com/office/drawing/2014/main" id="{B57605C0-80D4-4151-BC2F-0306D410D102}"/>
              </a:ext>
            </a:extLst>
          </p:cNvPr>
          <p:cNvSpPr>
            <a:spLocks noGrp="1"/>
          </p:cNvSpPr>
          <p:nvPr>
            <p:ph type="sldNum" sz="quarter" idx="4"/>
          </p:nvPr>
        </p:nvSpPr>
        <p:spPr>
          <a:xfrm>
            <a:off x="13691221" y="7627621"/>
            <a:ext cx="429860" cy="43815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fld id="{9A980B10-2A40-48A3-B68E-FF4291541DB6}" type="slidenum">
              <a:rPr lang="en-CA" smtClean="0"/>
              <a:pPr/>
              <a:t>‹#›</a:t>
            </a:fld>
            <a:endParaRPr lang="en-CA" dirty="0"/>
          </a:p>
        </p:txBody>
      </p:sp>
      <p:sp>
        <p:nvSpPr>
          <p:cNvPr id="12" name="Text Placeholder 2">
            <a:extLst>
              <a:ext uri="{FF2B5EF4-FFF2-40B4-BE49-F238E27FC236}">
                <a16:creationId xmlns:a16="http://schemas.microsoft.com/office/drawing/2014/main" id="{5B249A16-25B2-43C4-A4B8-EAF3767D52FF}"/>
              </a:ext>
            </a:extLst>
          </p:cNvPr>
          <p:cNvSpPr>
            <a:spLocks noGrp="1"/>
          </p:cNvSpPr>
          <p:nvPr>
            <p:ph type="body" idx="1"/>
          </p:nvPr>
        </p:nvSpPr>
        <p:spPr>
          <a:xfrm>
            <a:off x="463462" y="2028826"/>
            <a:ext cx="13657619" cy="5383530"/>
          </a:xfrm>
          <a:prstGeom prst="rect">
            <a:avLst/>
          </a:prstGeom>
        </p:spPr>
        <p:txBody>
          <a:bodyPr vert="horz" lIns="91440" tIns="36576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308EE727-FB1E-49DB-B60D-577CE268E0BE}"/>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2930300140"/>
      </p:ext>
    </p:extLst>
  </p:cSld>
  <p:clrMap bg1="lt1" tx1="dk1" bg2="lt2" tx2="dk2" accent1="accent1" accent2="accent2" accent3="accent3" accent4="accent4" accent5="accent5" accent6="accent6" hlink="hlink" folHlink="folHlink"/>
  <p:sldLayoutIdLst>
    <p:sldLayoutId id="2147483745" r:id="rId1"/>
    <p:sldLayoutId id="2147483692" r:id="rId2"/>
    <p:sldLayoutId id="2147483691" r:id="rId3"/>
    <p:sldLayoutId id="2147483767" r:id="rId4"/>
    <p:sldLayoutId id="2147483780" r:id="rId5"/>
    <p:sldLayoutId id="2147483703" r:id="rId6"/>
    <p:sldLayoutId id="2147483782" r:id="rId7"/>
    <p:sldLayoutId id="2147483749" r:id="rId8"/>
    <p:sldLayoutId id="2147483750" r:id="rId9"/>
    <p:sldLayoutId id="2147483768" r:id="rId10"/>
    <p:sldLayoutId id="2147483783" r:id="rId11"/>
    <p:sldLayoutId id="2147483784" r:id="rId12"/>
    <p:sldLayoutId id="21474837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4000" b="1" i="0" u="none" kern="1200">
          <a:solidFill>
            <a:schemeClr val="tx1"/>
          </a:solidFill>
          <a:latin typeface="Arial Narrow" panose="020B0606020202030204" pitchFamily="34" charset="0"/>
          <a:ea typeface="+mj-ea"/>
          <a:cs typeface="+mj-cs"/>
        </a:defRPr>
      </a:lvl1pPr>
    </p:titleStyle>
    <p:body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dirty="0" smtClean="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smtClean="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smtClean="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torondemand.com/microsite/bcbsmn/" TargetMode="External"/><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CC5FB-7AC3-22CE-A2CA-D504B4C5F8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560" r="4862" b="32604"/>
          <a:stretch/>
        </p:blipFill>
        <p:spPr>
          <a:xfrm>
            <a:off x="0" y="0"/>
            <a:ext cx="10627784" cy="4232689"/>
          </a:xfrm>
          <a:prstGeom prst="rect">
            <a:avLst/>
          </a:prstGeom>
        </p:spPr>
      </p:pic>
      <p:sp>
        <p:nvSpPr>
          <p:cNvPr id="6" name="Rectangle 5">
            <a:extLst>
              <a:ext uri="{FF2B5EF4-FFF2-40B4-BE49-F238E27FC236}">
                <a16:creationId xmlns:a16="http://schemas.microsoft.com/office/drawing/2014/main" id="{6845F45D-4BD0-4BF7-8EA4-4D147644105D}"/>
              </a:ext>
            </a:extLst>
          </p:cNvPr>
          <p:cNvSpPr/>
          <p:nvPr/>
        </p:nvSpPr>
        <p:spPr>
          <a:xfrm>
            <a:off x="0" y="4346893"/>
            <a:ext cx="10627784" cy="3882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5B3F46B0-A6F7-8348-A9C1-000DDB6C7CB4}"/>
              </a:ext>
            </a:extLst>
          </p:cNvPr>
          <p:cNvSpPr>
            <a:spLocks noGrp="1"/>
          </p:cNvSpPr>
          <p:nvPr>
            <p:ph type="sldNum" sz="quarter" idx="4294967295"/>
          </p:nvPr>
        </p:nvSpPr>
        <p:spPr>
          <a:xfrm>
            <a:off x="14060488" y="7627938"/>
            <a:ext cx="569912" cy="438150"/>
          </a:xfrm>
        </p:spPr>
        <p:txBody>
          <a:bodyPr/>
          <a:lstStyle/>
          <a:p>
            <a:fld id="{9A980B10-2A40-48A3-B68E-FF4291541DB6}" type="slidenum">
              <a:rPr lang="en-CA" smtClean="0"/>
              <a:t>1</a:t>
            </a:fld>
            <a:endParaRPr lang="en-CA" dirty="0"/>
          </a:p>
        </p:txBody>
      </p:sp>
      <p:sp>
        <p:nvSpPr>
          <p:cNvPr id="9" name="Title 1">
            <a:extLst>
              <a:ext uri="{FF2B5EF4-FFF2-40B4-BE49-F238E27FC236}">
                <a16:creationId xmlns:a16="http://schemas.microsoft.com/office/drawing/2014/main" id="{65B6E694-5FEB-45DB-9E51-CB0A0762016B}"/>
              </a:ext>
            </a:extLst>
          </p:cNvPr>
          <p:cNvSpPr txBox="1">
            <a:spLocks/>
          </p:cNvSpPr>
          <p:nvPr/>
        </p:nvSpPr>
        <p:spPr>
          <a:xfrm>
            <a:off x="633861" y="3435372"/>
            <a:ext cx="9504920" cy="2946687"/>
          </a:xfrm>
          <a:prstGeom prst="rect">
            <a:avLst/>
          </a:prstGeom>
        </p:spPr>
        <p:txBody>
          <a:bodyPr lIns="0" tIns="45712" rIns="91424" bIns="45712" anchor="b"/>
          <a:lstStyle>
            <a:lvl1pPr algn="l" defTabSz="728981" rtl="0" eaLnBrk="0" fontAlgn="base" hangingPunct="0">
              <a:lnSpc>
                <a:spcPct val="100000"/>
              </a:lnSpc>
              <a:spcBef>
                <a:spcPct val="0"/>
              </a:spcBef>
              <a:spcAft>
                <a:spcPct val="0"/>
              </a:spcAft>
              <a:defRPr sz="3840" b="1" i="0" kern="1200" cap="all" spc="112" baseline="0">
                <a:solidFill>
                  <a:srgbClr val="F9F9FF"/>
                </a:solidFill>
                <a:latin typeface="Arial"/>
                <a:ea typeface="MS PGothic" panose="020B0600070205080204" pitchFamily="34" charset="-128"/>
                <a:cs typeface="Arial"/>
              </a:defRPr>
            </a:lvl1pPr>
            <a:lvl2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2pPr>
            <a:lvl3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3pPr>
            <a:lvl4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4pPr>
            <a:lvl5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5pPr>
            <a:lvl6pPr marL="731389" algn="l" defTabSz="731389" rtl="0" fontAlgn="base">
              <a:spcBef>
                <a:spcPct val="0"/>
              </a:spcBef>
              <a:spcAft>
                <a:spcPct val="0"/>
              </a:spcAft>
              <a:defRPr sz="5760" b="1">
                <a:solidFill>
                  <a:schemeClr val="tx1"/>
                </a:solidFill>
                <a:latin typeface="Arial Narrow" pitchFamily="34" charset="0"/>
              </a:defRPr>
            </a:lvl6pPr>
            <a:lvl7pPr marL="1462779" algn="l" defTabSz="731389" rtl="0" fontAlgn="base">
              <a:spcBef>
                <a:spcPct val="0"/>
              </a:spcBef>
              <a:spcAft>
                <a:spcPct val="0"/>
              </a:spcAft>
              <a:defRPr sz="5760" b="1">
                <a:solidFill>
                  <a:schemeClr val="tx1"/>
                </a:solidFill>
                <a:latin typeface="Arial Narrow" pitchFamily="34" charset="0"/>
              </a:defRPr>
            </a:lvl7pPr>
            <a:lvl8pPr marL="2194166" algn="l" defTabSz="731389" rtl="0" fontAlgn="base">
              <a:spcBef>
                <a:spcPct val="0"/>
              </a:spcBef>
              <a:spcAft>
                <a:spcPct val="0"/>
              </a:spcAft>
              <a:defRPr sz="5760" b="1">
                <a:solidFill>
                  <a:schemeClr val="tx1"/>
                </a:solidFill>
                <a:latin typeface="Arial Narrow" pitchFamily="34" charset="0"/>
              </a:defRPr>
            </a:lvl8pPr>
            <a:lvl9pPr marL="2925558" algn="l" defTabSz="731389" rtl="0" fontAlgn="base">
              <a:spcBef>
                <a:spcPct val="0"/>
              </a:spcBef>
              <a:spcAft>
                <a:spcPct val="0"/>
              </a:spcAft>
              <a:defRPr sz="5760" b="1">
                <a:solidFill>
                  <a:schemeClr val="tx1"/>
                </a:solidFill>
                <a:latin typeface="Arial Narrow" pitchFamily="34" charset="0"/>
              </a:defRPr>
            </a:lvl9pPr>
          </a:lstStyle>
          <a:p>
            <a:pPr defTabSz="1097236" eaLnBrk="1" fontAlgn="auto" hangingPunct="1">
              <a:lnSpc>
                <a:spcPts val="4560"/>
              </a:lnSpc>
              <a:spcBef>
                <a:spcPts val="0"/>
              </a:spcBef>
              <a:spcAft>
                <a:spcPts val="1200"/>
              </a:spcAft>
              <a:defRPr/>
            </a:pPr>
            <a:r>
              <a:rPr lang="en-US" sz="4000" spc="0" dirty="0">
                <a:solidFill>
                  <a:schemeClr val="accent2">
                    <a:lumMod val="50000"/>
                  </a:schemeClr>
                </a:solidFill>
                <a:latin typeface="Arial Narrow" panose="020B0606020202030204" pitchFamily="34" charset="0"/>
                <a:cs typeface="Arial" panose="020B0604020202020204" pitchFamily="34" charset="0"/>
              </a:rPr>
              <a:t>WELCOME Retirees </a:t>
            </a:r>
            <a:br>
              <a:rPr lang="en-US" sz="4000" spc="0" dirty="0">
                <a:solidFill>
                  <a:schemeClr val="accent2">
                    <a:lumMod val="50000"/>
                  </a:schemeClr>
                </a:solidFill>
                <a:latin typeface="Arial Narrow" panose="020B0606020202030204" pitchFamily="34" charset="0"/>
                <a:cs typeface="Arial" panose="020B0604020202020204" pitchFamily="34" charset="0"/>
              </a:rPr>
            </a:br>
            <a:r>
              <a:rPr lang="en-US" sz="4000" spc="0" dirty="0">
                <a:solidFill>
                  <a:schemeClr val="accent2">
                    <a:lumMod val="50000"/>
                  </a:schemeClr>
                </a:solidFill>
                <a:latin typeface="Arial Narrow" panose="020B0606020202030204" pitchFamily="34" charset="0"/>
                <a:cs typeface="Arial" panose="020B0604020202020204" pitchFamily="34" charset="0"/>
              </a:rPr>
              <a:t>Public Employees Insurance program</a:t>
            </a:r>
            <a:br>
              <a:rPr lang="en-US" sz="4000" spc="0" dirty="0">
                <a:solidFill>
                  <a:schemeClr val="accent2">
                    <a:lumMod val="50000"/>
                  </a:schemeClr>
                </a:solidFill>
                <a:latin typeface="Arial Narrow" panose="020B0606020202030204" pitchFamily="34" charset="0"/>
                <a:cs typeface="Arial" panose="020B0604020202020204" pitchFamily="34" charset="0"/>
              </a:rPr>
            </a:br>
            <a:r>
              <a:rPr lang="en-US" sz="4000" spc="0" dirty="0">
                <a:solidFill>
                  <a:schemeClr val="accent2">
                    <a:lumMod val="50000"/>
                  </a:schemeClr>
                </a:solidFill>
                <a:latin typeface="Arial Narrow" panose="020B0606020202030204" pitchFamily="34" charset="0"/>
                <a:cs typeface="Arial" panose="020B0604020202020204" pitchFamily="34" charset="0"/>
              </a:rPr>
              <a:t>2023 Group Medicare Plans</a:t>
            </a:r>
          </a:p>
        </p:txBody>
      </p:sp>
      <p:sp>
        <p:nvSpPr>
          <p:cNvPr id="10" name="Text Placeholder 2">
            <a:extLst>
              <a:ext uri="{FF2B5EF4-FFF2-40B4-BE49-F238E27FC236}">
                <a16:creationId xmlns:a16="http://schemas.microsoft.com/office/drawing/2014/main" id="{6132771F-EB18-4B89-BC7F-62B704741ACB}"/>
              </a:ext>
            </a:extLst>
          </p:cNvPr>
          <p:cNvSpPr txBox="1">
            <a:spLocks/>
          </p:cNvSpPr>
          <p:nvPr/>
        </p:nvSpPr>
        <p:spPr bwMode="auto">
          <a:xfrm>
            <a:off x="489003" y="6389335"/>
            <a:ext cx="9649778" cy="610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defTabSz="1097236">
              <a:lnSpc>
                <a:spcPts val="2400"/>
              </a:lnSpc>
              <a:spcBef>
                <a:spcPts val="0"/>
              </a:spcBef>
              <a:buNone/>
              <a:defRPr/>
            </a:pPr>
            <a:r>
              <a:rPr lang="en-US" sz="1800" dirty="0">
                <a:solidFill>
                  <a:schemeClr val="tx2"/>
                </a:solidFill>
                <a:latin typeface="Arial" panose="020B0604020202020204" pitchFamily="34" charset="0"/>
                <a:ea typeface="MS PGothic" panose="020B0600070205080204" pitchFamily="34" charset="-128"/>
                <a:cs typeface="Arial" panose="020B0604020202020204" pitchFamily="34" charset="0"/>
              </a:rPr>
              <a:t>Lori Hart, Group Medicare Account Executive</a:t>
            </a:r>
          </a:p>
          <a:p>
            <a:pPr marL="0" indent="0" defTabSz="1097236">
              <a:lnSpc>
                <a:spcPts val="2400"/>
              </a:lnSpc>
              <a:spcBef>
                <a:spcPts val="0"/>
              </a:spcBef>
              <a:buNone/>
              <a:defRPr/>
            </a:pPr>
            <a:r>
              <a:rPr lang="en-US" sz="1800" dirty="0">
                <a:solidFill>
                  <a:schemeClr val="tx2"/>
                </a:solidFill>
                <a:latin typeface="Arial" panose="020B0604020202020204" pitchFamily="34" charset="0"/>
                <a:ea typeface="MS PGothic" panose="020B0600070205080204" pitchFamily="34" charset="-128"/>
                <a:cs typeface="Arial" panose="020B0604020202020204" pitchFamily="34" charset="0"/>
              </a:rPr>
              <a:t>October 2022</a:t>
            </a:r>
          </a:p>
        </p:txBody>
      </p:sp>
      <p:sp>
        <p:nvSpPr>
          <p:cNvPr id="13" name="Footer Placeholder 4">
            <a:extLst>
              <a:ext uri="{FF2B5EF4-FFF2-40B4-BE49-F238E27FC236}">
                <a16:creationId xmlns:a16="http://schemas.microsoft.com/office/drawing/2014/main" id="{90F2DB14-DBA4-4E2B-BBFB-2A2F461A94E2}"/>
              </a:ext>
            </a:extLst>
          </p:cNvPr>
          <p:cNvSpPr txBox="1">
            <a:spLocks/>
          </p:cNvSpPr>
          <p:nvPr/>
        </p:nvSpPr>
        <p:spPr>
          <a:xfrm>
            <a:off x="489003" y="7162759"/>
            <a:ext cx="6809787" cy="610996"/>
          </a:xfrm>
          <a:prstGeom prst="rect">
            <a:avLst/>
          </a:prstGeom>
        </p:spPr>
        <p:txBody>
          <a:bodyPr/>
          <a:lst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a:lstStyle>
          <a:p>
            <a:pPr defTabSz="728952" fontAlgn="base">
              <a:spcBef>
                <a:spcPct val="0"/>
              </a:spcBef>
              <a:spcAft>
                <a:spcPct val="0"/>
              </a:spcAft>
              <a:defRPr/>
            </a:pPr>
            <a:r>
              <a:rPr lang="en-US" sz="1200" dirty="0">
                <a:solidFill>
                  <a:schemeClr val="accent2">
                    <a:lumMod val="50000"/>
                  </a:schemeClr>
                </a:solidFill>
                <a:ea typeface="MS PGothic" panose="020B0600070205080204" pitchFamily="34" charset="-128"/>
              </a:rPr>
              <a:t>Blue Cross</a:t>
            </a:r>
            <a:r>
              <a:rPr lang="en-US" sz="1200" baseline="30000" dirty="0">
                <a:solidFill>
                  <a:schemeClr val="accent2">
                    <a:lumMod val="50000"/>
                  </a:schemeClr>
                </a:solidFill>
                <a:ea typeface="MS PGothic" panose="020B0600070205080204" pitchFamily="34" charset="-128"/>
              </a:rPr>
              <a:t>® </a:t>
            </a:r>
            <a:r>
              <a:rPr lang="en-US" sz="1200" dirty="0">
                <a:solidFill>
                  <a:schemeClr val="accent2">
                    <a:lumMod val="50000"/>
                  </a:schemeClr>
                </a:solidFill>
                <a:ea typeface="MS PGothic" panose="020B0600070205080204" pitchFamily="34" charset="-128"/>
              </a:rPr>
              <a:t>and Blue Shield</a:t>
            </a:r>
            <a:r>
              <a:rPr lang="en-US" sz="1200" baseline="30000" dirty="0">
                <a:solidFill>
                  <a:schemeClr val="accent2">
                    <a:lumMod val="50000"/>
                  </a:schemeClr>
                </a:solidFill>
                <a:ea typeface="MS PGothic" panose="020B0600070205080204" pitchFamily="34" charset="-128"/>
              </a:rPr>
              <a:t>®</a:t>
            </a:r>
            <a:r>
              <a:rPr lang="en-US" sz="1200" dirty="0">
                <a:solidFill>
                  <a:schemeClr val="accent2">
                    <a:lumMod val="50000"/>
                  </a:schemeClr>
                </a:solidFill>
                <a:ea typeface="MS PGothic" panose="020B0600070205080204" pitchFamily="34" charset="-128"/>
              </a:rPr>
              <a:t> of Minnesota and Blue Plus</a:t>
            </a:r>
            <a:r>
              <a:rPr lang="en-US" sz="1200" baseline="30000" dirty="0">
                <a:solidFill>
                  <a:schemeClr val="accent2">
                    <a:lumMod val="50000"/>
                  </a:schemeClr>
                </a:solidFill>
                <a:ea typeface="MS PGothic" panose="020B0600070205080204" pitchFamily="34" charset="-128"/>
              </a:rPr>
              <a:t>®</a:t>
            </a:r>
            <a:r>
              <a:rPr lang="en-US" sz="1200" dirty="0">
                <a:solidFill>
                  <a:schemeClr val="accent2">
                    <a:lumMod val="50000"/>
                  </a:schemeClr>
                </a:solidFill>
                <a:ea typeface="MS PGothic" panose="020B0600070205080204" pitchFamily="34" charset="-128"/>
              </a:rPr>
              <a:t> are nonprofit </a:t>
            </a:r>
            <a:br>
              <a:rPr lang="en-US" sz="1200" dirty="0">
                <a:solidFill>
                  <a:schemeClr val="accent2">
                    <a:lumMod val="50000"/>
                  </a:schemeClr>
                </a:solidFill>
                <a:ea typeface="MS PGothic" panose="020B0600070205080204" pitchFamily="34" charset="-128"/>
              </a:rPr>
            </a:br>
            <a:r>
              <a:rPr lang="en-US" sz="1200" dirty="0">
                <a:solidFill>
                  <a:schemeClr val="accent2">
                    <a:lumMod val="50000"/>
                  </a:schemeClr>
                </a:solidFill>
                <a:ea typeface="MS PGothic" panose="020B0600070205080204" pitchFamily="34" charset="-128"/>
              </a:rPr>
              <a:t>independent licenses of the Blue Cross and Blue Shield Association.</a:t>
            </a:r>
          </a:p>
          <a:p>
            <a:pPr defTabSz="728952" fontAlgn="base">
              <a:spcBef>
                <a:spcPct val="0"/>
              </a:spcBef>
              <a:spcAft>
                <a:spcPct val="0"/>
              </a:spcAft>
              <a:defRPr/>
            </a:pPr>
            <a:r>
              <a:rPr lang="en-US" sz="1200" dirty="0">
                <a:solidFill>
                  <a:schemeClr val="accent2">
                    <a:lumMod val="50000"/>
                  </a:schemeClr>
                </a:solidFill>
                <a:effectLst/>
                <a:ea typeface="Calibri" panose="020F0502020204030204" pitchFamily="34" charset="0"/>
              </a:rPr>
              <a:t>We do not offer every plan available in your area. Any information we provide is limited to those plans we do offer in your area. Please contact Medicare.gov or 1-800</a:t>
            </a:r>
            <a:r>
              <a:rPr lang="en-US" sz="1200" dirty="0">
                <a:solidFill>
                  <a:schemeClr val="accent2">
                    <a:lumMod val="50000"/>
                  </a:schemeClr>
                </a:solidFill>
                <a:ea typeface="Calibri" panose="020F0502020204030204" pitchFamily="34" charset="0"/>
              </a:rPr>
              <a:t>-</a:t>
            </a:r>
            <a:r>
              <a:rPr lang="en-US" sz="1200" dirty="0">
                <a:solidFill>
                  <a:schemeClr val="accent2">
                    <a:lumMod val="50000"/>
                  </a:schemeClr>
                </a:solidFill>
                <a:effectLst/>
                <a:ea typeface="Calibri" panose="020F0502020204030204" pitchFamily="34" charset="0"/>
              </a:rPr>
              <a:t>MEDICARE to get information on all of your options</a:t>
            </a:r>
            <a:endParaRPr lang="en-US" sz="1200" dirty="0">
              <a:solidFill>
                <a:schemeClr val="accent2">
                  <a:lumMod val="50000"/>
                </a:schemeClr>
              </a:solidFill>
              <a:latin typeface="Arial"/>
              <a:cs typeface="Arial" panose="020B0604020202020204" pitchFamily="34" charset="0"/>
            </a:endParaRPr>
          </a:p>
        </p:txBody>
      </p:sp>
      <p:sp>
        <p:nvSpPr>
          <p:cNvPr id="14" name="Text Placeholder 2">
            <a:extLst>
              <a:ext uri="{FF2B5EF4-FFF2-40B4-BE49-F238E27FC236}">
                <a16:creationId xmlns:a16="http://schemas.microsoft.com/office/drawing/2014/main" id="{C8076DBA-D761-4D88-B2C0-6929CE419A89}"/>
              </a:ext>
            </a:extLst>
          </p:cNvPr>
          <p:cNvSpPr txBox="1">
            <a:spLocks noChangeArrowheads="1"/>
          </p:cNvSpPr>
          <p:nvPr/>
        </p:nvSpPr>
        <p:spPr bwMode="white">
          <a:xfrm>
            <a:off x="7630923" y="7550523"/>
            <a:ext cx="2507858" cy="446465"/>
          </a:xfrm>
          <a:prstGeom prst="rect">
            <a:avLst/>
          </a:prstGeom>
        </p:spPr>
        <p:txBody>
          <a:bodyPr vert="horz" lIns="0" tIns="0" rIns="0" bIns="0" anchor="t"/>
          <a:lstStyle>
            <a:lvl1pPr marL="0" indent="0" algn="r" defTabSz="728981" rtl="0" eaLnBrk="0" fontAlgn="base" hangingPunct="0">
              <a:lnSpc>
                <a:spcPct val="100000"/>
              </a:lnSpc>
              <a:spcBef>
                <a:spcPct val="0"/>
              </a:spcBef>
              <a:spcAft>
                <a:spcPct val="0"/>
              </a:spcAft>
              <a:buClrTx/>
              <a:buFont typeface="Arial" panose="020B0604020202020204" pitchFamily="34" charset="0"/>
              <a:buNone/>
              <a:defRPr sz="1800" b="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36600" indent="-274320" algn="l" defTabSz="728981" rtl="0" eaLnBrk="0" fontAlgn="base" hangingPunct="0">
              <a:lnSpc>
                <a:spcPct val="120000"/>
              </a:lnSpc>
              <a:spcBef>
                <a:spcPct val="0"/>
              </a:spcBef>
              <a:spcAft>
                <a:spcPct val="0"/>
              </a:spcAft>
              <a:buClrTx/>
              <a:buFont typeface="Arial" panose="020B0604020202020204" pitchFamily="34" charset="0"/>
              <a:buChar char="•"/>
              <a:defRPr sz="2880" kern="1200">
                <a:solidFill>
                  <a:srgbClr val="003359"/>
                </a:solidFill>
                <a:latin typeface="Arial" pitchFamily="34" charset="0"/>
                <a:ea typeface="Arial Narrow" pitchFamily="34" charset="0"/>
                <a:cs typeface="Arial Narrow"/>
              </a:defRPr>
            </a:lvl2pPr>
            <a:lvl3pPr marL="1275080" indent="-274320" algn="l" defTabSz="728981" rtl="0" eaLnBrk="0" fontAlgn="base" hangingPunct="0">
              <a:lnSpc>
                <a:spcPct val="120000"/>
              </a:lnSpc>
              <a:spcBef>
                <a:spcPct val="0"/>
              </a:spcBef>
              <a:spcAft>
                <a:spcPct val="0"/>
              </a:spcAft>
              <a:buClrTx/>
              <a:buFont typeface="Arial" panose="020B0604020202020204" pitchFamily="34" charset="0"/>
              <a:buChar char="•"/>
              <a:defRPr sz="2560" kern="1200">
                <a:solidFill>
                  <a:srgbClr val="003359"/>
                </a:solidFill>
                <a:latin typeface="Arial" pitchFamily="34" charset="0"/>
                <a:ea typeface="Arial Narrow" pitchFamily="34" charset="0"/>
                <a:cs typeface="Arial Narrow"/>
              </a:defRPr>
            </a:lvl3pPr>
            <a:lvl4pPr marL="1737360" indent="-274320" algn="l" defTabSz="728981" rtl="0" eaLnBrk="0" fontAlgn="base" hangingPunct="0">
              <a:lnSpc>
                <a:spcPct val="120000"/>
              </a:lnSpc>
              <a:spcBef>
                <a:spcPct val="0"/>
              </a:spcBef>
              <a:spcAft>
                <a:spcPct val="0"/>
              </a:spcAft>
              <a:buClrTx/>
              <a:buFont typeface="Arial" panose="020B0604020202020204" pitchFamily="34" charset="0"/>
              <a:buChar char="•"/>
              <a:defRPr sz="2240" kern="1200">
                <a:solidFill>
                  <a:srgbClr val="003359"/>
                </a:solidFill>
                <a:latin typeface="Arial" pitchFamily="34" charset="0"/>
                <a:ea typeface="Arial Narrow" pitchFamily="34" charset="0"/>
                <a:cs typeface="Arial Narrow"/>
              </a:defRPr>
            </a:lvl4pPr>
            <a:lvl5pPr marL="2199640" indent="-274320" algn="l" defTabSz="728981" rtl="0" eaLnBrk="0" fontAlgn="base" hangingPunct="0">
              <a:lnSpc>
                <a:spcPct val="120000"/>
              </a:lnSpc>
              <a:spcBef>
                <a:spcPct val="0"/>
              </a:spcBef>
              <a:spcAft>
                <a:spcPct val="0"/>
              </a:spcAft>
              <a:buClrTx/>
              <a:buFont typeface="Arial" panose="020B0604020202020204" pitchFamily="34" charset="0"/>
              <a:buChar char="•"/>
              <a:defRPr sz="2240" kern="1200">
                <a:solidFill>
                  <a:srgbClr val="003359"/>
                </a:solidFill>
                <a:latin typeface="Arial" pitchFamily="34" charset="0"/>
                <a:ea typeface="Arial Narrow" pitchFamily="34" charset="0"/>
                <a:cs typeface="Arial Narrow"/>
              </a:defRPr>
            </a:lvl5pPr>
            <a:lvl6pPr marL="4022643" indent="-365696" algn="l" defTabSz="731389" rtl="0" eaLnBrk="1" latinLnBrk="0" hangingPunct="1">
              <a:spcBef>
                <a:spcPct val="20000"/>
              </a:spcBef>
              <a:buFont typeface="Arial"/>
              <a:buChar char="•"/>
              <a:defRPr sz="3200" kern="1200">
                <a:solidFill>
                  <a:schemeClr val="tx1"/>
                </a:solidFill>
                <a:latin typeface="+mn-lt"/>
                <a:ea typeface="+mn-ea"/>
                <a:cs typeface="+mn-cs"/>
              </a:defRPr>
            </a:lvl6pPr>
            <a:lvl7pPr marL="4754034" indent="-365696" algn="l" defTabSz="731389" rtl="0" eaLnBrk="1" latinLnBrk="0" hangingPunct="1">
              <a:spcBef>
                <a:spcPct val="20000"/>
              </a:spcBef>
              <a:buFont typeface="Arial"/>
              <a:buChar char="•"/>
              <a:defRPr sz="3200" kern="1200">
                <a:solidFill>
                  <a:schemeClr val="tx1"/>
                </a:solidFill>
                <a:latin typeface="+mn-lt"/>
                <a:ea typeface="+mn-ea"/>
                <a:cs typeface="+mn-cs"/>
              </a:defRPr>
            </a:lvl7pPr>
            <a:lvl8pPr marL="5485422" indent="-365696" algn="l" defTabSz="731389" rtl="0" eaLnBrk="1" latinLnBrk="0" hangingPunct="1">
              <a:spcBef>
                <a:spcPct val="20000"/>
              </a:spcBef>
              <a:buFont typeface="Arial"/>
              <a:buChar char="•"/>
              <a:defRPr sz="3200" kern="1200">
                <a:solidFill>
                  <a:schemeClr val="tx1"/>
                </a:solidFill>
                <a:latin typeface="+mn-lt"/>
                <a:ea typeface="+mn-ea"/>
                <a:cs typeface="+mn-cs"/>
              </a:defRPr>
            </a:lvl8pPr>
            <a:lvl9pPr marL="6216811" indent="-365696" algn="l" defTabSz="731389" rtl="0" eaLnBrk="1" latinLnBrk="0" hangingPunct="1">
              <a:spcBef>
                <a:spcPct val="20000"/>
              </a:spcBef>
              <a:buFont typeface="Arial"/>
              <a:buChar char="•"/>
              <a:defRPr sz="3200" kern="1200">
                <a:solidFill>
                  <a:schemeClr val="tx1"/>
                </a:solidFill>
                <a:latin typeface="+mn-lt"/>
                <a:ea typeface="+mn-ea"/>
                <a:cs typeface="+mn-cs"/>
              </a:defRPr>
            </a:lvl9pPr>
          </a:lstStyle>
          <a:p>
            <a:pPr marL="0" marR="0">
              <a:spcBef>
                <a:spcPts val="0"/>
              </a:spcBef>
              <a:spcAft>
                <a:spcPts val="0"/>
              </a:spcAft>
            </a:pPr>
            <a:r>
              <a:rPr lang="en-US" sz="1400" dirty="0">
                <a:solidFill>
                  <a:schemeClr val="tx2"/>
                </a:solidFill>
                <a:effectLst/>
                <a:latin typeface="+mn-lt"/>
                <a:ea typeface="Calibri" panose="020F0502020204030204" pitchFamily="34" charset="0"/>
              </a:rPr>
              <a:t>S5743_082322GP05_M</a:t>
            </a:r>
          </a:p>
          <a:p>
            <a:pPr marL="0" marR="0">
              <a:spcBef>
                <a:spcPts val="0"/>
              </a:spcBef>
              <a:spcAft>
                <a:spcPts val="0"/>
              </a:spcAft>
            </a:pPr>
            <a:r>
              <a:rPr lang="en-US" sz="1400" dirty="0">
                <a:solidFill>
                  <a:schemeClr val="tx2"/>
                </a:solidFill>
                <a:effectLst/>
                <a:latin typeface="+mn-lt"/>
                <a:ea typeface="Calibri" panose="020F0502020204030204" pitchFamily="34" charset="0"/>
              </a:rPr>
              <a:t>Y0138_082322P06_M</a:t>
            </a:r>
          </a:p>
        </p:txBody>
      </p:sp>
    </p:spTree>
    <p:extLst>
      <p:ext uri="{BB962C8B-B14F-4D97-AF65-F5344CB8AC3E}">
        <p14:creationId xmlns:p14="http://schemas.microsoft.com/office/powerpoint/2010/main" val="2980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fld id="{9A980B10-2A40-48A3-B68E-FF4291541DB6}" type="slidenum">
              <a:rPr lang="en-CA" smtClean="0"/>
              <a:t>10</a:t>
            </a:fld>
            <a:endParaRPr lang="en-CA" dirty="0"/>
          </a:p>
        </p:txBody>
      </p:sp>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7"/>
          </p:nvPr>
        </p:nvSpPr>
        <p:spPr>
          <a:xfrm>
            <a:off x="504825" y="1545534"/>
            <a:ext cx="6603451" cy="5798241"/>
          </a:xfrm>
        </p:spPr>
        <p:txBody>
          <a:bodyPr>
            <a:noAutofit/>
          </a:bodyPr>
          <a:lstStyle/>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dirty="0">
                <a:solidFill>
                  <a:srgbClr val="003359"/>
                </a:solidFill>
                <a:latin typeface="Arial" pitchFamily="34" charset="0"/>
                <a:ea typeface="MS PGothic" panose="020B0600070205080204" pitchFamily="34" charset="-128"/>
              </a:rPr>
              <a:t>Video chat with a doctor, psychologist or psychiatrist via your smartphone, tablet </a:t>
            </a:r>
            <a:br>
              <a:rPr lang="en-US" dirty="0">
                <a:solidFill>
                  <a:srgbClr val="003359"/>
                </a:solidFill>
                <a:latin typeface="Arial" pitchFamily="34" charset="0"/>
                <a:ea typeface="MS PGothic" panose="020B0600070205080204" pitchFamily="34" charset="-128"/>
              </a:rPr>
            </a:br>
            <a:r>
              <a:rPr lang="en-US" dirty="0">
                <a:solidFill>
                  <a:srgbClr val="003359"/>
                </a:solidFill>
                <a:latin typeface="Arial" pitchFamily="34" charset="0"/>
                <a:ea typeface="MS PGothic" panose="020B0600070205080204" pitchFamily="34" charset="-128"/>
              </a:rPr>
              <a:t>or computer</a:t>
            </a:r>
          </a:p>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dirty="0">
                <a:solidFill>
                  <a:srgbClr val="003359"/>
                </a:solidFill>
                <a:latin typeface="Arial" pitchFamily="34" charset="0"/>
                <a:ea typeface="MS PGothic" panose="020B0600070205080204" pitchFamily="34" charset="-128"/>
              </a:rPr>
              <a:t>Board-certified doctors are available</a:t>
            </a:r>
            <a:br>
              <a:rPr lang="en-US" dirty="0">
                <a:solidFill>
                  <a:srgbClr val="003359"/>
                </a:solidFill>
                <a:latin typeface="Arial" pitchFamily="34" charset="0"/>
                <a:ea typeface="MS PGothic" panose="020B0600070205080204" pitchFamily="34" charset="-128"/>
              </a:rPr>
            </a:br>
            <a:r>
              <a:rPr lang="en-US" dirty="0">
                <a:solidFill>
                  <a:srgbClr val="003359"/>
                </a:solidFill>
                <a:latin typeface="Arial" pitchFamily="34" charset="0"/>
                <a:ea typeface="MS PGothic" panose="020B0600070205080204" pitchFamily="34" charset="-128"/>
              </a:rPr>
              <a:t>24 hours a day, 365 days a year</a:t>
            </a:r>
          </a:p>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dirty="0">
                <a:solidFill>
                  <a:srgbClr val="003359"/>
                </a:solidFill>
                <a:latin typeface="Arial" pitchFamily="34" charset="0"/>
                <a:ea typeface="MS PGothic" panose="020B0600070205080204" pitchFamily="34" charset="-128"/>
              </a:rPr>
              <a:t>Specialist / Primary care copay applies based on care provided</a:t>
            </a: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4"/>
          </p:nvPr>
        </p:nvSpPr>
        <p:spPr/>
        <p:txBody>
          <a:bodyPr/>
          <a:lstStyle/>
          <a:p>
            <a:r>
              <a:rPr lang="en-US" dirty="0"/>
              <a:t>DOCTOR ON DEMAND</a:t>
            </a:r>
            <a:r>
              <a:rPr lang="en-US" baseline="30000" dirty="0"/>
              <a:t>®</a:t>
            </a:r>
          </a:p>
        </p:txBody>
      </p:sp>
      <p:sp>
        <p:nvSpPr>
          <p:cNvPr id="11" name="Footer Placeholder 4">
            <a:extLst>
              <a:ext uri="{FF2B5EF4-FFF2-40B4-BE49-F238E27FC236}">
                <a16:creationId xmlns:a16="http://schemas.microsoft.com/office/drawing/2014/main" id="{DFA9C360-C66D-35F7-A647-EC1DA57FCD47}"/>
              </a:ext>
            </a:extLst>
          </p:cNvPr>
          <p:cNvSpPr>
            <a:spLocks noGrp="1"/>
          </p:cNvSpPr>
          <p:nvPr>
            <p:ph type="ftr" sz="quarter" idx="3"/>
          </p:nvPr>
        </p:nvSpPr>
        <p:spPr>
          <a:xfrm>
            <a:off x="505413" y="7473821"/>
            <a:ext cx="10420734" cy="523168"/>
          </a:xfrm>
        </p:spPr>
        <p:txBody>
          <a:bodyPr/>
          <a:lstStyle/>
          <a:p>
            <a:pPr>
              <a:defRPr/>
            </a:pPr>
            <a:r>
              <a:rPr lang="en-US" sz="1200" dirty="0"/>
              <a:t>Doctor On Demand</a:t>
            </a:r>
            <a:r>
              <a:rPr lang="en-US" sz="1200" baseline="30000" dirty="0"/>
              <a:t>®</a:t>
            </a:r>
            <a:r>
              <a:rPr lang="en-US" sz="1200" dirty="0"/>
              <a:t> is an independent company providing telehealth services.</a:t>
            </a:r>
          </a:p>
        </p:txBody>
      </p:sp>
      <p:pic>
        <p:nvPicPr>
          <p:cNvPr id="13" name="Picture 12">
            <a:extLst>
              <a:ext uri="{FF2B5EF4-FFF2-40B4-BE49-F238E27FC236}">
                <a16:creationId xmlns:a16="http://schemas.microsoft.com/office/drawing/2014/main" id="{C7BF0BEC-8320-1081-4200-90124DB7DF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108276" y="1485901"/>
            <a:ext cx="7187085" cy="5250565"/>
          </a:xfrm>
          <a:prstGeom prst="rect">
            <a:avLst/>
          </a:prstGeom>
        </p:spPr>
      </p:pic>
      <p:grpSp>
        <p:nvGrpSpPr>
          <p:cNvPr id="17" name="Group 16">
            <a:extLst>
              <a:ext uri="{FF2B5EF4-FFF2-40B4-BE49-F238E27FC236}">
                <a16:creationId xmlns:a16="http://schemas.microsoft.com/office/drawing/2014/main" id="{00819136-F806-31C1-2C34-66B01F6EC0AD}"/>
              </a:ext>
            </a:extLst>
          </p:cNvPr>
          <p:cNvGrpSpPr/>
          <p:nvPr/>
        </p:nvGrpSpPr>
        <p:grpSpPr>
          <a:xfrm>
            <a:off x="585763" y="5499648"/>
            <a:ext cx="6522513" cy="1497504"/>
            <a:chOff x="585763" y="5800957"/>
            <a:chExt cx="6522513" cy="1497504"/>
          </a:xfrm>
        </p:grpSpPr>
        <p:sp>
          <p:nvSpPr>
            <p:cNvPr id="12" name="Rectangle 11">
              <a:extLst>
                <a:ext uri="{FF2B5EF4-FFF2-40B4-BE49-F238E27FC236}">
                  <a16:creationId xmlns:a16="http://schemas.microsoft.com/office/drawing/2014/main" id="{AE0ACDA4-6B09-A7EA-5527-A677DBB4D0E8}"/>
                </a:ext>
              </a:extLst>
            </p:cNvPr>
            <p:cNvSpPr/>
            <p:nvPr/>
          </p:nvSpPr>
          <p:spPr>
            <a:xfrm>
              <a:off x="1113124" y="5800957"/>
              <a:ext cx="5995152" cy="14975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CA" sz="1152" b="0" i="0" u="none" strike="noStrike" kern="1200" cap="none" spc="0" normalizeH="0" baseline="0" noProof="0" dirty="0">
                  <a:ln>
                    <a:noFill/>
                  </a:ln>
                  <a:solidFill>
                    <a:prstClr val="white"/>
                  </a:solidFill>
                  <a:effectLst/>
                  <a:uLnTx/>
                  <a:uFillTx/>
                  <a:latin typeface="Arial"/>
                </a:rPr>
                <a:t>Z</a:t>
              </a:r>
            </a:p>
          </p:txBody>
        </p:sp>
        <p:sp>
          <p:nvSpPr>
            <p:cNvPr id="14" name="Content Placeholder 36">
              <a:extLst>
                <a:ext uri="{FF2B5EF4-FFF2-40B4-BE49-F238E27FC236}">
                  <a16:creationId xmlns:a16="http://schemas.microsoft.com/office/drawing/2014/main" id="{E937EE96-8230-49F3-5209-908CD52757A3}"/>
                </a:ext>
              </a:extLst>
            </p:cNvPr>
            <p:cNvSpPr txBox="1">
              <a:spLocks/>
            </p:cNvSpPr>
            <p:nvPr/>
          </p:nvSpPr>
          <p:spPr>
            <a:xfrm>
              <a:off x="1816193" y="6305027"/>
              <a:ext cx="4991076" cy="489365"/>
            </a:xfrm>
            <a:prstGeom prst="rect">
              <a:avLst/>
            </a:prstGeom>
          </p:spPr>
          <p:txBody>
            <a:bodyPr vert="horz" lIns="91440" tIns="91440" rIns="91440" bIns="91440" rtlCol="0">
              <a:spAutoFit/>
            </a:bodyPr>
            <a:lstStyle>
              <a:lvl1pPr marL="0" indent="0" algn="l" defTabSz="1097280" rtl="0" eaLnBrk="1" latinLnBrk="0" hangingPunct="1">
                <a:lnSpc>
                  <a:spcPct val="10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lvl="1" indent="0" algn="ctr">
                <a:lnSpc>
                  <a:spcPct val="90000"/>
                </a:lnSpc>
                <a:buClr>
                  <a:srgbClr val="0094D7"/>
                </a:buClr>
                <a:buNone/>
                <a:defRPr/>
              </a:pPr>
              <a:r>
                <a:rPr lang="en-US" sz="2200" b="1" u="sng" dirty="0">
                  <a:solidFill>
                    <a:schemeClr val="tx1"/>
                  </a:solidFill>
                  <a:hlinkClick r:id="rId3"/>
                </a:rPr>
                <a:t>doctorondemand.com/</a:t>
              </a:r>
              <a:r>
                <a:rPr lang="en-US" sz="2200" b="1" u="sng" dirty="0" err="1">
                  <a:solidFill>
                    <a:schemeClr val="tx1"/>
                  </a:solidFill>
                </a:rPr>
                <a:t>bluecrossmn</a:t>
              </a:r>
              <a:endParaRPr lang="en-US" sz="2200" b="1" u="sng" dirty="0">
                <a:solidFill>
                  <a:schemeClr val="tx1"/>
                </a:solidFill>
              </a:endParaRPr>
            </a:p>
          </p:txBody>
        </p:sp>
        <p:grpSp>
          <p:nvGrpSpPr>
            <p:cNvPr id="7" name="Group 6">
              <a:extLst>
                <a:ext uri="{FF2B5EF4-FFF2-40B4-BE49-F238E27FC236}">
                  <a16:creationId xmlns:a16="http://schemas.microsoft.com/office/drawing/2014/main" id="{91D7BCFA-3B4D-230C-36C1-D6EC99BD448B}"/>
                </a:ext>
              </a:extLst>
            </p:cNvPr>
            <p:cNvGrpSpPr/>
            <p:nvPr/>
          </p:nvGrpSpPr>
          <p:grpSpPr>
            <a:xfrm>
              <a:off x="585763" y="6033554"/>
              <a:ext cx="1032310" cy="1032310"/>
              <a:chOff x="1825069" y="5624106"/>
              <a:chExt cx="1032310" cy="1032310"/>
            </a:xfrm>
          </p:grpSpPr>
          <p:sp>
            <p:nvSpPr>
              <p:cNvPr id="15" name="Oval 14">
                <a:extLst>
                  <a:ext uri="{FF2B5EF4-FFF2-40B4-BE49-F238E27FC236}">
                    <a16:creationId xmlns:a16="http://schemas.microsoft.com/office/drawing/2014/main" id="{DE69BB5A-30E9-9D20-52CF-B236039B5F4E}"/>
                  </a:ext>
                </a:extLst>
              </p:cNvPr>
              <p:cNvSpPr>
                <a:spLocks noChangeAspect="1"/>
              </p:cNvSpPr>
              <p:nvPr/>
            </p:nvSpPr>
            <p:spPr>
              <a:xfrm>
                <a:off x="1825069" y="5624106"/>
                <a:ext cx="1032310" cy="10323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6" name="Graphic 15">
                <a:extLst>
                  <a:ext uri="{FF2B5EF4-FFF2-40B4-BE49-F238E27FC236}">
                    <a16:creationId xmlns:a16="http://schemas.microsoft.com/office/drawing/2014/main" id="{2848D313-5E31-DB6E-E0B7-D417295FC58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90551" y="5806505"/>
                <a:ext cx="667512" cy="667512"/>
              </a:xfrm>
              <a:prstGeom prst="rect">
                <a:avLst/>
              </a:prstGeom>
            </p:spPr>
          </p:pic>
        </p:grpSp>
      </p:grpSp>
    </p:spTree>
    <p:extLst>
      <p:ext uri="{BB962C8B-B14F-4D97-AF65-F5344CB8AC3E}">
        <p14:creationId xmlns:p14="http://schemas.microsoft.com/office/powerpoint/2010/main" val="197907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fld id="{9A980B10-2A40-48A3-B68E-FF4291541DB6}" type="slidenum">
              <a:rPr lang="en-CA" smtClean="0"/>
              <a:t>11</a:t>
            </a:fld>
            <a:endParaRPr lang="en-CA" dirty="0"/>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a:lstStyle/>
          <a:p>
            <a:r>
              <a:rPr lang="en-US" dirty="0"/>
              <a:t>GROUP MEDICARE ADVANTAGE MEMBER RESOURCES</a:t>
            </a:r>
          </a:p>
        </p:txBody>
      </p:sp>
      <p:sp>
        <p:nvSpPr>
          <p:cNvPr id="13" name="Footer Placeholder 4">
            <a:extLst>
              <a:ext uri="{FF2B5EF4-FFF2-40B4-BE49-F238E27FC236}">
                <a16:creationId xmlns:a16="http://schemas.microsoft.com/office/drawing/2014/main" id="{C011D736-7D40-2859-186D-0EF58D4F9E11}"/>
              </a:ext>
            </a:extLst>
          </p:cNvPr>
          <p:cNvSpPr>
            <a:spLocks noGrp="1"/>
          </p:cNvSpPr>
          <p:nvPr>
            <p:ph type="ftr" sz="quarter" idx="3"/>
          </p:nvPr>
        </p:nvSpPr>
        <p:spPr>
          <a:xfrm>
            <a:off x="505413" y="7473821"/>
            <a:ext cx="10420734" cy="523168"/>
          </a:xfrm>
        </p:spPr>
        <p:txBody>
          <a:bodyPr/>
          <a:lstStyle/>
          <a:p>
            <a:pPr>
              <a:defRPr/>
            </a:pPr>
            <a:r>
              <a:rPr lang="en-US" sz="1200" dirty="0"/>
              <a:t>*We are available seven days a week October 1 through March 31 and available Monday through Friday the rest of the year.</a:t>
            </a:r>
          </a:p>
        </p:txBody>
      </p:sp>
      <p:sp>
        <p:nvSpPr>
          <p:cNvPr id="17" name="Rectangle 16">
            <a:extLst>
              <a:ext uri="{FF2B5EF4-FFF2-40B4-BE49-F238E27FC236}">
                <a16:creationId xmlns:a16="http://schemas.microsoft.com/office/drawing/2014/main" id="{FA767A08-86AD-39DE-9137-63892DC0E9C4}"/>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algn="ctr" defTabSz="1097280">
              <a:lnSpc>
                <a:spcPct val="90000"/>
              </a:lnSpc>
              <a:spcBef>
                <a:spcPts val="480"/>
              </a:spcBef>
            </a:pPr>
            <a:endParaRPr lang="en-CA" sz="840" dirty="0">
              <a:ln w="28575">
                <a:solidFill>
                  <a:schemeClr val="tx1"/>
                </a:solidFill>
              </a:ln>
              <a:solidFill>
                <a:schemeClr val="tx2"/>
              </a:solidFill>
            </a:endParaRPr>
          </a:p>
        </p:txBody>
      </p:sp>
      <p:sp>
        <p:nvSpPr>
          <p:cNvPr id="18" name="TextBox 17">
            <a:extLst>
              <a:ext uri="{FF2B5EF4-FFF2-40B4-BE49-F238E27FC236}">
                <a16:creationId xmlns:a16="http://schemas.microsoft.com/office/drawing/2014/main" id="{5EA5CE44-D10B-0FE2-7AE1-DC6406DA6AEE}"/>
              </a:ext>
            </a:extLst>
          </p:cNvPr>
          <p:cNvSpPr txBox="1"/>
          <p:nvPr/>
        </p:nvSpPr>
        <p:spPr>
          <a:xfrm>
            <a:off x="964295" y="3120262"/>
            <a:ext cx="3678217" cy="3254737"/>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chemeClr val="accent2"/>
                </a:solidFill>
                <a:latin typeface="Arial Narrow" panose="020B0604020202020204" pitchFamily="34" charset="0"/>
                <a:cs typeface="Arial Narrow" panose="020B0604020202020204" pitchFamily="34" charset="0"/>
              </a:rPr>
              <a:t>ONLINE</a:t>
            </a:r>
          </a:p>
          <a:p>
            <a:pPr marL="0" lvl="1" defTabSz="1097280">
              <a:spcBef>
                <a:spcPts val="900"/>
              </a:spcBef>
              <a:buClr>
                <a:srgbClr val="003359"/>
              </a:buClr>
              <a:buSzPct val="70000"/>
              <a:defRPr/>
            </a:pPr>
            <a:r>
              <a:rPr lang="en-US" sz="1800" dirty="0">
                <a:solidFill>
                  <a:srgbClr val="003359"/>
                </a:solidFill>
              </a:rPr>
              <a:t>Visit </a:t>
            </a:r>
            <a:r>
              <a:rPr lang="en-US" sz="1800" b="1" u="sng" dirty="0"/>
              <a:t>bluecrossmn.com</a:t>
            </a:r>
            <a:r>
              <a:rPr lang="en-US" sz="1800" dirty="0">
                <a:solidFill>
                  <a:srgbClr val="003359"/>
                </a:solidFill>
              </a:rPr>
              <a:t> to:</a:t>
            </a:r>
          </a:p>
          <a:p>
            <a:pPr marL="182880" lvl="1" indent="-182880"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View claim history</a:t>
            </a:r>
          </a:p>
          <a:p>
            <a:pPr marL="182880" lvl="1" indent="-182880"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Find in-network doctors </a:t>
            </a:r>
            <a:br>
              <a:rPr lang="en-US" sz="1800" dirty="0">
                <a:solidFill>
                  <a:srgbClr val="003359"/>
                </a:solidFill>
              </a:rPr>
            </a:br>
            <a:r>
              <a:rPr lang="en-US" sz="1800" dirty="0">
                <a:solidFill>
                  <a:srgbClr val="003359"/>
                </a:solidFill>
              </a:rPr>
              <a:t>and hospitals</a:t>
            </a:r>
          </a:p>
          <a:p>
            <a:pPr marL="182880" lvl="1" indent="-182880"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Find quality ratings for doctors and other providers</a:t>
            </a:r>
          </a:p>
          <a:p>
            <a:pPr marL="182880" lvl="1" indent="-182880"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Send secure emails to </a:t>
            </a:r>
            <a:br>
              <a:rPr lang="en-US" sz="1800" dirty="0">
                <a:solidFill>
                  <a:srgbClr val="003359"/>
                </a:solidFill>
              </a:rPr>
            </a:br>
            <a:r>
              <a:rPr lang="en-US" sz="1800" dirty="0">
                <a:solidFill>
                  <a:srgbClr val="003359"/>
                </a:solidFill>
              </a:rPr>
              <a:t>customer service</a:t>
            </a:r>
          </a:p>
        </p:txBody>
      </p:sp>
      <p:sp>
        <p:nvSpPr>
          <p:cNvPr id="19" name="Rectangle 18">
            <a:extLst>
              <a:ext uri="{FF2B5EF4-FFF2-40B4-BE49-F238E27FC236}">
                <a16:creationId xmlns:a16="http://schemas.microsoft.com/office/drawing/2014/main" id="{91B22BD0-1E0F-2BDB-813A-4268AAD794B5}"/>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algn="ctr" defTabSz="1097280">
              <a:lnSpc>
                <a:spcPct val="90000"/>
              </a:lnSpc>
              <a:spcBef>
                <a:spcPts val="480"/>
              </a:spcBef>
            </a:pPr>
            <a:endParaRPr lang="en-CA" sz="840" dirty="0">
              <a:ln w="28575">
                <a:solidFill>
                  <a:schemeClr val="tx1"/>
                </a:solidFill>
              </a:ln>
              <a:solidFill>
                <a:schemeClr val="tx2"/>
              </a:solidFill>
            </a:endParaRPr>
          </a:p>
        </p:txBody>
      </p:sp>
      <p:sp>
        <p:nvSpPr>
          <p:cNvPr id="20" name="TextBox 19">
            <a:extLst>
              <a:ext uri="{FF2B5EF4-FFF2-40B4-BE49-F238E27FC236}">
                <a16:creationId xmlns:a16="http://schemas.microsoft.com/office/drawing/2014/main" id="{A25398E5-B252-5CBC-3854-ED5D4D1961E0}"/>
              </a:ext>
            </a:extLst>
          </p:cNvPr>
          <p:cNvSpPr txBox="1"/>
          <p:nvPr/>
        </p:nvSpPr>
        <p:spPr>
          <a:xfrm>
            <a:off x="5487494" y="3120262"/>
            <a:ext cx="3678217" cy="1408078"/>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CUSTOMER SERVICE</a:t>
            </a:r>
          </a:p>
          <a:p>
            <a:pPr marL="0" lvl="1" defTabSz="1097280">
              <a:spcBef>
                <a:spcPts val="900"/>
              </a:spcBef>
              <a:buClr>
                <a:schemeClr val="accent2"/>
              </a:buClr>
              <a:buSzPct val="100000"/>
              <a:defRPr/>
            </a:pPr>
            <a:r>
              <a:rPr lang="en-US" sz="1800" dirty="0">
                <a:solidFill>
                  <a:srgbClr val="003359"/>
                </a:solidFill>
              </a:rPr>
              <a:t>Call </a:t>
            </a:r>
            <a:r>
              <a:rPr lang="en-US" sz="1800" b="1" dirty="0"/>
              <a:t>1-800-711-9865</a:t>
            </a:r>
            <a:r>
              <a:rPr lang="en-US" sz="1800" dirty="0">
                <a:solidFill>
                  <a:srgbClr val="003359"/>
                </a:solidFill>
              </a:rPr>
              <a:t> (TTY </a:t>
            </a:r>
            <a:r>
              <a:rPr lang="en-US" sz="1800" b="1" dirty="0"/>
              <a:t>711</a:t>
            </a:r>
            <a:r>
              <a:rPr lang="en-US" sz="1800" dirty="0">
                <a:solidFill>
                  <a:srgbClr val="003359"/>
                </a:solidFill>
              </a:rPr>
              <a:t>) </a:t>
            </a:r>
            <a:br>
              <a:rPr lang="en-US" sz="1800" dirty="0">
                <a:solidFill>
                  <a:srgbClr val="003359"/>
                </a:solidFill>
              </a:rPr>
            </a:br>
            <a:r>
              <a:rPr lang="en-US" sz="1800" dirty="0">
                <a:solidFill>
                  <a:srgbClr val="003359"/>
                </a:solidFill>
              </a:rPr>
              <a:t>Monday through Friday,</a:t>
            </a:r>
            <a:br>
              <a:rPr lang="en-US" sz="1800" dirty="0">
                <a:solidFill>
                  <a:srgbClr val="003359"/>
                </a:solidFill>
              </a:rPr>
            </a:br>
            <a:r>
              <a:rPr lang="en-US" sz="1800" dirty="0">
                <a:solidFill>
                  <a:srgbClr val="003359"/>
                </a:solidFill>
              </a:rPr>
              <a:t>8 a.m. to 8 p.m.*, Central Time </a:t>
            </a:r>
          </a:p>
        </p:txBody>
      </p:sp>
      <p:grpSp>
        <p:nvGrpSpPr>
          <p:cNvPr id="26" name="Group 25">
            <a:extLst>
              <a:ext uri="{FF2B5EF4-FFF2-40B4-BE49-F238E27FC236}">
                <a16:creationId xmlns:a16="http://schemas.microsoft.com/office/drawing/2014/main" id="{A14D3531-72C6-7BB1-2116-572EE3AE328F}"/>
              </a:ext>
            </a:extLst>
          </p:cNvPr>
          <p:cNvGrpSpPr/>
          <p:nvPr/>
        </p:nvGrpSpPr>
        <p:grpSpPr>
          <a:xfrm>
            <a:off x="2032000" y="1816377"/>
            <a:ext cx="1460500" cy="1188720"/>
            <a:chOff x="2032000" y="1816377"/>
            <a:chExt cx="1460500" cy="1188720"/>
          </a:xfrm>
        </p:grpSpPr>
        <p:sp>
          <p:nvSpPr>
            <p:cNvPr id="25" name="Rectangle 24">
              <a:extLst>
                <a:ext uri="{FF2B5EF4-FFF2-40B4-BE49-F238E27FC236}">
                  <a16:creationId xmlns:a16="http://schemas.microsoft.com/office/drawing/2014/main" id="{2E68D46F-5281-0A27-1F11-61DC7A73EE35}"/>
                </a:ext>
              </a:extLst>
            </p:cNvPr>
            <p:cNvSpPr/>
            <p:nvPr/>
          </p:nvSpPr>
          <p:spPr>
            <a:xfrm>
              <a:off x="2032000" y="210716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5FAFA63-9679-FB41-E6A5-C0D16C4DD085}"/>
                </a:ext>
              </a:extLst>
            </p:cNvPr>
            <p:cNvGrpSpPr/>
            <p:nvPr/>
          </p:nvGrpSpPr>
          <p:grpSpPr>
            <a:xfrm>
              <a:off x="2165024" y="1816377"/>
              <a:ext cx="1188720" cy="1188720"/>
              <a:chOff x="2137538" y="1816377"/>
              <a:chExt cx="1188720" cy="1188720"/>
            </a:xfrm>
          </p:grpSpPr>
          <p:sp>
            <p:nvSpPr>
              <p:cNvPr id="7" name="Oval 6">
                <a:extLst>
                  <a:ext uri="{FF2B5EF4-FFF2-40B4-BE49-F238E27FC236}">
                    <a16:creationId xmlns:a16="http://schemas.microsoft.com/office/drawing/2014/main" id="{D18199DD-1B36-FF5B-F379-277B33047824}"/>
                  </a:ext>
                </a:extLst>
              </p:cNvPr>
              <p:cNvSpPr>
                <a:spLocks noChangeAspect="1"/>
              </p:cNvSpPr>
              <p:nvPr/>
            </p:nvSpPr>
            <p:spPr>
              <a:xfrm>
                <a:off x="2137538" y="1816377"/>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8" name="Graphic 7">
                <a:extLst>
                  <a:ext uri="{FF2B5EF4-FFF2-40B4-BE49-F238E27FC236}">
                    <a16:creationId xmlns:a16="http://schemas.microsoft.com/office/drawing/2014/main" id="{2F1AFBEC-6882-1988-FA19-0F1A28D1B22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86012" y="2107168"/>
                <a:ext cx="667512" cy="667512"/>
              </a:xfrm>
              <a:prstGeom prst="rect">
                <a:avLst/>
              </a:prstGeom>
            </p:spPr>
          </p:pic>
        </p:grpSp>
      </p:grpSp>
      <p:grpSp>
        <p:nvGrpSpPr>
          <p:cNvPr id="29" name="Group 28">
            <a:extLst>
              <a:ext uri="{FF2B5EF4-FFF2-40B4-BE49-F238E27FC236}">
                <a16:creationId xmlns:a16="http://schemas.microsoft.com/office/drawing/2014/main" id="{69D749C0-CDE7-804D-0369-AAE50E454536}"/>
              </a:ext>
            </a:extLst>
          </p:cNvPr>
          <p:cNvGrpSpPr/>
          <p:nvPr/>
        </p:nvGrpSpPr>
        <p:grpSpPr>
          <a:xfrm>
            <a:off x="6557017" y="1816377"/>
            <a:ext cx="1460500" cy="1188720"/>
            <a:chOff x="6557017" y="1816377"/>
            <a:chExt cx="1460500" cy="1188720"/>
          </a:xfrm>
        </p:grpSpPr>
        <p:sp>
          <p:nvSpPr>
            <p:cNvPr id="28" name="Rectangle 27">
              <a:extLst>
                <a:ext uri="{FF2B5EF4-FFF2-40B4-BE49-F238E27FC236}">
                  <a16:creationId xmlns:a16="http://schemas.microsoft.com/office/drawing/2014/main" id="{6AB3139D-3FB8-C0F2-5A9B-9F16E1BE0E7F}"/>
                </a:ext>
              </a:extLst>
            </p:cNvPr>
            <p:cNvSpPr/>
            <p:nvPr/>
          </p:nvSpPr>
          <p:spPr>
            <a:xfrm>
              <a:off x="6557017" y="205793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8DABB14-DA31-8D75-9F65-DF3AA1666D30}"/>
                </a:ext>
              </a:extLst>
            </p:cNvPr>
            <p:cNvGrpSpPr/>
            <p:nvPr/>
          </p:nvGrpSpPr>
          <p:grpSpPr>
            <a:xfrm>
              <a:off x="6701356" y="1816377"/>
              <a:ext cx="1188720" cy="1188720"/>
              <a:chOff x="6716052" y="1816377"/>
              <a:chExt cx="1188720" cy="1188720"/>
            </a:xfrm>
          </p:grpSpPr>
          <p:sp>
            <p:nvSpPr>
              <p:cNvPr id="9" name="Oval 8">
                <a:extLst>
                  <a:ext uri="{FF2B5EF4-FFF2-40B4-BE49-F238E27FC236}">
                    <a16:creationId xmlns:a16="http://schemas.microsoft.com/office/drawing/2014/main" id="{98577ED1-5F18-BB41-9CC1-A616F5683B19}"/>
                  </a:ext>
                </a:extLst>
              </p:cNvPr>
              <p:cNvSpPr>
                <a:spLocks noChangeAspect="1"/>
              </p:cNvSpPr>
              <p:nvPr/>
            </p:nvSpPr>
            <p:spPr>
              <a:xfrm>
                <a:off x="6716052" y="1816377"/>
                <a:ext cx="1188720" cy="1188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0" name="Graphic 9">
                <a:extLst>
                  <a:ext uri="{FF2B5EF4-FFF2-40B4-BE49-F238E27FC236}">
                    <a16:creationId xmlns:a16="http://schemas.microsoft.com/office/drawing/2014/main" id="{1C2C78CA-2097-FF90-5F3A-04EBA14DBA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4526" y="2107168"/>
                <a:ext cx="667512" cy="667512"/>
              </a:xfrm>
              <a:prstGeom prst="rect">
                <a:avLst/>
              </a:prstGeom>
            </p:spPr>
          </p:pic>
        </p:grpSp>
      </p:grpSp>
    </p:spTree>
    <p:extLst>
      <p:ext uri="{BB962C8B-B14F-4D97-AF65-F5344CB8AC3E}">
        <p14:creationId xmlns:p14="http://schemas.microsoft.com/office/powerpoint/2010/main" val="35666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water, boat, outdoor, sky&#10;&#10;Description automatically generated">
            <a:extLst>
              <a:ext uri="{FF2B5EF4-FFF2-40B4-BE49-F238E27FC236}">
                <a16:creationId xmlns:a16="http://schemas.microsoft.com/office/drawing/2014/main" id="{EDFAC0F0-0748-747F-6092-1269129B9758}"/>
              </a:ext>
            </a:extLst>
          </p:cNvPr>
          <p:cNvPicPr>
            <a:picLocks noChangeAspect="1"/>
          </p:cNvPicPr>
          <p:nvPr/>
        </p:nvPicPr>
        <p:blipFill rotWithShape="1">
          <a:blip r:embed="rId3">
            <a:extLst>
              <a:ext uri="{28A0092B-C50C-407E-A947-70E740481C1C}">
                <a14:useLocalDpi xmlns:a14="http://schemas.microsoft.com/office/drawing/2010/main"/>
              </a:ext>
            </a:extLst>
          </a:blip>
          <a:srcRect l="10715" t="18801" r="31457"/>
          <a:stretch/>
        </p:blipFill>
        <p:spPr>
          <a:xfrm flipH="1">
            <a:off x="6829420" y="-1"/>
            <a:ext cx="7800978" cy="7302675"/>
          </a:xfrm>
          <a:prstGeom prst="rect">
            <a:avLst/>
          </a:prstGeom>
        </p:spPr>
      </p:pic>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dirty="0">
                <a:solidFill>
                  <a:schemeClr val="tx2"/>
                </a:solidFill>
              </a:rPr>
              <a:t>QUESTIONS ABOUT GROUP MEDICARE ADVANTAGE?</a:t>
            </a:r>
          </a:p>
        </p:txBody>
      </p:sp>
    </p:spTree>
    <p:extLst>
      <p:ext uri="{BB962C8B-B14F-4D97-AF65-F5344CB8AC3E}">
        <p14:creationId xmlns:p14="http://schemas.microsoft.com/office/powerpoint/2010/main" val="16295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887323-973F-01CD-BFC7-EA675BFAD13F}"/>
              </a:ext>
            </a:extLst>
          </p:cNvPr>
          <p:cNvSpPr/>
          <p:nvPr/>
        </p:nvSpPr>
        <p:spPr>
          <a:xfrm>
            <a:off x="609600" y="2262831"/>
            <a:ext cx="6501397" cy="3172305"/>
          </a:xfrm>
          <a:prstGeom prst="rect">
            <a:avLst/>
          </a:prstGeom>
          <a:ln w="25400">
            <a:solidFill>
              <a:schemeClr val="accent2"/>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effectLst/>
                <a:uLnTx/>
                <a:uFillTx/>
                <a:latin typeface="Arial Narrow" panose="020B0604020202020204" pitchFamily="34" charset="0"/>
                <a:ea typeface="Helvetica Neue Thin"/>
                <a:cs typeface="Arial Narrow" panose="020B0604020202020204" pitchFamily="34" charset="0"/>
              </a:rPr>
              <a:t>RETIREE</a:t>
            </a:r>
          </a:p>
          <a:p>
            <a:pPr marL="180975" lvl="1" indent="-180975" defTabSz="1097280">
              <a:spcBef>
                <a:spcPts val="900"/>
              </a:spcBef>
              <a:buClr>
                <a:srgbClr val="0094D7"/>
              </a:buClr>
              <a:buSzPct val="100000"/>
              <a:buFont typeface="Arial" panose="020B0604020202020204" pitchFamily="34" charset="0"/>
              <a:buChar char="•"/>
              <a:defRPr/>
            </a:pPr>
            <a:r>
              <a:rPr lang="en-US" sz="2000" dirty="0">
                <a:solidFill>
                  <a:srgbClr val="003359"/>
                </a:solidFill>
              </a:rPr>
              <a:t>Have Medicare Part A and/or Part B</a:t>
            </a:r>
          </a:p>
          <a:p>
            <a:pPr marL="180975" lvl="1" indent="-180975" defTabSz="1097280">
              <a:spcBef>
                <a:spcPts val="900"/>
              </a:spcBef>
              <a:buClr>
                <a:srgbClr val="0094D7"/>
              </a:buClr>
              <a:buSzPct val="100000"/>
              <a:buFont typeface="Arial" panose="020B0604020202020204" pitchFamily="34" charset="0"/>
              <a:buChar char="•"/>
              <a:defRPr/>
            </a:pPr>
            <a:r>
              <a:rPr lang="en-US" sz="2000" dirty="0">
                <a:solidFill>
                  <a:srgbClr val="003359"/>
                </a:solidFill>
              </a:rPr>
              <a:t>Continue to pay Part B premium</a:t>
            </a:r>
          </a:p>
          <a:p>
            <a:pPr marL="180975" lvl="1" indent="-180975" defTabSz="1097280">
              <a:spcBef>
                <a:spcPts val="900"/>
              </a:spcBef>
              <a:buClr>
                <a:srgbClr val="0094D7"/>
              </a:buClr>
              <a:buSzPct val="100000"/>
              <a:buFont typeface="Arial" panose="020B0604020202020204" pitchFamily="34" charset="0"/>
              <a:buChar char="•"/>
              <a:defRPr/>
            </a:pPr>
            <a:r>
              <a:rPr lang="en-US" sz="2000" dirty="0">
                <a:solidFill>
                  <a:srgbClr val="003359"/>
                </a:solidFill>
              </a:rPr>
              <a:t>Be a permanent resident of Minnesota</a:t>
            </a:r>
          </a:p>
          <a:p>
            <a:pPr marL="180975" lvl="1" indent="-180975" defTabSz="1097280">
              <a:spcBef>
                <a:spcPts val="900"/>
              </a:spcBef>
              <a:buClr>
                <a:srgbClr val="0094D7"/>
              </a:buClr>
              <a:buSzPct val="100000"/>
              <a:buFont typeface="Arial" panose="020B0604020202020204" pitchFamily="34" charset="0"/>
              <a:buChar char="•"/>
              <a:defRPr/>
            </a:pPr>
            <a:r>
              <a:rPr lang="en-US" sz="2000" dirty="0">
                <a:solidFill>
                  <a:srgbClr val="003359"/>
                </a:solidFill>
              </a:rPr>
              <a:t>Reside in plan’s service area</a:t>
            </a:r>
          </a:p>
        </p:txBody>
      </p:sp>
      <p:sp>
        <p:nvSpPr>
          <p:cNvPr id="18" name="Rectangle 17">
            <a:extLst>
              <a:ext uri="{FF2B5EF4-FFF2-40B4-BE49-F238E27FC236}">
                <a16:creationId xmlns:a16="http://schemas.microsoft.com/office/drawing/2014/main" id="{E481B41F-A804-2553-9767-D79A4B829800}"/>
              </a:ext>
            </a:extLst>
          </p:cNvPr>
          <p:cNvSpPr/>
          <p:nvPr/>
        </p:nvSpPr>
        <p:spPr>
          <a:xfrm>
            <a:off x="7581729" y="2258945"/>
            <a:ext cx="6501397" cy="3172305"/>
          </a:xfrm>
          <a:prstGeom prst="rect">
            <a:avLst/>
          </a:prstGeom>
          <a:ln w="25400">
            <a:solidFill>
              <a:schemeClr val="accent3"/>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effectLst/>
                <a:uLnTx/>
                <a:uFillTx/>
                <a:latin typeface="Arial Narrow" panose="020B0604020202020204" pitchFamily="34" charset="0"/>
                <a:ea typeface="Helvetica Neue Thin"/>
                <a:cs typeface="Arial Narrow" panose="020B0604020202020204" pitchFamily="34" charset="0"/>
              </a:rPr>
              <a:t>EMPLOYER GROUP / UNION</a:t>
            </a:r>
          </a:p>
          <a:p>
            <a:pPr marL="180975" marR="0" lvl="1" indent="-180975" algn="l" defTabSz="1097280" rtl="0" eaLnBrk="1" fontAlgn="auto" latinLnBrk="0" hangingPunct="1">
              <a:lnSpc>
                <a:spcPct val="100000"/>
              </a:lnSpc>
              <a:spcBef>
                <a:spcPts val="900"/>
              </a:spcBef>
              <a:spcAft>
                <a:spcPts val="0"/>
              </a:spcAft>
              <a:buClr>
                <a:srgbClr val="0094D7"/>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3359"/>
                </a:solidFill>
                <a:effectLst/>
                <a:uLnTx/>
                <a:uFillTx/>
                <a:latin typeface="Arial"/>
                <a:ea typeface="Helvetica Neue Thin"/>
              </a:rPr>
              <a:t>Must be headquartered in Minnesota </a:t>
            </a:r>
          </a:p>
        </p:txBody>
      </p:sp>
      <p:sp>
        <p:nvSpPr>
          <p:cNvPr id="3" name="Slide Number Placeholder 2">
            <a:extLst>
              <a:ext uri="{FF2B5EF4-FFF2-40B4-BE49-F238E27FC236}">
                <a16:creationId xmlns:a16="http://schemas.microsoft.com/office/drawing/2014/main" id="{81FFB423-E220-1071-B841-3355EF2FB0A8}"/>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13" name="Footer Placeholder 4">
            <a:extLst>
              <a:ext uri="{FF2B5EF4-FFF2-40B4-BE49-F238E27FC236}">
                <a16:creationId xmlns:a16="http://schemas.microsoft.com/office/drawing/2014/main" id="{FF0093E0-BC9D-D786-01EC-1F77660F7048}"/>
              </a:ext>
            </a:extLst>
          </p:cNvPr>
          <p:cNvSpPr>
            <a:spLocks noGrp="1"/>
          </p:cNvSpPr>
          <p:nvPr>
            <p:ph type="ftr" sz="quarter" idx="3"/>
          </p:nvPr>
        </p:nvSpPr>
        <p:spPr>
          <a:xfrm>
            <a:off x="505413" y="7558838"/>
            <a:ext cx="12083915" cy="438150"/>
          </a:xfrm>
        </p:spPr>
        <p:txBody>
          <a:bodyPr/>
          <a:lstStyle/>
          <a:p>
            <a:pPr lvl="0" defTabSz="728952">
              <a:defRPr/>
            </a:pPr>
            <a:r>
              <a:rPr lang="en-US" altLang="en-US" sz="1200" dirty="0">
                <a:solidFill>
                  <a:srgbClr val="7F7F7F"/>
                </a:solidFill>
                <a:cs typeface="Arial" panose="020B0604020202020204" pitchFamily="34" charset="0"/>
              </a:rPr>
              <a:t>*Some exceptions apply</a:t>
            </a:r>
          </a:p>
          <a:p>
            <a:pPr lvl="0" defTabSz="728952">
              <a:defRPr/>
            </a:pPr>
            <a:r>
              <a:rPr lang="en-US" altLang="en-US" sz="1200" dirty="0">
                <a:solidFill>
                  <a:srgbClr val="7F7F7F"/>
                </a:solidFill>
                <a:cs typeface="Arial" panose="020B0604020202020204" pitchFamily="34" charset="0"/>
              </a:rPr>
              <a:t>Retirees disenrolling from a group plan may not be eligible to reenroll at a later date. Retirees should check with their benefits contacts with any questions prior to disenrolling</a:t>
            </a:r>
          </a:p>
        </p:txBody>
      </p:sp>
      <p:sp>
        <p:nvSpPr>
          <p:cNvPr id="4" name="Text Placeholder 3">
            <a:extLst>
              <a:ext uri="{FF2B5EF4-FFF2-40B4-BE49-F238E27FC236}">
                <a16:creationId xmlns:a16="http://schemas.microsoft.com/office/drawing/2014/main" id="{7F4B8A06-90D9-230C-63AA-A034597F6AC3}"/>
              </a:ext>
            </a:extLst>
          </p:cNvPr>
          <p:cNvSpPr>
            <a:spLocks noGrp="1"/>
          </p:cNvSpPr>
          <p:nvPr>
            <p:ph type="body" sz="quarter" idx="13"/>
          </p:nvPr>
        </p:nvSpPr>
        <p:spPr/>
        <p:txBody>
          <a:bodyPr/>
          <a:lstStyle/>
          <a:p>
            <a:r>
              <a:rPr lang="en-US" dirty="0"/>
              <a:t>GROUP PLATINUM BLUE</a:t>
            </a:r>
            <a:r>
              <a:rPr lang="en-US" baseline="30000" dirty="0"/>
              <a:t>SM</a:t>
            </a:r>
          </a:p>
        </p:txBody>
      </p:sp>
      <p:sp>
        <p:nvSpPr>
          <p:cNvPr id="2" name="Text Placeholder 1">
            <a:extLst>
              <a:ext uri="{FF2B5EF4-FFF2-40B4-BE49-F238E27FC236}">
                <a16:creationId xmlns:a16="http://schemas.microsoft.com/office/drawing/2014/main" id="{B0B21139-4F5F-7A03-90B0-928646A1A16B}"/>
              </a:ext>
            </a:extLst>
          </p:cNvPr>
          <p:cNvSpPr>
            <a:spLocks noGrp="1"/>
          </p:cNvSpPr>
          <p:nvPr>
            <p:ph type="body" sz="quarter" idx="17"/>
          </p:nvPr>
        </p:nvSpPr>
        <p:spPr/>
        <p:txBody>
          <a:bodyPr/>
          <a:lstStyle/>
          <a:p>
            <a:r>
              <a:rPr lang="en-US" dirty="0"/>
              <a:t>Eligibility requirements*</a:t>
            </a:r>
          </a:p>
        </p:txBody>
      </p:sp>
      <p:sp>
        <p:nvSpPr>
          <p:cNvPr id="6" name="Rectangle 5">
            <a:extLst>
              <a:ext uri="{FF2B5EF4-FFF2-40B4-BE49-F238E27FC236}">
                <a16:creationId xmlns:a16="http://schemas.microsoft.com/office/drawing/2014/main" id="{7D2637DB-9675-FCF2-7668-76B4C8F087ED}"/>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910BB519-DC3B-0198-1F3C-2435A224AF20}"/>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16" name="Oval 15">
            <a:extLst>
              <a:ext uri="{FF2B5EF4-FFF2-40B4-BE49-F238E27FC236}">
                <a16:creationId xmlns:a16="http://schemas.microsoft.com/office/drawing/2014/main" id="{02B143C4-AF80-9058-FC71-B6F14891C936}"/>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7" name="Oval 16">
            <a:extLst>
              <a:ext uri="{FF2B5EF4-FFF2-40B4-BE49-F238E27FC236}">
                <a16:creationId xmlns:a16="http://schemas.microsoft.com/office/drawing/2014/main" id="{40D3B08D-AA93-599F-94FF-E62D99593193}"/>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20" name="Graphic 19">
            <a:extLst>
              <a:ext uri="{FF2B5EF4-FFF2-40B4-BE49-F238E27FC236}">
                <a16:creationId xmlns:a16="http://schemas.microsoft.com/office/drawing/2014/main" id="{7DB28291-54E8-33FE-8A92-1DEB9EBF0A0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09073" y="1888432"/>
            <a:ext cx="864877" cy="864877"/>
          </a:xfrm>
          <a:prstGeom prst="rect">
            <a:avLst/>
          </a:prstGeom>
        </p:spPr>
      </p:pic>
      <p:pic>
        <p:nvPicPr>
          <p:cNvPr id="21" name="Graphic 20">
            <a:extLst>
              <a:ext uri="{FF2B5EF4-FFF2-40B4-BE49-F238E27FC236}">
                <a16:creationId xmlns:a16="http://schemas.microsoft.com/office/drawing/2014/main" id="{443B830A-9F68-A60F-DDD4-B3603CC6B7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99572" y="1888432"/>
            <a:ext cx="864877" cy="864877"/>
          </a:xfrm>
          <a:prstGeom prst="rect">
            <a:avLst/>
          </a:prstGeom>
        </p:spPr>
      </p:pic>
    </p:spTree>
    <p:extLst>
      <p:ext uri="{BB962C8B-B14F-4D97-AF65-F5344CB8AC3E}">
        <p14:creationId xmlns:p14="http://schemas.microsoft.com/office/powerpoint/2010/main" val="38528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id="{2928ECAB-3430-C260-D26A-ACA2FC69DB2A}"/>
              </a:ext>
            </a:extLst>
          </p:cNvPr>
          <p:cNvSpPr/>
          <p:nvPr/>
        </p:nvSpPr>
        <p:spPr bwMode="ltGray">
          <a:xfrm>
            <a:off x="0" y="2527299"/>
            <a:ext cx="14630401" cy="4145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52" dirty="0"/>
          </a:p>
        </p:txBody>
      </p:sp>
      <p:sp>
        <p:nvSpPr>
          <p:cNvPr id="2" name="Text Placeholder 1">
            <a:extLst>
              <a:ext uri="{FF2B5EF4-FFF2-40B4-BE49-F238E27FC236}">
                <a16:creationId xmlns:a16="http://schemas.microsoft.com/office/drawing/2014/main" id="{8ED6FCDE-2F0B-C792-4D5B-3663718C3228}"/>
              </a:ext>
            </a:extLst>
          </p:cNvPr>
          <p:cNvSpPr>
            <a:spLocks noGrp="1"/>
          </p:cNvSpPr>
          <p:nvPr>
            <p:ph type="body" sz="quarter" idx="16"/>
          </p:nvPr>
        </p:nvSpPr>
        <p:spPr>
          <a:xfrm>
            <a:off x="607939" y="2586856"/>
            <a:ext cx="6847116" cy="3210694"/>
          </a:xfrm>
        </p:spPr>
        <p:txBody>
          <a:bodyPr numCol="3" spcCol="365760">
            <a:noAutofit/>
          </a:bodyPr>
          <a:lstStyle/>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Aitkin</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Carlton</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Cook</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Goodhue</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Itasca</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Kanabec</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Koochiching</a:t>
            </a:r>
          </a:p>
          <a:p>
            <a:pPr marL="274320" indent="-274320" fontAlgn="base">
              <a:buClr>
                <a:schemeClr val="tx1"/>
              </a:buClr>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Lake</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Le Sueur</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McLeod</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Meeker</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Mille Lacs</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Pine</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Pipestone</a:t>
            </a:r>
          </a:p>
          <a:p>
            <a:pPr marL="274320" indent="-274320" fontAlgn="base">
              <a:buClr>
                <a:schemeClr val="tx1"/>
              </a:buClr>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Rice</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Rock</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Sibley</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St. Louis</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Stevens</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Traverse</a:t>
            </a:r>
          </a:p>
          <a:p>
            <a:pPr marL="274320" indent="-274320" fontAlgn="base">
              <a:buClr>
                <a:schemeClr val="tx1"/>
              </a:buClr>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Yellow Medicine</a:t>
            </a:r>
          </a:p>
          <a:p>
            <a:pPr marL="274320" indent="-274320" fontAlgn="base">
              <a:buClr>
                <a:schemeClr val="tx1"/>
              </a:buClr>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74320" indent="-274320">
              <a:buClr>
                <a:schemeClr val="tx1"/>
              </a:buClr>
            </a:pPr>
            <a:endParaRPr lang="en-US" dirty="0">
              <a:solidFill>
                <a:schemeClr val="tx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8D00291-BBB5-B302-00CF-C30B3675AAE2}"/>
              </a:ext>
            </a:extLst>
          </p:cNvPr>
          <p:cNvSpPr>
            <a:spLocks noGrp="1"/>
          </p:cNvSpPr>
          <p:nvPr>
            <p:ph type="sldNum" sz="quarter" idx="12"/>
          </p:nvPr>
        </p:nvSpPr>
        <p:spPr/>
        <p:txBody>
          <a:bodyPr/>
          <a:lstStyle/>
          <a:p>
            <a:fld id="{9A980B10-2A40-48A3-B68E-FF4291541DB6}" type="slidenum">
              <a:rPr lang="en-CA" smtClean="0"/>
              <a:t>14</a:t>
            </a:fld>
            <a:endParaRPr lang="en-CA" dirty="0"/>
          </a:p>
        </p:txBody>
      </p:sp>
      <p:sp>
        <p:nvSpPr>
          <p:cNvPr id="7" name="Footer Placeholder 4">
            <a:extLst>
              <a:ext uri="{FF2B5EF4-FFF2-40B4-BE49-F238E27FC236}">
                <a16:creationId xmlns:a16="http://schemas.microsoft.com/office/drawing/2014/main" id="{46240104-BE41-A85F-0BA8-256218432DE5}"/>
              </a:ext>
            </a:extLst>
          </p:cNvPr>
          <p:cNvSpPr>
            <a:spLocks noGrp="1"/>
          </p:cNvSpPr>
          <p:nvPr>
            <p:ph type="ftr" sz="quarter" idx="3"/>
          </p:nvPr>
        </p:nvSpPr>
        <p:spPr/>
        <p:txBody>
          <a:bodyPr/>
          <a:lstStyle/>
          <a:p>
            <a:pPr>
              <a:defRPr/>
            </a:pPr>
            <a:r>
              <a:rPr lang="en-US" sz="1200" dirty="0"/>
              <a:t>Service area subject to change.</a:t>
            </a:r>
          </a:p>
        </p:txBody>
      </p:sp>
      <p:sp>
        <p:nvSpPr>
          <p:cNvPr id="4" name="Text Placeholder 3">
            <a:extLst>
              <a:ext uri="{FF2B5EF4-FFF2-40B4-BE49-F238E27FC236}">
                <a16:creationId xmlns:a16="http://schemas.microsoft.com/office/drawing/2014/main" id="{24F74972-1149-1DF2-9778-02BF153C37FD}"/>
              </a:ext>
            </a:extLst>
          </p:cNvPr>
          <p:cNvSpPr>
            <a:spLocks noGrp="1"/>
          </p:cNvSpPr>
          <p:nvPr>
            <p:ph type="body" sz="quarter" idx="13"/>
          </p:nvPr>
        </p:nvSpPr>
        <p:spPr/>
        <p:txBody>
          <a:bodyPr/>
          <a:lstStyle/>
          <a:p>
            <a:r>
              <a:rPr lang="en-US" dirty="0"/>
              <a:t>GROUP PLATINUM BLUE</a:t>
            </a:r>
            <a:r>
              <a:rPr lang="en-US" baseline="30000" dirty="0"/>
              <a:t>SM</a:t>
            </a:r>
            <a:r>
              <a:rPr lang="en-US" dirty="0"/>
              <a:t> (COST)</a:t>
            </a:r>
          </a:p>
        </p:txBody>
      </p:sp>
      <p:sp>
        <p:nvSpPr>
          <p:cNvPr id="8" name="Text Placeholder 7">
            <a:extLst>
              <a:ext uri="{FF2B5EF4-FFF2-40B4-BE49-F238E27FC236}">
                <a16:creationId xmlns:a16="http://schemas.microsoft.com/office/drawing/2014/main" id="{720968B9-9EF4-3641-B084-AF36C624B760}"/>
              </a:ext>
            </a:extLst>
          </p:cNvPr>
          <p:cNvSpPr>
            <a:spLocks noGrp="1"/>
          </p:cNvSpPr>
          <p:nvPr>
            <p:ph type="body" sz="quarter" idx="17"/>
          </p:nvPr>
        </p:nvSpPr>
        <p:spPr/>
        <p:txBody>
          <a:bodyPr/>
          <a:lstStyle/>
          <a:p>
            <a:r>
              <a:rPr lang="en-US" dirty="0"/>
              <a:t>Availability area</a:t>
            </a:r>
          </a:p>
        </p:txBody>
      </p:sp>
      <p:grpSp>
        <p:nvGrpSpPr>
          <p:cNvPr id="114" name="Group 218">
            <a:extLst>
              <a:ext uri="{FF2B5EF4-FFF2-40B4-BE49-F238E27FC236}">
                <a16:creationId xmlns:a16="http://schemas.microsoft.com/office/drawing/2014/main" id="{67FBFFBC-718A-1890-5801-29AB0AC7E91F}"/>
              </a:ext>
            </a:extLst>
          </p:cNvPr>
          <p:cNvGrpSpPr>
            <a:grpSpLocks/>
          </p:cNvGrpSpPr>
          <p:nvPr/>
        </p:nvGrpSpPr>
        <p:grpSpPr bwMode="auto">
          <a:xfrm>
            <a:off x="8361813" y="1441451"/>
            <a:ext cx="4894579" cy="5455920"/>
            <a:chOff x="4371294" y="1418180"/>
            <a:chExt cx="4078189" cy="4089704"/>
          </a:xfrm>
        </p:grpSpPr>
        <p:sp>
          <p:nvSpPr>
            <p:cNvPr id="115" name="Rectangle 114">
              <a:extLst>
                <a:ext uri="{FF2B5EF4-FFF2-40B4-BE49-F238E27FC236}">
                  <a16:creationId xmlns:a16="http://schemas.microsoft.com/office/drawing/2014/main" id="{7440129C-4783-B71B-0EB1-F80094C93AE6}"/>
                </a:ext>
              </a:extLst>
            </p:cNvPr>
            <p:cNvSpPr>
              <a:spLocks noChangeArrowheads="1"/>
            </p:cNvSpPr>
            <p:nvPr/>
          </p:nvSpPr>
          <p:spPr bwMode="auto">
            <a:xfrm>
              <a:off x="4521554" y="2695736"/>
              <a:ext cx="6350" cy="3808"/>
            </a:xfrm>
            <a:prstGeom prst="rect">
              <a:avLst/>
            </a:prstGeom>
            <a:solidFill>
              <a:schemeClr val="bg1">
                <a:lumMod val="85000"/>
              </a:schemeClr>
            </a:solidFill>
            <a:ln w="0">
              <a:solidFill>
                <a:srgbClr val="000000"/>
              </a:solidFill>
              <a:prstDash val="solid"/>
              <a:miter lim="800000"/>
              <a:headEnd/>
              <a:tailEnd/>
            </a:ln>
          </p:spPr>
          <p:txBody>
            <a:bodyPr/>
            <a:lstStyle/>
            <a:p>
              <a:pPr>
                <a:defRPr/>
              </a:pPr>
              <a:endParaRPr lang="en-US" sz="2304" dirty="0"/>
            </a:p>
          </p:txBody>
        </p:sp>
        <p:sp>
          <p:nvSpPr>
            <p:cNvPr id="116" name="Freeform 7">
              <a:extLst>
                <a:ext uri="{FF2B5EF4-FFF2-40B4-BE49-F238E27FC236}">
                  <a16:creationId xmlns:a16="http://schemas.microsoft.com/office/drawing/2014/main" id="{199AFF48-3497-6169-F8F2-E86D37A5934A}"/>
                </a:ext>
              </a:extLst>
            </p:cNvPr>
            <p:cNvSpPr>
              <a:spLocks/>
            </p:cNvSpPr>
            <p:nvPr/>
          </p:nvSpPr>
          <p:spPr bwMode="auto">
            <a:xfrm>
              <a:off x="4521554" y="2781415"/>
              <a:ext cx="6350" cy="3808"/>
            </a:xfrm>
            <a:custGeom>
              <a:avLst/>
              <a:gdLst>
                <a:gd name="T0" fmla="*/ 3 w 3"/>
                <a:gd name="T1" fmla="*/ 2 h 3"/>
                <a:gd name="T2" fmla="*/ 3 w 3"/>
                <a:gd name="T3" fmla="*/ 0 h 3"/>
                <a:gd name="T4" fmla="*/ 1 w 3"/>
                <a:gd name="T5" fmla="*/ 0 h 3"/>
                <a:gd name="T6" fmla="*/ 1 w 3"/>
                <a:gd name="T7" fmla="*/ 2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0"/>
                  </a:lnTo>
                  <a:lnTo>
                    <a:pt x="1" y="0"/>
                  </a:lnTo>
                  <a:lnTo>
                    <a:pt x="1" y="2"/>
                  </a:lnTo>
                  <a:lnTo>
                    <a:pt x="0" y="2"/>
                  </a:lnTo>
                  <a:lnTo>
                    <a:pt x="1" y="3"/>
                  </a:lnTo>
                  <a:lnTo>
                    <a:pt x="3" y="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17" name="Freeform 8">
              <a:extLst>
                <a:ext uri="{FF2B5EF4-FFF2-40B4-BE49-F238E27FC236}">
                  <a16:creationId xmlns:a16="http://schemas.microsoft.com/office/drawing/2014/main" id="{2AE96E5B-F259-89B9-0CE4-88D05919C647}"/>
                </a:ext>
              </a:extLst>
            </p:cNvPr>
            <p:cNvSpPr>
              <a:spLocks/>
            </p:cNvSpPr>
            <p:nvPr/>
          </p:nvSpPr>
          <p:spPr bwMode="auto">
            <a:xfrm>
              <a:off x="4881332" y="1671406"/>
              <a:ext cx="150261" cy="3808"/>
            </a:xfrm>
            <a:custGeom>
              <a:avLst/>
              <a:gdLst>
                <a:gd name="T0" fmla="*/ 30 w 81"/>
                <a:gd name="T1" fmla="*/ 2 h 4"/>
                <a:gd name="T2" fmla="*/ 81 w 81"/>
                <a:gd name="T3" fmla="*/ 4 h 4"/>
                <a:gd name="T4" fmla="*/ 0 w 81"/>
                <a:gd name="T5" fmla="*/ 0 h 4"/>
                <a:gd name="T6" fmla="*/ 16 w 81"/>
                <a:gd name="T7" fmla="*/ 2 h 4"/>
                <a:gd name="T8" fmla="*/ 30 w 81"/>
                <a:gd name="T9" fmla="*/ 2 h 4"/>
              </a:gdLst>
              <a:ahLst/>
              <a:cxnLst>
                <a:cxn ang="0">
                  <a:pos x="T0" y="T1"/>
                </a:cxn>
                <a:cxn ang="0">
                  <a:pos x="T2" y="T3"/>
                </a:cxn>
                <a:cxn ang="0">
                  <a:pos x="T4" y="T5"/>
                </a:cxn>
                <a:cxn ang="0">
                  <a:pos x="T6" y="T7"/>
                </a:cxn>
                <a:cxn ang="0">
                  <a:pos x="T8" y="T9"/>
                </a:cxn>
              </a:cxnLst>
              <a:rect l="0" t="0" r="r" b="b"/>
              <a:pathLst>
                <a:path w="81" h="4">
                  <a:moveTo>
                    <a:pt x="30" y="2"/>
                  </a:moveTo>
                  <a:lnTo>
                    <a:pt x="81" y="4"/>
                  </a:lnTo>
                  <a:lnTo>
                    <a:pt x="0" y="0"/>
                  </a:lnTo>
                  <a:lnTo>
                    <a:pt x="16" y="2"/>
                  </a:lnTo>
                  <a:lnTo>
                    <a:pt x="30" y="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18" name="Freeform 9">
              <a:extLst>
                <a:ext uri="{FF2B5EF4-FFF2-40B4-BE49-F238E27FC236}">
                  <a16:creationId xmlns:a16="http://schemas.microsoft.com/office/drawing/2014/main" id="{86FB1D35-1DD1-ED30-9516-DD4F3C2FE151}"/>
                </a:ext>
              </a:extLst>
            </p:cNvPr>
            <p:cNvSpPr>
              <a:spLocks/>
            </p:cNvSpPr>
            <p:nvPr/>
          </p:nvSpPr>
          <p:spPr bwMode="auto">
            <a:xfrm>
              <a:off x="4593509" y="1665695"/>
              <a:ext cx="84654" cy="0"/>
            </a:xfrm>
            <a:custGeom>
              <a:avLst/>
              <a:gdLst>
                <a:gd name="T0" fmla="*/ 44 w 44"/>
                <a:gd name="T1" fmla="*/ 1 h 1"/>
                <a:gd name="T2" fmla="*/ 0 w 44"/>
                <a:gd name="T3" fmla="*/ 0 h 1"/>
                <a:gd name="T4" fmla="*/ 1 w 44"/>
                <a:gd name="T5" fmla="*/ 0 h 1"/>
                <a:gd name="T6" fmla="*/ 44 w 44"/>
                <a:gd name="T7" fmla="*/ 1 h 1"/>
              </a:gdLst>
              <a:ahLst/>
              <a:cxnLst>
                <a:cxn ang="0">
                  <a:pos x="T0" y="T1"/>
                </a:cxn>
                <a:cxn ang="0">
                  <a:pos x="T2" y="T3"/>
                </a:cxn>
                <a:cxn ang="0">
                  <a:pos x="T4" y="T5"/>
                </a:cxn>
                <a:cxn ang="0">
                  <a:pos x="T6" y="T7"/>
                </a:cxn>
              </a:cxnLst>
              <a:rect l="0" t="0" r="r" b="b"/>
              <a:pathLst>
                <a:path w="44" h="1">
                  <a:moveTo>
                    <a:pt x="44" y="1"/>
                  </a:moveTo>
                  <a:lnTo>
                    <a:pt x="0" y="0"/>
                  </a:lnTo>
                  <a:lnTo>
                    <a:pt x="1" y="0"/>
                  </a:lnTo>
                  <a:lnTo>
                    <a:pt x="44" y="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19" name="Freeform 10">
              <a:extLst>
                <a:ext uri="{FF2B5EF4-FFF2-40B4-BE49-F238E27FC236}">
                  <a16:creationId xmlns:a16="http://schemas.microsoft.com/office/drawing/2014/main" id="{1574FB52-33AB-6C38-4821-3A49309F7EE2}"/>
                </a:ext>
              </a:extLst>
            </p:cNvPr>
            <p:cNvSpPr>
              <a:spLocks/>
            </p:cNvSpPr>
            <p:nvPr/>
          </p:nvSpPr>
          <p:spPr bwMode="auto">
            <a:xfrm>
              <a:off x="6685507" y="2057564"/>
              <a:ext cx="5520" cy="10044"/>
            </a:xfrm>
            <a:custGeom>
              <a:avLst/>
              <a:gdLst>
                <a:gd name="T0" fmla="*/ 0 w 2"/>
                <a:gd name="T1" fmla="*/ 2147483646 h 5"/>
                <a:gd name="T2" fmla="*/ 2147483646 w 2"/>
                <a:gd name="T3" fmla="*/ 2147483646 h 5"/>
                <a:gd name="T4" fmla="*/ 2147483646 w 2"/>
                <a:gd name="T5" fmla="*/ 0 h 5"/>
                <a:gd name="T6" fmla="*/ 0 w 2"/>
                <a:gd name="T7" fmla="*/ 2147483646 h 5"/>
                <a:gd name="T8" fmla="*/ 0 w 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5"/>
                  </a:moveTo>
                  <a:lnTo>
                    <a:pt x="2" y="3"/>
                  </a:lnTo>
                  <a:lnTo>
                    <a:pt x="2" y="0"/>
                  </a:lnTo>
                  <a:lnTo>
                    <a:pt x="0" y="3"/>
                  </a:lnTo>
                  <a:lnTo>
                    <a:pt x="0" y="5"/>
                  </a:lnTo>
                  <a:close/>
                </a:path>
              </a:pathLst>
            </a:custGeom>
            <a:solidFill>
              <a:srgbClr val="FFF537"/>
            </a:solidFill>
            <a:ln w="0">
              <a:solidFill>
                <a:srgbClr val="000000"/>
              </a:solidFill>
              <a:prstDash val="solid"/>
              <a:round/>
              <a:headEnd/>
              <a:tailEnd/>
            </a:ln>
          </p:spPr>
          <p:txBody>
            <a:bodyPr/>
            <a:lstStyle/>
            <a:p>
              <a:endParaRPr lang="en-US" sz="2304"/>
            </a:p>
          </p:txBody>
        </p:sp>
        <p:sp>
          <p:nvSpPr>
            <p:cNvPr id="120" name="Freeform 11">
              <a:extLst>
                <a:ext uri="{FF2B5EF4-FFF2-40B4-BE49-F238E27FC236}">
                  <a16:creationId xmlns:a16="http://schemas.microsoft.com/office/drawing/2014/main" id="{7C399E49-C9F0-27F8-D00D-359298708D38}"/>
                </a:ext>
              </a:extLst>
            </p:cNvPr>
            <p:cNvSpPr>
              <a:spLocks/>
            </p:cNvSpPr>
            <p:nvPr/>
          </p:nvSpPr>
          <p:spPr bwMode="auto">
            <a:xfrm>
              <a:off x="4527903" y="2901363"/>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1" name="Rectangle 120">
              <a:extLst>
                <a:ext uri="{FF2B5EF4-FFF2-40B4-BE49-F238E27FC236}">
                  <a16:creationId xmlns:a16="http://schemas.microsoft.com/office/drawing/2014/main" id="{DB5887B2-7671-F191-AA68-EE2784F7DF63}"/>
                </a:ext>
              </a:extLst>
            </p:cNvPr>
            <p:cNvSpPr>
              <a:spLocks noChangeArrowheads="1"/>
            </p:cNvSpPr>
            <p:nvPr/>
          </p:nvSpPr>
          <p:spPr bwMode="auto">
            <a:xfrm>
              <a:off x="4527903" y="3011793"/>
              <a:ext cx="4233" cy="5712"/>
            </a:xfrm>
            <a:prstGeom prst="rect">
              <a:avLst/>
            </a:prstGeom>
            <a:solidFill>
              <a:schemeClr val="bg1">
                <a:lumMod val="85000"/>
              </a:schemeClr>
            </a:solidFill>
            <a:ln w="0">
              <a:solidFill>
                <a:srgbClr val="000000"/>
              </a:solidFill>
              <a:prstDash val="solid"/>
              <a:miter lim="800000"/>
              <a:headEnd/>
              <a:tailEnd/>
            </a:ln>
          </p:spPr>
          <p:txBody>
            <a:bodyPr/>
            <a:lstStyle/>
            <a:p>
              <a:pPr>
                <a:defRPr/>
              </a:pPr>
              <a:endParaRPr lang="en-US" sz="2304" dirty="0"/>
            </a:p>
          </p:txBody>
        </p:sp>
        <p:sp>
          <p:nvSpPr>
            <p:cNvPr id="122" name="Freeform 13">
              <a:extLst>
                <a:ext uri="{FF2B5EF4-FFF2-40B4-BE49-F238E27FC236}">
                  <a16:creationId xmlns:a16="http://schemas.microsoft.com/office/drawing/2014/main" id="{356FEEE4-691C-831C-38E0-7C837307A107}"/>
                </a:ext>
              </a:extLst>
            </p:cNvPr>
            <p:cNvSpPr>
              <a:spLocks/>
            </p:cNvSpPr>
            <p:nvPr/>
          </p:nvSpPr>
          <p:spPr bwMode="auto">
            <a:xfrm>
              <a:off x="4637275" y="4819829"/>
              <a:ext cx="7564" cy="105468"/>
            </a:xfrm>
            <a:custGeom>
              <a:avLst/>
              <a:gdLst>
                <a:gd name="T0" fmla="*/ 2147483646 w 2"/>
                <a:gd name="T1" fmla="*/ 2147483646 h 65"/>
                <a:gd name="T2" fmla="*/ 2147483646 w 2"/>
                <a:gd name="T3" fmla="*/ 0 h 65"/>
                <a:gd name="T4" fmla="*/ 0 w 2"/>
                <a:gd name="T5" fmla="*/ 2147483646 h 65"/>
                <a:gd name="T6" fmla="*/ 2147483646 w 2"/>
                <a:gd name="T7" fmla="*/ 2147483646 h 65"/>
                <a:gd name="T8" fmla="*/ 2147483646 w 2"/>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5">
                  <a:moveTo>
                    <a:pt x="2" y="28"/>
                  </a:moveTo>
                  <a:lnTo>
                    <a:pt x="2" y="0"/>
                  </a:lnTo>
                  <a:lnTo>
                    <a:pt x="0" y="65"/>
                  </a:lnTo>
                  <a:lnTo>
                    <a:pt x="2" y="30"/>
                  </a:lnTo>
                  <a:lnTo>
                    <a:pt x="2" y="28"/>
                  </a:lnTo>
                  <a:close/>
                </a:path>
              </a:pathLst>
            </a:custGeom>
            <a:solidFill>
              <a:srgbClr val="FFF537"/>
            </a:solidFill>
            <a:ln w="0">
              <a:solidFill>
                <a:srgbClr val="000000"/>
              </a:solidFill>
              <a:prstDash val="solid"/>
              <a:round/>
              <a:headEnd/>
              <a:tailEnd/>
            </a:ln>
          </p:spPr>
          <p:txBody>
            <a:bodyPr/>
            <a:lstStyle/>
            <a:p>
              <a:endParaRPr lang="en-US" sz="2304"/>
            </a:p>
          </p:txBody>
        </p:sp>
        <p:sp>
          <p:nvSpPr>
            <p:cNvPr id="123" name="Becker">
              <a:extLst>
                <a:ext uri="{FF2B5EF4-FFF2-40B4-BE49-F238E27FC236}">
                  <a16:creationId xmlns:a16="http://schemas.microsoft.com/office/drawing/2014/main" id="{DB5BCD55-2C7A-6D9F-3E32-7871737B9271}"/>
                </a:ext>
              </a:extLst>
            </p:cNvPr>
            <p:cNvSpPr>
              <a:spLocks/>
            </p:cNvSpPr>
            <p:nvPr/>
          </p:nvSpPr>
          <p:spPr bwMode="auto">
            <a:xfrm>
              <a:off x="4853820" y="2947059"/>
              <a:ext cx="546016" cy="310346"/>
            </a:xfrm>
            <a:custGeom>
              <a:avLst/>
              <a:gdLst>
                <a:gd name="T0" fmla="*/ 48 w 296"/>
                <a:gd name="T1" fmla="*/ 180 h 188"/>
                <a:gd name="T2" fmla="*/ 51 w 296"/>
                <a:gd name="T3" fmla="*/ 181 h 188"/>
                <a:gd name="T4" fmla="*/ 294 w 296"/>
                <a:gd name="T5" fmla="*/ 188 h 188"/>
                <a:gd name="T6" fmla="*/ 295 w 296"/>
                <a:gd name="T7" fmla="*/ 150 h 188"/>
                <a:gd name="T8" fmla="*/ 295 w 296"/>
                <a:gd name="T9" fmla="*/ 80 h 188"/>
                <a:gd name="T10" fmla="*/ 294 w 296"/>
                <a:gd name="T11" fmla="*/ 80 h 188"/>
                <a:gd name="T12" fmla="*/ 295 w 296"/>
                <a:gd name="T13" fmla="*/ 51 h 188"/>
                <a:gd name="T14" fmla="*/ 296 w 296"/>
                <a:gd name="T15" fmla="*/ 9 h 188"/>
                <a:gd name="T16" fmla="*/ 259 w 296"/>
                <a:gd name="T17" fmla="*/ 9 h 188"/>
                <a:gd name="T18" fmla="*/ 188 w 296"/>
                <a:gd name="T19" fmla="*/ 6 h 188"/>
                <a:gd name="T20" fmla="*/ 84 w 296"/>
                <a:gd name="T21" fmla="*/ 4 h 188"/>
                <a:gd name="T22" fmla="*/ 39 w 296"/>
                <a:gd name="T23" fmla="*/ 0 h 188"/>
                <a:gd name="T24" fmla="*/ 3 w 296"/>
                <a:gd name="T25" fmla="*/ 0 h 188"/>
                <a:gd name="T26" fmla="*/ 0 w 296"/>
                <a:gd name="T27" fmla="*/ 73 h 188"/>
                <a:gd name="T28" fmla="*/ 6 w 296"/>
                <a:gd name="T29" fmla="*/ 73 h 188"/>
                <a:gd name="T30" fmla="*/ 3 w 296"/>
                <a:gd name="T31" fmla="*/ 179 h 188"/>
                <a:gd name="T32" fmla="*/ 46 w 296"/>
                <a:gd name="T33" fmla="*/ 180 h 188"/>
                <a:gd name="T34" fmla="*/ 48 w 296"/>
                <a:gd name="T35" fmla="*/ 18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88">
                  <a:moveTo>
                    <a:pt x="48" y="180"/>
                  </a:moveTo>
                  <a:lnTo>
                    <a:pt x="51" y="181"/>
                  </a:lnTo>
                  <a:lnTo>
                    <a:pt x="294" y="188"/>
                  </a:lnTo>
                  <a:lnTo>
                    <a:pt x="295" y="150"/>
                  </a:lnTo>
                  <a:lnTo>
                    <a:pt x="295" y="80"/>
                  </a:lnTo>
                  <a:lnTo>
                    <a:pt x="294" y="80"/>
                  </a:lnTo>
                  <a:lnTo>
                    <a:pt x="295" y="51"/>
                  </a:lnTo>
                  <a:lnTo>
                    <a:pt x="296" y="9"/>
                  </a:lnTo>
                  <a:lnTo>
                    <a:pt x="259" y="9"/>
                  </a:lnTo>
                  <a:lnTo>
                    <a:pt x="188" y="6"/>
                  </a:lnTo>
                  <a:lnTo>
                    <a:pt x="84" y="4"/>
                  </a:lnTo>
                  <a:lnTo>
                    <a:pt x="39" y="0"/>
                  </a:lnTo>
                  <a:lnTo>
                    <a:pt x="3" y="0"/>
                  </a:lnTo>
                  <a:lnTo>
                    <a:pt x="0" y="73"/>
                  </a:lnTo>
                  <a:lnTo>
                    <a:pt x="6" y="73"/>
                  </a:lnTo>
                  <a:lnTo>
                    <a:pt x="3" y="179"/>
                  </a:lnTo>
                  <a:lnTo>
                    <a:pt x="46" y="180"/>
                  </a:lnTo>
                  <a:lnTo>
                    <a:pt x="48" y="18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4" name="Red_Lake">
              <a:extLst>
                <a:ext uri="{FF2B5EF4-FFF2-40B4-BE49-F238E27FC236}">
                  <a16:creationId xmlns:a16="http://schemas.microsoft.com/office/drawing/2014/main" id="{CC2DF3C1-3695-4A8C-AC1F-F343CB6124E7}"/>
                </a:ext>
              </a:extLst>
            </p:cNvPr>
            <p:cNvSpPr>
              <a:spLocks/>
            </p:cNvSpPr>
            <p:nvPr/>
          </p:nvSpPr>
          <p:spPr bwMode="auto">
            <a:xfrm>
              <a:off x="4726839" y="2379679"/>
              <a:ext cx="406338" cy="150413"/>
            </a:xfrm>
            <a:custGeom>
              <a:avLst/>
              <a:gdLst>
                <a:gd name="T0" fmla="*/ 4 w 220"/>
                <a:gd name="T1" fmla="*/ 0 h 90"/>
                <a:gd name="T2" fmla="*/ 0 w 220"/>
                <a:gd name="T3" fmla="*/ 47 h 90"/>
                <a:gd name="T4" fmla="*/ 39 w 220"/>
                <a:gd name="T5" fmla="*/ 50 h 90"/>
                <a:gd name="T6" fmla="*/ 38 w 220"/>
                <a:gd name="T7" fmla="*/ 83 h 90"/>
                <a:gd name="T8" fmla="*/ 183 w 220"/>
                <a:gd name="T9" fmla="*/ 90 h 90"/>
                <a:gd name="T10" fmla="*/ 184 w 220"/>
                <a:gd name="T11" fmla="*/ 53 h 90"/>
                <a:gd name="T12" fmla="*/ 219 w 220"/>
                <a:gd name="T13" fmla="*/ 55 h 90"/>
                <a:gd name="T14" fmla="*/ 220 w 220"/>
                <a:gd name="T15" fmla="*/ 20 h 90"/>
                <a:gd name="T16" fmla="*/ 220 w 220"/>
                <a:gd name="T17" fmla="*/ 7 h 90"/>
                <a:gd name="T18" fmla="*/ 4 w 22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90">
                  <a:moveTo>
                    <a:pt x="4" y="0"/>
                  </a:moveTo>
                  <a:lnTo>
                    <a:pt x="0" y="47"/>
                  </a:lnTo>
                  <a:lnTo>
                    <a:pt x="39" y="50"/>
                  </a:lnTo>
                  <a:lnTo>
                    <a:pt x="38" y="83"/>
                  </a:lnTo>
                  <a:lnTo>
                    <a:pt x="183" y="90"/>
                  </a:lnTo>
                  <a:lnTo>
                    <a:pt x="184" y="53"/>
                  </a:lnTo>
                  <a:lnTo>
                    <a:pt x="219" y="55"/>
                  </a:lnTo>
                  <a:lnTo>
                    <a:pt x="220" y="20"/>
                  </a:lnTo>
                  <a:lnTo>
                    <a:pt x="220" y="7"/>
                  </a:lnTo>
                  <a:lnTo>
                    <a:pt x="4"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5" name="Pennington">
              <a:extLst>
                <a:ext uri="{FF2B5EF4-FFF2-40B4-BE49-F238E27FC236}">
                  <a16:creationId xmlns:a16="http://schemas.microsoft.com/office/drawing/2014/main" id="{BD1D4065-B846-053C-5478-F96402FC2706}"/>
                </a:ext>
              </a:extLst>
            </p:cNvPr>
            <p:cNvSpPr>
              <a:spLocks/>
            </p:cNvSpPr>
            <p:nvPr/>
          </p:nvSpPr>
          <p:spPr bwMode="auto">
            <a:xfrm>
              <a:off x="4722607" y="2233074"/>
              <a:ext cx="478293" cy="180876"/>
            </a:xfrm>
            <a:custGeom>
              <a:avLst/>
              <a:gdLst>
                <a:gd name="T0" fmla="*/ 257 w 260"/>
                <a:gd name="T1" fmla="*/ 72 h 108"/>
                <a:gd name="T2" fmla="*/ 257 w 260"/>
                <a:gd name="T3" fmla="*/ 10 h 108"/>
                <a:gd name="T4" fmla="*/ 2 w 260"/>
                <a:gd name="T5" fmla="*/ 0 h 108"/>
                <a:gd name="T6" fmla="*/ 0 w 260"/>
                <a:gd name="T7" fmla="*/ 64 h 108"/>
                <a:gd name="T8" fmla="*/ 5 w 260"/>
                <a:gd name="T9" fmla="*/ 64 h 108"/>
                <a:gd name="T10" fmla="*/ 5 w 260"/>
                <a:gd name="T11" fmla="*/ 87 h 108"/>
                <a:gd name="T12" fmla="*/ 221 w 260"/>
                <a:gd name="T13" fmla="*/ 94 h 108"/>
                <a:gd name="T14" fmla="*/ 221 w 260"/>
                <a:gd name="T15" fmla="*/ 107 h 108"/>
                <a:gd name="T16" fmla="*/ 259 w 260"/>
                <a:gd name="T17" fmla="*/ 108 h 108"/>
                <a:gd name="T18" fmla="*/ 260 w 260"/>
                <a:gd name="T19" fmla="*/ 72 h 108"/>
                <a:gd name="T20" fmla="*/ 257 w 260"/>
                <a:gd name="T21"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08">
                  <a:moveTo>
                    <a:pt x="257" y="72"/>
                  </a:moveTo>
                  <a:lnTo>
                    <a:pt x="257" y="10"/>
                  </a:lnTo>
                  <a:lnTo>
                    <a:pt x="2" y="0"/>
                  </a:lnTo>
                  <a:lnTo>
                    <a:pt x="0" y="64"/>
                  </a:lnTo>
                  <a:lnTo>
                    <a:pt x="5" y="64"/>
                  </a:lnTo>
                  <a:lnTo>
                    <a:pt x="5" y="87"/>
                  </a:lnTo>
                  <a:lnTo>
                    <a:pt x="221" y="94"/>
                  </a:lnTo>
                  <a:lnTo>
                    <a:pt x="221" y="107"/>
                  </a:lnTo>
                  <a:lnTo>
                    <a:pt x="259" y="108"/>
                  </a:lnTo>
                  <a:lnTo>
                    <a:pt x="260" y="72"/>
                  </a:lnTo>
                  <a:lnTo>
                    <a:pt x="257" y="7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6" name="OTTER _TAIL">
              <a:extLst>
                <a:ext uri="{FF2B5EF4-FFF2-40B4-BE49-F238E27FC236}">
                  <a16:creationId xmlns:a16="http://schemas.microsoft.com/office/drawing/2014/main" id="{919BD91F-6AAF-7735-204E-073049B3D1FD}"/>
                </a:ext>
              </a:extLst>
            </p:cNvPr>
            <p:cNvSpPr>
              <a:spLocks/>
            </p:cNvSpPr>
            <p:nvPr/>
          </p:nvSpPr>
          <p:spPr bwMode="auto">
            <a:xfrm>
              <a:off x="4788213" y="3242173"/>
              <a:ext cx="605274" cy="437911"/>
            </a:xfrm>
            <a:custGeom>
              <a:avLst/>
              <a:gdLst>
                <a:gd name="T0" fmla="*/ 148 w 330"/>
                <a:gd name="T1" fmla="*/ 256 h 261"/>
                <a:gd name="T2" fmla="*/ 328 w 330"/>
                <a:gd name="T3" fmla="*/ 261 h 261"/>
                <a:gd name="T4" fmla="*/ 329 w 330"/>
                <a:gd name="T5" fmla="*/ 190 h 261"/>
                <a:gd name="T6" fmla="*/ 326 w 330"/>
                <a:gd name="T7" fmla="*/ 190 h 261"/>
                <a:gd name="T8" fmla="*/ 328 w 330"/>
                <a:gd name="T9" fmla="*/ 152 h 261"/>
                <a:gd name="T10" fmla="*/ 330 w 330"/>
                <a:gd name="T11" fmla="*/ 45 h 261"/>
                <a:gd name="T12" fmla="*/ 328 w 330"/>
                <a:gd name="T13" fmla="*/ 45 h 261"/>
                <a:gd name="T14" fmla="*/ 329 w 330"/>
                <a:gd name="T15" fmla="*/ 9 h 261"/>
                <a:gd name="T16" fmla="*/ 86 w 330"/>
                <a:gd name="T17" fmla="*/ 2 h 261"/>
                <a:gd name="T18" fmla="*/ 83 w 330"/>
                <a:gd name="T19" fmla="*/ 1 h 261"/>
                <a:gd name="T20" fmla="*/ 81 w 330"/>
                <a:gd name="T21" fmla="*/ 1 h 261"/>
                <a:gd name="T22" fmla="*/ 38 w 330"/>
                <a:gd name="T23" fmla="*/ 0 h 261"/>
                <a:gd name="T24" fmla="*/ 38 w 330"/>
                <a:gd name="T25" fmla="*/ 36 h 261"/>
                <a:gd name="T26" fmla="*/ 5 w 330"/>
                <a:gd name="T27" fmla="*/ 36 h 261"/>
                <a:gd name="T28" fmla="*/ 0 w 330"/>
                <a:gd name="T29" fmla="*/ 178 h 261"/>
                <a:gd name="T30" fmla="*/ 5 w 330"/>
                <a:gd name="T31" fmla="*/ 178 h 261"/>
                <a:gd name="T32" fmla="*/ 3 w 330"/>
                <a:gd name="T33" fmla="*/ 251 h 261"/>
                <a:gd name="T34" fmla="*/ 54 w 330"/>
                <a:gd name="T35" fmla="*/ 253 h 261"/>
                <a:gd name="T36" fmla="*/ 148 w 330"/>
                <a:gd name="T37"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1">
                  <a:moveTo>
                    <a:pt x="148" y="256"/>
                  </a:moveTo>
                  <a:lnTo>
                    <a:pt x="328" y="261"/>
                  </a:lnTo>
                  <a:lnTo>
                    <a:pt x="329" y="190"/>
                  </a:lnTo>
                  <a:lnTo>
                    <a:pt x="326" y="190"/>
                  </a:lnTo>
                  <a:lnTo>
                    <a:pt x="328" y="152"/>
                  </a:lnTo>
                  <a:lnTo>
                    <a:pt x="330" y="45"/>
                  </a:lnTo>
                  <a:lnTo>
                    <a:pt x="328" y="45"/>
                  </a:lnTo>
                  <a:lnTo>
                    <a:pt x="329" y="9"/>
                  </a:lnTo>
                  <a:lnTo>
                    <a:pt x="86" y="2"/>
                  </a:lnTo>
                  <a:lnTo>
                    <a:pt x="83" y="1"/>
                  </a:lnTo>
                  <a:lnTo>
                    <a:pt x="81" y="1"/>
                  </a:lnTo>
                  <a:lnTo>
                    <a:pt x="38" y="0"/>
                  </a:lnTo>
                  <a:lnTo>
                    <a:pt x="38" y="36"/>
                  </a:lnTo>
                  <a:lnTo>
                    <a:pt x="5" y="36"/>
                  </a:lnTo>
                  <a:lnTo>
                    <a:pt x="0" y="178"/>
                  </a:lnTo>
                  <a:lnTo>
                    <a:pt x="5" y="178"/>
                  </a:lnTo>
                  <a:lnTo>
                    <a:pt x="3" y="251"/>
                  </a:lnTo>
                  <a:lnTo>
                    <a:pt x="54" y="253"/>
                  </a:lnTo>
                  <a:lnTo>
                    <a:pt x="148" y="25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7" name="Clearwater">
              <a:extLst>
                <a:ext uri="{FF2B5EF4-FFF2-40B4-BE49-F238E27FC236}">
                  <a16:creationId xmlns:a16="http://schemas.microsoft.com/office/drawing/2014/main" id="{BECD2C78-8A06-D876-30CA-BA7CF646B563}"/>
                </a:ext>
              </a:extLst>
            </p:cNvPr>
            <p:cNvSpPr>
              <a:spLocks/>
            </p:cNvSpPr>
            <p:nvPr/>
          </p:nvSpPr>
          <p:spPr bwMode="auto">
            <a:xfrm>
              <a:off x="5194550" y="2353023"/>
              <a:ext cx="205286" cy="609267"/>
            </a:xfrm>
            <a:custGeom>
              <a:avLst/>
              <a:gdLst>
                <a:gd name="T0" fmla="*/ 3 w 113"/>
                <a:gd name="T1" fmla="*/ 358 h 361"/>
                <a:gd name="T2" fmla="*/ 74 w 113"/>
                <a:gd name="T3" fmla="*/ 361 h 361"/>
                <a:gd name="T4" fmla="*/ 111 w 113"/>
                <a:gd name="T5" fmla="*/ 361 h 361"/>
                <a:gd name="T6" fmla="*/ 113 w 113"/>
                <a:gd name="T7" fmla="*/ 291 h 361"/>
                <a:gd name="T8" fmla="*/ 110 w 113"/>
                <a:gd name="T9" fmla="*/ 291 h 361"/>
                <a:gd name="T10" fmla="*/ 110 w 113"/>
                <a:gd name="T11" fmla="*/ 253 h 361"/>
                <a:gd name="T12" fmla="*/ 111 w 113"/>
                <a:gd name="T13" fmla="*/ 145 h 361"/>
                <a:gd name="T14" fmla="*/ 109 w 113"/>
                <a:gd name="T15" fmla="*/ 146 h 361"/>
                <a:gd name="T16" fmla="*/ 110 w 113"/>
                <a:gd name="T17" fmla="*/ 92 h 361"/>
                <a:gd name="T18" fmla="*/ 111 w 113"/>
                <a:gd name="T19" fmla="*/ 62 h 361"/>
                <a:gd name="T20" fmla="*/ 105 w 113"/>
                <a:gd name="T21" fmla="*/ 60 h 361"/>
                <a:gd name="T22" fmla="*/ 101 w 113"/>
                <a:gd name="T23" fmla="*/ 58 h 361"/>
                <a:gd name="T24" fmla="*/ 99 w 113"/>
                <a:gd name="T25" fmla="*/ 58 h 361"/>
                <a:gd name="T26" fmla="*/ 98 w 113"/>
                <a:gd name="T27" fmla="*/ 56 h 361"/>
                <a:gd name="T28" fmla="*/ 93 w 113"/>
                <a:gd name="T29" fmla="*/ 52 h 361"/>
                <a:gd name="T30" fmla="*/ 91 w 113"/>
                <a:gd name="T31" fmla="*/ 50 h 361"/>
                <a:gd name="T32" fmla="*/ 90 w 113"/>
                <a:gd name="T33" fmla="*/ 48 h 361"/>
                <a:gd name="T34" fmla="*/ 93 w 113"/>
                <a:gd name="T35" fmla="*/ 27 h 361"/>
                <a:gd name="T36" fmla="*/ 95 w 113"/>
                <a:gd name="T37" fmla="*/ 15 h 361"/>
                <a:gd name="T38" fmla="*/ 104 w 113"/>
                <a:gd name="T39" fmla="*/ 2 h 361"/>
                <a:gd name="T40" fmla="*/ 4 w 113"/>
                <a:gd name="T41" fmla="*/ 0 h 361"/>
                <a:gd name="T42" fmla="*/ 3 w 113"/>
                <a:gd name="T43" fmla="*/ 36 h 361"/>
                <a:gd name="T44" fmla="*/ 1 w 113"/>
                <a:gd name="T45" fmla="*/ 38 h 361"/>
                <a:gd name="T46" fmla="*/ 0 w 113"/>
                <a:gd name="T47" fmla="*/ 143 h 361"/>
                <a:gd name="T48" fmla="*/ 8 w 113"/>
                <a:gd name="T49" fmla="*/ 143 h 361"/>
                <a:gd name="T50" fmla="*/ 6 w 113"/>
                <a:gd name="T51" fmla="*/ 215 h 361"/>
                <a:gd name="T52" fmla="*/ 8 w 113"/>
                <a:gd name="T53" fmla="*/ 215 h 361"/>
                <a:gd name="T54" fmla="*/ 3 w 113"/>
                <a:gd name="T5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361">
                  <a:moveTo>
                    <a:pt x="3" y="358"/>
                  </a:moveTo>
                  <a:lnTo>
                    <a:pt x="74" y="361"/>
                  </a:lnTo>
                  <a:lnTo>
                    <a:pt x="111" y="361"/>
                  </a:lnTo>
                  <a:lnTo>
                    <a:pt x="113" y="291"/>
                  </a:lnTo>
                  <a:lnTo>
                    <a:pt x="110" y="291"/>
                  </a:lnTo>
                  <a:lnTo>
                    <a:pt x="110" y="253"/>
                  </a:lnTo>
                  <a:lnTo>
                    <a:pt x="111" y="145"/>
                  </a:lnTo>
                  <a:lnTo>
                    <a:pt x="109" y="146"/>
                  </a:lnTo>
                  <a:lnTo>
                    <a:pt x="110" y="92"/>
                  </a:lnTo>
                  <a:lnTo>
                    <a:pt x="111" y="62"/>
                  </a:lnTo>
                  <a:lnTo>
                    <a:pt x="105" y="60"/>
                  </a:lnTo>
                  <a:lnTo>
                    <a:pt x="101" y="58"/>
                  </a:lnTo>
                  <a:lnTo>
                    <a:pt x="99" y="58"/>
                  </a:lnTo>
                  <a:lnTo>
                    <a:pt x="98" y="56"/>
                  </a:lnTo>
                  <a:lnTo>
                    <a:pt x="93" y="52"/>
                  </a:lnTo>
                  <a:lnTo>
                    <a:pt x="91" y="50"/>
                  </a:lnTo>
                  <a:lnTo>
                    <a:pt x="90" y="48"/>
                  </a:lnTo>
                  <a:lnTo>
                    <a:pt x="93" y="27"/>
                  </a:lnTo>
                  <a:lnTo>
                    <a:pt x="95" y="15"/>
                  </a:lnTo>
                  <a:lnTo>
                    <a:pt x="104" y="2"/>
                  </a:lnTo>
                  <a:lnTo>
                    <a:pt x="4" y="0"/>
                  </a:lnTo>
                  <a:lnTo>
                    <a:pt x="3" y="36"/>
                  </a:lnTo>
                  <a:lnTo>
                    <a:pt x="1" y="38"/>
                  </a:lnTo>
                  <a:lnTo>
                    <a:pt x="0" y="143"/>
                  </a:lnTo>
                  <a:lnTo>
                    <a:pt x="8" y="143"/>
                  </a:lnTo>
                  <a:lnTo>
                    <a:pt x="6" y="215"/>
                  </a:lnTo>
                  <a:lnTo>
                    <a:pt x="8" y="215"/>
                  </a:lnTo>
                  <a:lnTo>
                    <a:pt x="3" y="358"/>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8" name="Mahnomen">
              <a:extLst>
                <a:ext uri="{FF2B5EF4-FFF2-40B4-BE49-F238E27FC236}">
                  <a16:creationId xmlns:a16="http://schemas.microsoft.com/office/drawing/2014/main" id="{68859406-F643-869A-9FB6-42C3CB2AABCF}"/>
                </a:ext>
              </a:extLst>
            </p:cNvPr>
            <p:cNvSpPr>
              <a:spLocks/>
            </p:cNvSpPr>
            <p:nvPr/>
          </p:nvSpPr>
          <p:spPr bwMode="auto">
            <a:xfrm>
              <a:off x="4925775" y="2705256"/>
              <a:ext cx="281473" cy="251323"/>
            </a:xfrm>
            <a:custGeom>
              <a:avLst/>
              <a:gdLst>
                <a:gd name="T0" fmla="*/ 149 w 154"/>
                <a:gd name="T1" fmla="*/ 148 h 148"/>
                <a:gd name="T2" fmla="*/ 154 w 154"/>
                <a:gd name="T3" fmla="*/ 5 h 148"/>
                <a:gd name="T4" fmla="*/ 152 w 154"/>
                <a:gd name="T5" fmla="*/ 5 h 148"/>
                <a:gd name="T6" fmla="*/ 12 w 154"/>
                <a:gd name="T7" fmla="*/ 0 h 148"/>
                <a:gd name="T8" fmla="*/ 5 w 154"/>
                <a:gd name="T9" fmla="*/ 0 h 148"/>
                <a:gd name="T10" fmla="*/ 0 w 154"/>
                <a:gd name="T11" fmla="*/ 142 h 148"/>
                <a:gd name="T12" fmla="*/ 45 w 154"/>
                <a:gd name="T13" fmla="*/ 146 h 148"/>
                <a:gd name="T14" fmla="*/ 149 w 154"/>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48">
                  <a:moveTo>
                    <a:pt x="149" y="148"/>
                  </a:moveTo>
                  <a:lnTo>
                    <a:pt x="154" y="5"/>
                  </a:lnTo>
                  <a:lnTo>
                    <a:pt x="152" y="5"/>
                  </a:lnTo>
                  <a:lnTo>
                    <a:pt x="12" y="0"/>
                  </a:lnTo>
                  <a:lnTo>
                    <a:pt x="5" y="0"/>
                  </a:lnTo>
                  <a:lnTo>
                    <a:pt x="0" y="142"/>
                  </a:lnTo>
                  <a:lnTo>
                    <a:pt x="45" y="146"/>
                  </a:lnTo>
                  <a:lnTo>
                    <a:pt x="149" y="148"/>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29" name="Redwood">
              <a:extLst>
                <a:ext uri="{FF2B5EF4-FFF2-40B4-BE49-F238E27FC236}">
                  <a16:creationId xmlns:a16="http://schemas.microsoft.com/office/drawing/2014/main" id="{AF1CD4ED-8374-977D-0990-4BE456326118}"/>
                </a:ext>
              </a:extLst>
            </p:cNvPr>
            <p:cNvSpPr>
              <a:spLocks/>
            </p:cNvSpPr>
            <p:nvPr/>
          </p:nvSpPr>
          <p:spPr bwMode="auto">
            <a:xfrm>
              <a:off x="5116246" y="4654910"/>
              <a:ext cx="399988" cy="350328"/>
            </a:xfrm>
            <a:custGeom>
              <a:avLst/>
              <a:gdLst>
                <a:gd name="T0" fmla="*/ 145 w 220"/>
                <a:gd name="T1" fmla="*/ 210 h 210"/>
                <a:gd name="T2" fmla="*/ 218 w 220"/>
                <a:gd name="T3" fmla="*/ 178 h 210"/>
                <a:gd name="T4" fmla="*/ 218 w 220"/>
                <a:gd name="T5" fmla="*/ 88 h 210"/>
                <a:gd name="T6" fmla="*/ 217 w 220"/>
                <a:gd name="T7" fmla="*/ 83 h 210"/>
                <a:gd name="T8" fmla="*/ 214 w 220"/>
                <a:gd name="T9" fmla="*/ 80 h 210"/>
                <a:gd name="T10" fmla="*/ 209 w 220"/>
                <a:gd name="T11" fmla="*/ 79 h 210"/>
                <a:gd name="T12" fmla="*/ 204 w 220"/>
                <a:gd name="T13" fmla="*/ 79 h 210"/>
                <a:gd name="T14" fmla="*/ 202 w 220"/>
                <a:gd name="T15" fmla="*/ 77 h 210"/>
                <a:gd name="T16" fmla="*/ 197 w 220"/>
                <a:gd name="T17" fmla="*/ 75 h 210"/>
                <a:gd name="T18" fmla="*/ 193 w 220"/>
                <a:gd name="T19" fmla="*/ 74 h 210"/>
                <a:gd name="T20" fmla="*/ 190 w 220"/>
                <a:gd name="T21" fmla="*/ 72 h 210"/>
                <a:gd name="T22" fmla="*/ 188 w 220"/>
                <a:gd name="T23" fmla="*/ 70 h 210"/>
                <a:gd name="T24" fmla="*/ 185 w 220"/>
                <a:gd name="T25" fmla="*/ 68 h 210"/>
                <a:gd name="T26" fmla="*/ 179 w 220"/>
                <a:gd name="T27" fmla="*/ 68 h 210"/>
                <a:gd name="T28" fmla="*/ 175 w 220"/>
                <a:gd name="T29" fmla="*/ 68 h 210"/>
                <a:gd name="T30" fmla="*/ 173 w 220"/>
                <a:gd name="T31" fmla="*/ 65 h 210"/>
                <a:gd name="T32" fmla="*/ 172 w 220"/>
                <a:gd name="T33" fmla="*/ 63 h 210"/>
                <a:gd name="T34" fmla="*/ 164 w 220"/>
                <a:gd name="T35" fmla="*/ 60 h 210"/>
                <a:gd name="T36" fmla="*/ 158 w 220"/>
                <a:gd name="T37" fmla="*/ 55 h 210"/>
                <a:gd name="T38" fmla="*/ 153 w 220"/>
                <a:gd name="T39" fmla="*/ 54 h 210"/>
                <a:gd name="T40" fmla="*/ 150 w 220"/>
                <a:gd name="T41" fmla="*/ 53 h 210"/>
                <a:gd name="T42" fmla="*/ 147 w 220"/>
                <a:gd name="T43" fmla="*/ 47 h 210"/>
                <a:gd name="T44" fmla="*/ 142 w 220"/>
                <a:gd name="T45" fmla="*/ 44 h 210"/>
                <a:gd name="T46" fmla="*/ 139 w 220"/>
                <a:gd name="T47" fmla="*/ 42 h 210"/>
                <a:gd name="T48" fmla="*/ 137 w 220"/>
                <a:gd name="T49" fmla="*/ 38 h 210"/>
                <a:gd name="T50" fmla="*/ 130 w 220"/>
                <a:gd name="T51" fmla="*/ 34 h 210"/>
                <a:gd name="T52" fmla="*/ 124 w 220"/>
                <a:gd name="T53" fmla="*/ 30 h 210"/>
                <a:gd name="T54" fmla="*/ 118 w 220"/>
                <a:gd name="T55" fmla="*/ 24 h 210"/>
                <a:gd name="T56" fmla="*/ 114 w 220"/>
                <a:gd name="T57" fmla="*/ 20 h 210"/>
                <a:gd name="T58" fmla="*/ 110 w 220"/>
                <a:gd name="T59" fmla="*/ 17 h 210"/>
                <a:gd name="T60" fmla="*/ 108 w 220"/>
                <a:gd name="T61" fmla="*/ 15 h 210"/>
                <a:gd name="T62" fmla="*/ 97 w 220"/>
                <a:gd name="T63" fmla="*/ 18 h 210"/>
                <a:gd name="T64" fmla="*/ 93 w 220"/>
                <a:gd name="T65" fmla="*/ 14 h 210"/>
                <a:gd name="T66" fmla="*/ 89 w 220"/>
                <a:gd name="T67" fmla="*/ 8 h 210"/>
                <a:gd name="T68" fmla="*/ 89 w 220"/>
                <a:gd name="T69" fmla="*/ 4 h 210"/>
                <a:gd name="T70" fmla="*/ 84 w 220"/>
                <a:gd name="T71" fmla="*/ 3 h 210"/>
                <a:gd name="T72" fmla="*/ 80 w 220"/>
                <a:gd name="T73" fmla="*/ 2 h 210"/>
                <a:gd name="T74" fmla="*/ 77 w 220"/>
                <a:gd name="T75" fmla="*/ 2 h 210"/>
                <a:gd name="T76" fmla="*/ 74 w 220"/>
                <a:gd name="T77" fmla="*/ 65 h 210"/>
                <a:gd name="T78" fmla="*/ 0 w 220"/>
                <a:gd name="T7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210">
                  <a:moveTo>
                    <a:pt x="38" y="208"/>
                  </a:moveTo>
                  <a:lnTo>
                    <a:pt x="145" y="210"/>
                  </a:lnTo>
                  <a:lnTo>
                    <a:pt x="145" y="175"/>
                  </a:lnTo>
                  <a:lnTo>
                    <a:pt x="218" y="178"/>
                  </a:lnTo>
                  <a:lnTo>
                    <a:pt x="220" y="88"/>
                  </a:lnTo>
                  <a:lnTo>
                    <a:pt x="218" y="88"/>
                  </a:lnTo>
                  <a:lnTo>
                    <a:pt x="217" y="84"/>
                  </a:lnTo>
                  <a:lnTo>
                    <a:pt x="217" y="83"/>
                  </a:lnTo>
                  <a:lnTo>
                    <a:pt x="215" y="80"/>
                  </a:lnTo>
                  <a:lnTo>
                    <a:pt x="214" y="80"/>
                  </a:lnTo>
                  <a:lnTo>
                    <a:pt x="212" y="79"/>
                  </a:lnTo>
                  <a:lnTo>
                    <a:pt x="209" y="79"/>
                  </a:lnTo>
                  <a:lnTo>
                    <a:pt x="207" y="79"/>
                  </a:lnTo>
                  <a:lnTo>
                    <a:pt x="204" y="79"/>
                  </a:lnTo>
                  <a:lnTo>
                    <a:pt x="203" y="78"/>
                  </a:lnTo>
                  <a:lnTo>
                    <a:pt x="202" y="77"/>
                  </a:lnTo>
                  <a:lnTo>
                    <a:pt x="199" y="75"/>
                  </a:lnTo>
                  <a:lnTo>
                    <a:pt x="197" y="75"/>
                  </a:lnTo>
                  <a:lnTo>
                    <a:pt x="195" y="74"/>
                  </a:lnTo>
                  <a:lnTo>
                    <a:pt x="193" y="74"/>
                  </a:lnTo>
                  <a:lnTo>
                    <a:pt x="192" y="72"/>
                  </a:lnTo>
                  <a:lnTo>
                    <a:pt x="190" y="72"/>
                  </a:lnTo>
                  <a:lnTo>
                    <a:pt x="190" y="70"/>
                  </a:lnTo>
                  <a:lnTo>
                    <a:pt x="188" y="70"/>
                  </a:lnTo>
                  <a:lnTo>
                    <a:pt x="188" y="69"/>
                  </a:lnTo>
                  <a:lnTo>
                    <a:pt x="185" y="68"/>
                  </a:lnTo>
                  <a:lnTo>
                    <a:pt x="182" y="67"/>
                  </a:lnTo>
                  <a:lnTo>
                    <a:pt x="179" y="68"/>
                  </a:lnTo>
                  <a:lnTo>
                    <a:pt x="177" y="68"/>
                  </a:lnTo>
                  <a:lnTo>
                    <a:pt x="175" y="68"/>
                  </a:lnTo>
                  <a:lnTo>
                    <a:pt x="175" y="65"/>
                  </a:lnTo>
                  <a:lnTo>
                    <a:pt x="173" y="65"/>
                  </a:lnTo>
                  <a:lnTo>
                    <a:pt x="173" y="64"/>
                  </a:lnTo>
                  <a:lnTo>
                    <a:pt x="172" y="63"/>
                  </a:lnTo>
                  <a:lnTo>
                    <a:pt x="167" y="63"/>
                  </a:lnTo>
                  <a:lnTo>
                    <a:pt x="164" y="60"/>
                  </a:lnTo>
                  <a:lnTo>
                    <a:pt x="162" y="57"/>
                  </a:lnTo>
                  <a:lnTo>
                    <a:pt x="158" y="55"/>
                  </a:lnTo>
                  <a:lnTo>
                    <a:pt x="155" y="55"/>
                  </a:lnTo>
                  <a:lnTo>
                    <a:pt x="153" y="54"/>
                  </a:lnTo>
                  <a:lnTo>
                    <a:pt x="154" y="53"/>
                  </a:lnTo>
                  <a:lnTo>
                    <a:pt x="150" y="53"/>
                  </a:lnTo>
                  <a:lnTo>
                    <a:pt x="149" y="49"/>
                  </a:lnTo>
                  <a:lnTo>
                    <a:pt x="147" y="47"/>
                  </a:lnTo>
                  <a:lnTo>
                    <a:pt x="144" y="44"/>
                  </a:lnTo>
                  <a:lnTo>
                    <a:pt x="142" y="44"/>
                  </a:lnTo>
                  <a:lnTo>
                    <a:pt x="142" y="43"/>
                  </a:lnTo>
                  <a:lnTo>
                    <a:pt x="139" y="42"/>
                  </a:lnTo>
                  <a:lnTo>
                    <a:pt x="138" y="40"/>
                  </a:lnTo>
                  <a:lnTo>
                    <a:pt x="137" y="38"/>
                  </a:lnTo>
                  <a:lnTo>
                    <a:pt x="133" y="37"/>
                  </a:lnTo>
                  <a:lnTo>
                    <a:pt x="130" y="34"/>
                  </a:lnTo>
                  <a:lnTo>
                    <a:pt x="127" y="33"/>
                  </a:lnTo>
                  <a:lnTo>
                    <a:pt x="124" y="30"/>
                  </a:lnTo>
                  <a:lnTo>
                    <a:pt x="123" y="28"/>
                  </a:lnTo>
                  <a:lnTo>
                    <a:pt x="118" y="24"/>
                  </a:lnTo>
                  <a:lnTo>
                    <a:pt x="117" y="24"/>
                  </a:lnTo>
                  <a:lnTo>
                    <a:pt x="114" y="20"/>
                  </a:lnTo>
                  <a:lnTo>
                    <a:pt x="112" y="19"/>
                  </a:lnTo>
                  <a:lnTo>
                    <a:pt x="110" y="17"/>
                  </a:lnTo>
                  <a:lnTo>
                    <a:pt x="109" y="15"/>
                  </a:lnTo>
                  <a:lnTo>
                    <a:pt x="108" y="15"/>
                  </a:lnTo>
                  <a:lnTo>
                    <a:pt x="103" y="17"/>
                  </a:lnTo>
                  <a:lnTo>
                    <a:pt x="97" y="18"/>
                  </a:lnTo>
                  <a:lnTo>
                    <a:pt x="94" y="17"/>
                  </a:lnTo>
                  <a:lnTo>
                    <a:pt x="93" y="14"/>
                  </a:lnTo>
                  <a:lnTo>
                    <a:pt x="90" y="9"/>
                  </a:lnTo>
                  <a:lnTo>
                    <a:pt x="89" y="8"/>
                  </a:lnTo>
                  <a:lnTo>
                    <a:pt x="90" y="5"/>
                  </a:lnTo>
                  <a:lnTo>
                    <a:pt x="89" y="4"/>
                  </a:lnTo>
                  <a:lnTo>
                    <a:pt x="87" y="3"/>
                  </a:lnTo>
                  <a:lnTo>
                    <a:pt x="84" y="3"/>
                  </a:lnTo>
                  <a:lnTo>
                    <a:pt x="83" y="3"/>
                  </a:lnTo>
                  <a:lnTo>
                    <a:pt x="80" y="2"/>
                  </a:lnTo>
                  <a:lnTo>
                    <a:pt x="79" y="2"/>
                  </a:lnTo>
                  <a:lnTo>
                    <a:pt x="77" y="2"/>
                  </a:lnTo>
                  <a:lnTo>
                    <a:pt x="75" y="0"/>
                  </a:lnTo>
                  <a:lnTo>
                    <a:pt x="74" y="65"/>
                  </a:lnTo>
                  <a:lnTo>
                    <a:pt x="3" y="63"/>
                  </a:lnTo>
                  <a:lnTo>
                    <a:pt x="0" y="208"/>
                  </a:lnTo>
                  <a:lnTo>
                    <a:pt x="38" y="208"/>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0" name="Cottonwood">
              <a:extLst>
                <a:ext uri="{FF2B5EF4-FFF2-40B4-BE49-F238E27FC236}">
                  <a16:creationId xmlns:a16="http://schemas.microsoft.com/office/drawing/2014/main" id="{1F7AF389-D6FC-C465-BB1C-DD188FA802C2}"/>
                </a:ext>
              </a:extLst>
            </p:cNvPr>
            <p:cNvSpPr>
              <a:spLocks/>
            </p:cNvSpPr>
            <p:nvPr/>
          </p:nvSpPr>
          <p:spPr bwMode="auto">
            <a:xfrm>
              <a:off x="5173387" y="5005239"/>
              <a:ext cx="342847" cy="245610"/>
            </a:xfrm>
            <a:custGeom>
              <a:avLst/>
              <a:gdLst>
                <a:gd name="T0" fmla="*/ 110 w 184"/>
                <a:gd name="T1" fmla="*/ 39 h 149"/>
                <a:gd name="T2" fmla="*/ 113 w 184"/>
                <a:gd name="T3" fmla="*/ 4 h 149"/>
                <a:gd name="T4" fmla="*/ 111 w 184"/>
                <a:gd name="T5" fmla="*/ 2 h 149"/>
                <a:gd name="T6" fmla="*/ 4 w 184"/>
                <a:gd name="T7" fmla="*/ 0 h 149"/>
                <a:gd name="T8" fmla="*/ 0 w 184"/>
                <a:gd name="T9" fmla="*/ 144 h 149"/>
                <a:gd name="T10" fmla="*/ 4 w 184"/>
                <a:gd name="T11" fmla="*/ 144 h 149"/>
                <a:gd name="T12" fmla="*/ 91 w 184"/>
                <a:gd name="T13" fmla="*/ 146 h 149"/>
                <a:gd name="T14" fmla="*/ 180 w 184"/>
                <a:gd name="T15" fmla="*/ 149 h 149"/>
                <a:gd name="T16" fmla="*/ 184 w 184"/>
                <a:gd name="T17" fmla="*/ 41 h 149"/>
                <a:gd name="T18" fmla="*/ 110 w 184"/>
                <a:gd name="T19"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9">
                  <a:moveTo>
                    <a:pt x="110" y="39"/>
                  </a:moveTo>
                  <a:lnTo>
                    <a:pt x="113" y="4"/>
                  </a:lnTo>
                  <a:lnTo>
                    <a:pt x="111" y="2"/>
                  </a:lnTo>
                  <a:lnTo>
                    <a:pt x="4" y="0"/>
                  </a:lnTo>
                  <a:lnTo>
                    <a:pt x="0" y="144"/>
                  </a:lnTo>
                  <a:lnTo>
                    <a:pt x="4" y="144"/>
                  </a:lnTo>
                  <a:lnTo>
                    <a:pt x="91" y="146"/>
                  </a:lnTo>
                  <a:lnTo>
                    <a:pt x="180" y="149"/>
                  </a:lnTo>
                  <a:lnTo>
                    <a:pt x="184" y="41"/>
                  </a:lnTo>
                  <a:lnTo>
                    <a:pt x="110" y="39"/>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1" name="Watonwan">
              <a:extLst>
                <a:ext uri="{FF2B5EF4-FFF2-40B4-BE49-F238E27FC236}">
                  <a16:creationId xmlns:a16="http://schemas.microsoft.com/office/drawing/2014/main" id="{38182396-20F6-9288-7E21-CF123DBA3273}"/>
                </a:ext>
              </a:extLst>
            </p:cNvPr>
            <p:cNvSpPr>
              <a:spLocks/>
            </p:cNvSpPr>
            <p:nvPr/>
          </p:nvSpPr>
          <p:spPr bwMode="auto">
            <a:xfrm>
              <a:off x="5505653" y="5071877"/>
              <a:ext cx="277240" cy="184685"/>
            </a:xfrm>
            <a:custGeom>
              <a:avLst/>
              <a:gdLst>
                <a:gd name="T0" fmla="*/ 4 w 150"/>
                <a:gd name="T1" fmla="*/ 0 h 111"/>
                <a:gd name="T2" fmla="*/ 0 w 150"/>
                <a:gd name="T3" fmla="*/ 108 h 111"/>
                <a:gd name="T4" fmla="*/ 3 w 150"/>
                <a:gd name="T5" fmla="*/ 108 h 111"/>
                <a:gd name="T6" fmla="*/ 148 w 150"/>
                <a:gd name="T7" fmla="*/ 111 h 111"/>
                <a:gd name="T8" fmla="*/ 150 w 150"/>
                <a:gd name="T9" fmla="*/ 3 h 111"/>
                <a:gd name="T10" fmla="*/ 4 w 150"/>
                <a:gd name="T11" fmla="*/ 0 h 111"/>
              </a:gdLst>
              <a:ahLst/>
              <a:cxnLst>
                <a:cxn ang="0">
                  <a:pos x="T0" y="T1"/>
                </a:cxn>
                <a:cxn ang="0">
                  <a:pos x="T2" y="T3"/>
                </a:cxn>
                <a:cxn ang="0">
                  <a:pos x="T4" y="T5"/>
                </a:cxn>
                <a:cxn ang="0">
                  <a:pos x="T6" y="T7"/>
                </a:cxn>
                <a:cxn ang="0">
                  <a:pos x="T8" y="T9"/>
                </a:cxn>
                <a:cxn ang="0">
                  <a:pos x="T10" y="T11"/>
                </a:cxn>
              </a:cxnLst>
              <a:rect l="0" t="0" r="r" b="b"/>
              <a:pathLst>
                <a:path w="150" h="111">
                  <a:moveTo>
                    <a:pt x="4" y="0"/>
                  </a:moveTo>
                  <a:lnTo>
                    <a:pt x="0" y="108"/>
                  </a:lnTo>
                  <a:lnTo>
                    <a:pt x="3" y="108"/>
                  </a:lnTo>
                  <a:lnTo>
                    <a:pt x="148" y="111"/>
                  </a:lnTo>
                  <a:lnTo>
                    <a:pt x="150" y="3"/>
                  </a:lnTo>
                  <a:lnTo>
                    <a:pt x="4"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2" name="Murray">
              <a:extLst>
                <a:ext uri="{FF2B5EF4-FFF2-40B4-BE49-F238E27FC236}">
                  <a16:creationId xmlns:a16="http://schemas.microsoft.com/office/drawing/2014/main" id="{304CA162-193D-7976-C14A-8469D6B424A6}"/>
                </a:ext>
              </a:extLst>
            </p:cNvPr>
            <p:cNvSpPr>
              <a:spLocks/>
            </p:cNvSpPr>
            <p:nvPr/>
          </p:nvSpPr>
          <p:spPr bwMode="auto">
            <a:xfrm>
              <a:off x="4843237" y="4995718"/>
              <a:ext cx="340732" cy="251323"/>
            </a:xfrm>
            <a:custGeom>
              <a:avLst/>
              <a:gdLst>
                <a:gd name="T0" fmla="*/ 147 w 185"/>
                <a:gd name="T1" fmla="*/ 6 h 150"/>
                <a:gd name="T2" fmla="*/ 6 w 185"/>
                <a:gd name="T3" fmla="*/ 0 h 150"/>
                <a:gd name="T4" fmla="*/ 0 w 185"/>
                <a:gd name="T5" fmla="*/ 143 h 150"/>
                <a:gd name="T6" fmla="*/ 5 w 185"/>
                <a:gd name="T7" fmla="*/ 143 h 150"/>
                <a:gd name="T8" fmla="*/ 181 w 185"/>
                <a:gd name="T9" fmla="*/ 150 h 150"/>
                <a:gd name="T10" fmla="*/ 185 w 185"/>
                <a:gd name="T11" fmla="*/ 6 h 150"/>
                <a:gd name="T12" fmla="*/ 147 w 185"/>
                <a:gd name="T13" fmla="*/ 6 h 150"/>
              </a:gdLst>
              <a:ahLst/>
              <a:cxnLst>
                <a:cxn ang="0">
                  <a:pos x="T0" y="T1"/>
                </a:cxn>
                <a:cxn ang="0">
                  <a:pos x="T2" y="T3"/>
                </a:cxn>
                <a:cxn ang="0">
                  <a:pos x="T4" y="T5"/>
                </a:cxn>
                <a:cxn ang="0">
                  <a:pos x="T6" y="T7"/>
                </a:cxn>
                <a:cxn ang="0">
                  <a:pos x="T8" y="T9"/>
                </a:cxn>
                <a:cxn ang="0">
                  <a:pos x="T10" y="T11"/>
                </a:cxn>
                <a:cxn ang="0">
                  <a:pos x="T12" y="T13"/>
                </a:cxn>
              </a:cxnLst>
              <a:rect l="0" t="0" r="r" b="b"/>
              <a:pathLst>
                <a:path w="185" h="150">
                  <a:moveTo>
                    <a:pt x="147" y="6"/>
                  </a:moveTo>
                  <a:lnTo>
                    <a:pt x="6" y="0"/>
                  </a:lnTo>
                  <a:lnTo>
                    <a:pt x="0" y="143"/>
                  </a:lnTo>
                  <a:lnTo>
                    <a:pt x="5" y="143"/>
                  </a:lnTo>
                  <a:lnTo>
                    <a:pt x="181" y="150"/>
                  </a:lnTo>
                  <a:lnTo>
                    <a:pt x="185" y="6"/>
                  </a:lnTo>
                  <a:lnTo>
                    <a:pt x="147" y="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3" name="Blue_Earth">
              <a:extLst>
                <a:ext uri="{FF2B5EF4-FFF2-40B4-BE49-F238E27FC236}">
                  <a16:creationId xmlns:a16="http://schemas.microsoft.com/office/drawing/2014/main" id="{F8D452F7-E4D5-0116-85C1-30C5D9829E5C}"/>
                </a:ext>
              </a:extLst>
            </p:cNvPr>
            <p:cNvSpPr>
              <a:spLocks/>
            </p:cNvSpPr>
            <p:nvPr/>
          </p:nvSpPr>
          <p:spPr bwMode="auto">
            <a:xfrm>
              <a:off x="5782893" y="4970968"/>
              <a:ext cx="330149" cy="291305"/>
            </a:xfrm>
            <a:custGeom>
              <a:avLst/>
              <a:gdLst>
                <a:gd name="T0" fmla="*/ 182 w 182"/>
                <a:gd name="T1" fmla="*/ 11 h 175"/>
                <a:gd name="T2" fmla="*/ 108 w 182"/>
                <a:gd name="T3" fmla="*/ 12 h 175"/>
                <a:gd name="T4" fmla="*/ 108 w 182"/>
                <a:gd name="T5" fmla="*/ 15 h 175"/>
                <a:gd name="T6" fmla="*/ 110 w 182"/>
                <a:gd name="T7" fmla="*/ 19 h 175"/>
                <a:gd name="T8" fmla="*/ 108 w 182"/>
                <a:gd name="T9" fmla="*/ 20 h 175"/>
                <a:gd name="T10" fmla="*/ 106 w 182"/>
                <a:gd name="T11" fmla="*/ 20 h 175"/>
                <a:gd name="T12" fmla="*/ 107 w 182"/>
                <a:gd name="T13" fmla="*/ 24 h 175"/>
                <a:gd name="T14" fmla="*/ 110 w 182"/>
                <a:gd name="T15" fmla="*/ 24 h 175"/>
                <a:gd name="T16" fmla="*/ 110 w 182"/>
                <a:gd name="T17" fmla="*/ 27 h 175"/>
                <a:gd name="T18" fmla="*/ 110 w 182"/>
                <a:gd name="T19" fmla="*/ 30 h 175"/>
                <a:gd name="T20" fmla="*/ 111 w 182"/>
                <a:gd name="T21" fmla="*/ 35 h 175"/>
                <a:gd name="T22" fmla="*/ 112 w 182"/>
                <a:gd name="T23" fmla="*/ 39 h 175"/>
                <a:gd name="T24" fmla="*/ 111 w 182"/>
                <a:gd name="T25" fmla="*/ 41 h 175"/>
                <a:gd name="T26" fmla="*/ 106 w 182"/>
                <a:gd name="T27" fmla="*/ 41 h 175"/>
                <a:gd name="T28" fmla="*/ 101 w 182"/>
                <a:gd name="T29" fmla="*/ 42 h 175"/>
                <a:gd name="T30" fmla="*/ 100 w 182"/>
                <a:gd name="T31" fmla="*/ 45 h 175"/>
                <a:gd name="T32" fmla="*/ 97 w 182"/>
                <a:gd name="T33" fmla="*/ 45 h 175"/>
                <a:gd name="T34" fmla="*/ 95 w 182"/>
                <a:gd name="T35" fmla="*/ 44 h 175"/>
                <a:gd name="T36" fmla="*/ 91 w 182"/>
                <a:gd name="T37" fmla="*/ 44 h 175"/>
                <a:gd name="T38" fmla="*/ 88 w 182"/>
                <a:gd name="T39" fmla="*/ 42 h 175"/>
                <a:gd name="T40" fmla="*/ 85 w 182"/>
                <a:gd name="T41" fmla="*/ 40 h 175"/>
                <a:gd name="T42" fmla="*/ 82 w 182"/>
                <a:gd name="T43" fmla="*/ 39 h 175"/>
                <a:gd name="T44" fmla="*/ 81 w 182"/>
                <a:gd name="T45" fmla="*/ 37 h 175"/>
                <a:gd name="T46" fmla="*/ 78 w 182"/>
                <a:gd name="T47" fmla="*/ 36 h 175"/>
                <a:gd name="T48" fmla="*/ 77 w 182"/>
                <a:gd name="T49" fmla="*/ 34 h 175"/>
                <a:gd name="T50" fmla="*/ 75 w 182"/>
                <a:gd name="T51" fmla="*/ 32 h 175"/>
                <a:gd name="T52" fmla="*/ 72 w 182"/>
                <a:gd name="T53" fmla="*/ 30 h 175"/>
                <a:gd name="T54" fmla="*/ 67 w 182"/>
                <a:gd name="T55" fmla="*/ 30 h 175"/>
                <a:gd name="T56" fmla="*/ 62 w 182"/>
                <a:gd name="T57" fmla="*/ 29 h 175"/>
                <a:gd name="T58" fmla="*/ 57 w 182"/>
                <a:gd name="T59" fmla="*/ 27 h 175"/>
                <a:gd name="T60" fmla="*/ 52 w 182"/>
                <a:gd name="T61" fmla="*/ 26 h 175"/>
                <a:gd name="T62" fmla="*/ 50 w 182"/>
                <a:gd name="T63" fmla="*/ 25 h 175"/>
                <a:gd name="T64" fmla="*/ 48 w 182"/>
                <a:gd name="T65" fmla="*/ 22 h 175"/>
                <a:gd name="T66" fmla="*/ 48 w 182"/>
                <a:gd name="T67" fmla="*/ 20 h 175"/>
                <a:gd name="T68" fmla="*/ 47 w 182"/>
                <a:gd name="T69" fmla="*/ 21 h 175"/>
                <a:gd name="T70" fmla="*/ 45 w 182"/>
                <a:gd name="T71" fmla="*/ 21 h 175"/>
                <a:gd name="T72" fmla="*/ 40 w 182"/>
                <a:gd name="T73" fmla="*/ 20 h 175"/>
                <a:gd name="T74" fmla="*/ 37 w 182"/>
                <a:gd name="T75" fmla="*/ 17 h 175"/>
                <a:gd name="T76" fmla="*/ 35 w 182"/>
                <a:gd name="T77" fmla="*/ 16 h 175"/>
                <a:gd name="T78" fmla="*/ 33 w 182"/>
                <a:gd name="T79" fmla="*/ 14 h 175"/>
                <a:gd name="T80" fmla="*/ 32 w 182"/>
                <a:gd name="T81" fmla="*/ 16 h 175"/>
                <a:gd name="T82" fmla="*/ 30 w 182"/>
                <a:gd name="T83" fmla="*/ 15 h 175"/>
                <a:gd name="T84" fmla="*/ 27 w 182"/>
                <a:gd name="T85" fmla="*/ 10 h 175"/>
                <a:gd name="T86" fmla="*/ 26 w 182"/>
                <a:gd name="T87" fmla="*/ 9 h 175"/>
                <a:gd name="T88" fmla="*/ 21 w 182"/>
                <a:gd name="T89" fmla="*/ 7 h 175"/>
                <a:gd name="T90" fmla="*/ 18 w 182"/>
                <a:gd name="T91" fmla="*/ 7 h 175"/>
                <a:gd name="T92" fmla="*/ 16 w 182"/>
                <a:gd name="T93" fmla="*/ 6 h 175"/>
                <a:gd name="T94" fmla="*/ 12 w 182"/>
                <a:gd name="T95" fmla="*/ 4 h 175"/>
                <a:gd name="T96" fmla="*/ 7 w 182"/>
                <a:gd name="T97" fmla="*/ 4 h 175"/>
                <a:gd name="T98" fmla="*/ 6 w 182"/>
                <a:gd name="T99" fmla="*/ 1 h 175"/>
                <a:gd name="T100" fmla="*/ 3 w 182"/>
                <a:gd name="T101" fmla="*/ 0 h 175"/>
                <a:gd name="T102" fmla="*/ 3 w 182"/>
                <a:gd name="T103" fmla="*/ 27 h 175"/>
                <a:gd name="T104" fmla="*/ 0 w 182"/>
                <a:gd name="T105" fmla="*/ 172 h 175"/>
                <a:gd name="T106" fmla="*/ 181 w 182"/>
                <a:gd name="T107" fmla="*/ 175 h 175"/>
                <a:gd name="T108" fmla="*/ 182 w 182"/>
                <a:gd name="T109" fmla="*/ 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75">
                  <a:moveTo>
                    <a:pt x="182" y="30"/>
                  </a:moveTo>
                  <a:lnTo>
                    <a:pt x="182" y="11"/>
                  </a:lnTo>
                  <a:lnTo>
                    <a:pt x="110" y="10"/>
                  </a:lnTo>
                  <a:lnTo>
                    <a:pt x="108" y="12"/>
                  </a:lnTo>
                  <a:lnTo>
                    <a:pt x="108" y="14"/>
                  </a:lnTo>
                  <a:lnTo>
                    <a:pt x="108" y="15"/>
                  </a:lnTo>
                  <a:lnTo>
                    <a:pt x="110" y="17"/>
                  </a:lnTo>
                  <a:lnTo>
                    <a:pt x="110" y="19"/>
                  </a:lnTo>
                  <a:lnTo>
                    <a:pt x="110" y="20"/>
                  </a:lnTo>
                  <a:lnTo>
                    <a:pt x="108" y="20"/>
                  </a:lnTo>
                  <a:lnTo>
                    <a:pt x="107" y="20"/>
                  </a:lnTo>
                  <a:lnTo>
                    <a:pt x="106" y="20"/>
                  </a:lnTo>
                  <a:lnTo>
                    <a:pt x="106" y="21"/>
                  </a:lnTo>
                  <a:lnTo>
                    <a:pt x="107" y="24"/>
                  </a:lnTo>
                  <a:lnTo>
                    <a:pt x="108" y="24"/>
                  </a:lnTo>
                  <a:lnTo>
                    <a:pt x="110" y="24"/>
                  </a:lnTo>
                  <a:lnTo>
                    <a:pt x="110" y="26"/>
                  </a:lnTo>
                  <a:lnTo>
                    <a:pt x="110" y="27"/>
                  </a:lnTo>
                  <a:lnTo>
                    <a:pt x="110" y="29"/>
                  </a:lnTo>
                  <a:lnTo>
                    <a:pt x="110" y="30"/>
                  </a:lnTo>
                  <a:lnTo>
                    <a:pt x="111" y="34"/>
                  </a:lnTo>
                  <a:lnTo>
                    <a:pt x="111" y="35"/>
                  </a:lnTo>
                  <a:lnTo>
                    <a:pt x="112" y="36"/>
                  </a:lnTo>
                  <a:lnTo>
                    <a:pt x="112" y="39"/>
                  </a:lnTo>
                  <a:lnTo>
                    <a:pt x="112" y="40"/>
                  </a:lnTo>
                  <a:lnTo>
                    <a:pt x="111" y="41"/>
                  </a:lnTo>
                  <a:lnTo>
                    <a:pt x="108" y="41"/>
                  </a:lnTo>
                  <a:lnTo>
                    <a:pt x="106" y="41"/>
                  </a:lnTo>
                  <a:lnTo>
                    <a:pt x="103" y="42"/>
                  </a:lnTo>
                  <a:lnTo>
                    <a:pt x="101" y="42"/>
                  </a:lnTo>
                  <a:lnTo>
                    <a:pt x="100" y="44"/>
                  </a:lnTo>
                  <a:lnTo>
                    <a:pt x="100" y="45"/>
                  </a:lnTo>
                  <a:lnTo>
                    <a:pt x="98" y="45"/>
                  </a:lnTo>
                  <a:lnTo>
                    <a:pt x="97" y="45"/>
                  </a:lnTo>
                  <a:lnTo>
                    <a:pt x="96" y="44"/>
                  </a:lnTo>
                  <a:lnTo>
                    <a:pt x="95" y="44"/>
                  </a:lnTo>
                  <a:lnTo>
                    <a:pt x="92" y="44"/>
                  </a:lnTo>
                  <a:lnTo>
                    <a:pt x="91" y="44"/>
                  </a:lnTo>
                  <a:lnTo>
                    <a:pt x="90" y="42"/>
                  </a:lnTo>
                  <a:lnTo>
                    <a:pt x="88" y="42"/>
                  </a:lnTo>
                  <a:lnTo>
                    <a:pt x="86" y="41"/>
                  </a:lnTo>
                  <a:lnTo>
                    <a:pt x="85" y="40"/>
                  </a:lnTo>
                  <a:lnTo>
                    <a:pt x="83" y="39"/>
                  </a:lnTo>
                  <a:lnTo>
                    <a:pt x="82" y="39"/>
                  </a:lnTo>
                  <a:lnTo>
                    <a:pt x="81" y="39"/>
                  </a:lnTo>
                  <a:lnTo>
                    <a:pt x="81" y="37"/>
                  </a:lnTo>
                  <a:lnTo>
                    <a:pt x="80" y="36"/>
                  </a:lnTo>
                  <a:lnTo>
                    <a:pt x="78" y="36"/>
                  </a:lnTo>
                  <a:lnTo>
                    <a:pt x="77" y="36"/>
                  </a:lnTo>
                  <a:lnTo>
                    <a:pt x="77" y="34"/>
                  </a:lnTo>
                  <a:lnTo>
                    <a:pt x="76" y="32"/>
                  </a:lnTo>
                  <a:lnTo>
                    <a:pt x="75" y="32"/>
                  </a:lnTo>
                  <a:lnTo>
                    <a:pt x="73" y="31"/>
                  </a:lnTo>
                  <a:lnTo>
                    <a:pt x="72" y="30"/>
                  </a:lnTo>
                  <a:lnTo>
                    <a:pt x="70" y="31"/>
                  </a:lnTo>
                  <a:lnTo>
                    <a:pt x="67" y="30"/>
                  </a:lnTo>
                  <a:lnTo>
                    <a:pt x="65" y="30"/>
                  </a:lnTo>
                  <a:lnTo>
                    <a:pt x="62" y="29"/>
                  </a:lnTo>
                  <a:lnTo>
                    <a:pt x="60" y="27"/>
                  </a:lnTo>
                  <a:lnTo>
                    <a:pt x="57" y="27"/>
                  </a:lnTo>
                  <a:lnTo>
                    <a:pt x="55" y="26"/>
                  </a:lnTo>
                  <a:lnTo>
                    <a:pt x="52" y="26"/>
                  </a:lnTo>
                  <a:lnTo>
                    <a:pt x="52" y="25"/>
                  </a:lnTo>
                  <a:lnTo>
                    <a:pt x="50" y="25"/>
                  </a:lnTo>
                  <a:lnTo>
                    <a:pt x="48" y="25"/>
                  </a:lnTo>
                  <a:lnTo>
                    <a:pt x="48" y="22"/>
                  </a:lnTo>
                  <a:lnTo>
                    <a:pt x="48" y="21"/>
                  </a:lnTo>
                  <a:lnTo>
                    <a:pt x="48" y="20"/>
                  </a:lnTo>
                  <a:lnTo>
                    <a:pt x="47" y="20"/>
                  </a:lnTo>
                  <a:lnTo>
                    <a:pt x="47" y="21"/>
                  </a:lnTo>
                  <a:lnTo>
                    <a:pt x="46" y="21"/>
                  </a:lnTo>
                  <a:lnTo>
                    <a:pt x="45" y="21"/>
                  </a:lnTo>
                  <a:lnTo>
                    <a:pt x="42" y="21"/>
                  </a:lnTo>
                  <a:lnTo>
                    <a:pt x="40" y="20"/>
                  </a:lnTo>
                  <a:lnTo>
                    <a:pt x="38" y="19"/>
                  </a:lnTo>
                  <a:lnTo>
                    <a:pt x="37" y="17"/>
                  </a:lnTo>
                  <a:lnTo>
                    <a:pt x="36" y="17"/>
                  </a:lnTo>
                  <a:lnTo>
                    <a:pt x="35" y="16"/>
                  </a:lnTo>
                  <a:lnTo>
                    <a:pt x="35" y="15"/>
                  </a:lnTo>
                  <a:lnTo>
                    <a:pt x="33" y="14"/>
                  </a:lnTo>
                  <a:lnTo>
                    <a:pt x="33" y="15"/>
                  </a:lnTo>
                  <a:lnTo>
                    <a:pt x="32" y="16"/>
                  </a:lnTo>
                  <a:lnTo>
                    <a:pt x="31" y="16"/>
                  </a:lnTo>
                  <a:lnTo>
                    <a:pt x="30" y="15"/>
                  </a:lnTo>
                  <a:lnTo>
                    <a:pt x="28" y="14"/>
                  </a:lnTo>
                  <a:lnTo>
                    <a:pt x="27" y="10"/>
                  </a:lnTo>
                  <a:lnTo>
                    <a:pt x="25" y="12"/>
                  </a:lnTo>
                  <a:lnTo>
                    <a:pt x="26" y="9"/>
                  </a:lnTo>
                  <a:lnTo>
                    <a:pt x="23" y="9"/>
                  </a:lnTo>
                  <a:lnTo>
                    <a:pt x="21" y="7"/>
                  </a:lnTo>
                  <a:lnTo>
                    <a:pt x="18" y="9"/>
                  </a:lnTo>
                  <a:lnTo>
                    <a:pt x="18" y="7"/>
                  </a:lnTo>
                  <a:lnTo>
                    <a:pt x="18" y="6"/>
                  </a:lnTo>
                  <a:lnTo>
                    <a:pt x="16" y="6"/>
                  </a:lnTo>
                  <a:lnTo>
                    <a:pt x="16" y="4"/>
                  </a:lnTo>
                  <a:lnTo>
                    <a:pt x="12" y="4"/>
                  </a:lnTo>
                  <a:lnTo>
                    <a:pt x="8" y="2"/>
                  </a:lnTo>
                  <a:lnTo>
                    <a:pt x="7" y="4"/>
                  </a:lnTo>
                  <a:lnTo>
                    <a:pt x="6" y="2"/>
                  </a:lnTo>
                  <a:lnTo>
                    <a:pt x="6" y="1"/>
                  </a:lnTo>
                  <a:lnTo>
                    <a:pt x="5" y="1"/>
                  </a:lnTo>
                  <a:lnTo>
                    <a:pt x="3" y="0"/>
                  </a:lnTo>
                  <a:lnTo>
                    <a:pt x="2" y="27"/>
                  </a:lnTo>
                  <a:lnTo>
                    <a:pt x="3" y="27"/>
                  </a:lnTo>
                  <a:lnTo>
                    <a:pt x="2" y="64"/>
                  </a:lnTo>
                  <a:lnTo>
                    <a:pt x="0" y="172"/>
                  </a:lnTo>
                  <a:lnTo>
                    <a:pt x="37" y="172"/>
                  </a:lnTo>
                  <a:lnTo>
                    <a:pt x="181" y="175"/>
                  </a:lnTo>
                  <a:lnTo>
                    <a:pt x="181" y="120"/>
                  </a:lnTo>
                  <a:lnTo>
                    <a:pt x="182" y="3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4" name="Lyon">
              <a:extLst>
                <a:ext uri="{FF2B5EF4-FFF2-40B4-BE49-F238E27FC236}">
                  <a16:creationId xmlns:a16="http://schemas.microsoft.com/office/drawing/2014/main" id="{4A943ADA-2D2D-4BAA-12A7-BF7DE73E97D9}"/>
                </a:ext>
              </a:extLst>
            </p:cNvPr>
            <p:cNvSpPr>
              <a:spLocks/>
            </p:cNvSpPr>
            <p:nvPr/>
          </p:nvSpPr>
          <p:spPr bwMode="auto">
            <a:xfrm>
              <a:off x="4843237" y="4694893"/>
              <a:ext cx="277241" cy="310346"/>
            </a:xfrm>
            <a:custGeom>
              <a:avLst/>
              <a:gdLst>
                <a:gd name="T0" fmla="*/ 149 w 149"/>
                <a:gd name="T1" fmla="*/ 41 h 186"/>
                <a:gd name="T2" fmla="*/ 146 w 149"/>
                <a:gd name="T3" fmla="*/ 41 h 186"/>
                <a:gd name="T4" fmla="*/ 148 w 149"/>
                <a:gd name="T5" fmla="*/ 5 h 186"/>
                <a:gd name="T6" fmla="*/ 3 w 149"/>
                <a:gd name="T7" fmla="*/ 0 h 186"/>
                <a:gd name="T8" fmla="*/ 1 w 149"/>
                <a:gd name="T9" fmla="*/ 36 h 186"/>
                <a:gd name="T10" fmla="*/ 6 w 149"/>
                <a:gd name="T11" fmla="*/ 36 h 186"/>
                <a:gd name="T12" fmla="*/ 0 w 149"/>
                <a:gd name="T13" fmla="*/ 180 h 186"/>
                <a:gd name="T14" fmla="*/ 5 w 149"/>
                <a:gd name="T15" fmla="*/ 180 h 186"/>
                <a:gd name="T16" fmla="*/ 146 w 149"/>
                <a:gd name="T17" fmla="*/ 186 h 186"/>
                <a:gd name="T18" fmla="*/ 149 w 149"/>
                <a:gd name="T19" fmla="*/ 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86">
                  <a:moveTo>
                    <a:pt x="149" y="41"/>
                  </a:moveTo>
                  <a:lnTo>
                    <a:pt x="146" y="41"/>
                  </a:lnTo>
                  <a:lnTo>
                    <a:pt x="148" y="5"/>
                  </a:lnTo>
                  <a:lnTo>
                    <a:pt x="3" y="0"/>
                  </a:lnTo>
                  <a:lnTo>
                    <a:pt x="1" y="36"/>
                  </a:lnTo>
                  <a:lnTo>
                    <a:pt x="6" y="36"/>
                  </a:lnTo>
                  <a:lnTo>
                    <a:pt x="0" y="180"/>
                  </a:lnTo>
                  <a:lnTo>
                    <a:pt x="5" y="180"/>
                  </a:lnTo>
                  <a:lnTo>
                    <a:pt x="146" y="186"/>
                  </a:lnTo>
                  <a:lnTo>
                    <a:pt x="149" y="4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5" name="Grant">
              <a:extLst>
                <a:ext uri="{FF2B5EF4-FFF2-40B4-BE49-F238E27FC236}">
                  <a16:creationId xmlns:a16="http://schemas.microsoft.com/office/drawing/2014/main" id="{1DA30FA3-2039-C2A0-00B3-7384930C1579}"/>
                </a:ext>
              </a:extLst>
            </p:cNvPr>
            <p:cNvSpPr>
              <a:spLocks/>
            </p:cNvSpPr>
            <p:nvPr/>
          </p:nvSpPr>
          <p:spPr bwMode="auto">
            <a:xfrm>
              <a:off x="4788213" y="3664852"/>
              <a:ext cx="275124" cy="251323"/>
            </a:xfrm>
            <a:custGeom>
              <a:avLst/>
              <a:gdLst>
                <a:gd name="T0" fmla="*/ 148 w 148"/>
                <a:gd name="T1" fmla="*/ 77 h 150"/>
                <a:gd name="T2" fmla="*/ 145 w 148"/>
                <a:gd name="T3" fmla="*/ 77 h 150"/>
                <a:gd name="T4" fmla="*/ 148 w 148"/>
                <a:gd name="T5" fmla="*/ 5 h 150"/>
                <a:gd name="T6" fmla="*/ 54 w 148"/>
                <a:gd name="T7" fmla="*/ 2 h 150"/>
                <a:gd name="T8" fmla="*/ 3 w 148"/>
                <a:gd name="T9" fmla="*/ 0 h 150"/>
                <a:gd name="T10" fmla="*/ 1 w 148"/>
                <a:gd name="T11" fmla="*/ 36 h 150"/>
                <a:gd name="T12" fmla="*/ 0 w 148"/>
                <a:gd name="T13" fmla="*/ 72 h 150"/>
                <a:gd name="T14" fmla="*/ 3 w 148"/>
                <a:gd name="T15" fmla="*/ 72 h 150"/>
                <a:gd name="T16" fmla="*/ 0 w 148"/>
                <a:gd name="T17" fmla="*/ 144 h 150"/>
                <a:gd name="T18" fmla="*/ 145 w 148"/>
                <a:gd name="T19" fmla="*/ 150 h 150"/>
                <a:gd name="T20" fmla="*/ 148 w 148"/>
                <a:gd name="T21" fmla="*/ 7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0">
                  <a:moveTo>
                    <a:pt x="148" y="77"/>
                  </a:moveTo>
                  <a:lnTo>
                    <a:pt x="145" y="77"/>
                  </a:lnTo>
                  <a:lnTo>
                    <a:pt x="148" y="5"/>
                  </a:lnTo>
                  <a:lnTo>
                    <a:pt x="54" y="2"/>
                  </a:lnTo>
                  <a:lnTo>
                    <a:pt x="3" y="0"/>
                  </a:lnTo>
                  <a:lnTo>
                    <a:pt x="1" y="36"/>
                  </a:lnTo>
                  <a:lnTo>
                    <a:pt x="0" y="72"/>
                  </a:lnTo>
                  <a:lnTo>
                    <a:pt x="3" y="72"/>
                  </a:lnTo>
                  <a:lnTo>
                    <a:pt x="0" y="144"/>
                  </a:lnTo>
                  <a:lnTo>
                    <a:pt x="145" y="150"/>
                  </a:lnTo>
                  <a:lnTo>
                    <a:pt x="148" y="7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6" name="Waseca">
              <a:extLst>
                <a:ext uri="{FF2B5EF4-FFF2-40B4-BE49-F238E27FC236}">
                  <a16:creationId xmlns:a16="http://schemas.microsoft.com/office/drawing/2014/main" id="{1609794C-2A8A-AFED-6C18-BDF7D7F29904}"/>
                </a:ext>
              </a:extLst>
            </p:cNvPr>
            <p:cNvSpPr>
              <a:spLocks/>
            </p:cNvSpPr>
            <p:nvPr/>
          </p:nvSpPr>
          <p:spPr bwMode="auto">
            <a:xfrm>
              <a:off x="6113042" y="5020470"/>
              <a:ext cx="203169" cy="241802"/>
            </a:xfrm>
            <a:custGeom>
              <a:avLst/>
              <a:gdLst>
                <a:gd name="T0" fmla="*/ 74 w 110"/>
                <a:gd name="T1" fmla="*/ 0 h 145"/>
                <a:gd name="T2" fmla="*/ 1 w 110"/>
                <a:gd name="T3" fmla="*/ 0 h 145"/>
                <a:gd name="T4" fmla="*/ 0 w 110"/>
                <a:gd name="T5" fmla="*/ 90 h 145"/>
                <a:gd name="T6" fmla="*/ 0 w 110"/>
                <a:gd name="T7" fmla="*/ 145 h 145"/>
                <a:gd name="T8" fmla="*/ 36 w 110"/>
                <a:gd name="T9" fmla="*/ 144 h 145"/>
                <a:gd name="T10" fmla="*/ 109 w 110"/>
                <a:gd name="T11" fmla="*/ 144 h 145"/>
                <a:gd name="T12" fmla="*/ 110 w 110"/>
                <a:gd name="T13" fmla="*/ 0 h 145"/>
                <a:gd name="T14" fmla="*/ 74 w 110"/>
                <a:gd name="T15" fmla="*/ 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45">
                  <a:moveTo>
                    <a:pt x="74" y="0"/>
                  </a:moveTo>
                  <a:lnTo>
                    <a:pt x="1" y="0"/>
                  </a:lnTo>
                  <a:lnTo>
                    <a:pt x="0" y="90"/>
                  </a:lnTo>
                  <a:lnTo>
                    <a:pt x="0" y="145"/>
                  </a:lnTo>
                  <a:lnTo>
                    <a:pt x="36" y="144"/>
                  </a:lnTo>
                  <a:lnTo>
                    <a:pt x="109" y="144"/>
                  </a:lnTo>
                  <a:lnTo>
                    <a:pt x="110" y="0"/>
                  </a:lnTo>
                  <a:lnTo>
                    <a:pt x="74"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7" name="Steele">
              <a:extLst>
                <a:ext uri="{FF2B5EF4-FFF2-40B4-BE49-F238E27FC236}">
                  <a16:creationId xmlns:a16="http://schemas.microsoft.com/office/drawing/2014/main" id="{EFBF0E70-F917-03ED-5CBA-1D5E771EEA46}"/>
                </a:ext>
              </a:extLst>
            </p:cNvPr>
            <p:cNvSpPr>
              <a:spLocks/>
            </p:cNvSpPr>
            <p:nvPr/>
          </p:nvSpPr>
          <p:spPr bwMode="auto">
            <a:xfrm>
              <a:off x="6311978" y="5020470"/>
              <a:ext cx="201053" cy="241802"/>
            </a:xfrm>
            <a:custGeom>
              <a:avLst/>
              <a:gdLst>
                <a:gd name="T0" fmla="*/ 1 w 108"/>
                <a:gd name="T1" fmla="*/ 0 h 144"/>
                <a:gd name="T2" fmla="*/ 0 w 108"/>
                <a:gd name="T3" fmla="*/ 144 h 144"/>
                <a:gd name="T4" fmla="*/ 107 w 108"/>
                <a:gd name="T5" fmla="*/ 144 h 144"/>
                <a:gd name="T6" fmla="*/ 108 w 108"/>
                <a:gd name="T7" fmla="*/ 144 h 144"/>
                <a:gd name="T8" fmla="*/ 108 w 108"/>
                <a:gd name="T9" fmla="*/ 0 h 144"/>
                <a:gd name="T10" fmla="*/ 1 w 108"/>
                <a:gd name="T11" fmla="*/ 0 h 144"/>
              </a:gdLst>
              <a:ahLst/>
              <a:cxnLst>
                <a:cxn ang="0">
                  <a:pos x="T0" y="T1"/>
                </a:cxn>
                <a:cxn ang="0">
                  <a:pos x="T2" y="T3"/>
                </a:cxn>
                <a:cxn ang="0">
                  <a:pos x="T4" y="T5"/>
                </a:cxn>
                <a:cxn ang="0">
                  <a:pos x="T6" y="T7"/>
                </a:cxn>
                <a:cxn ang="0">
                  <a:pos x="T8" y="T9"/>
                </a:cxn>
                <a:cxn ang="0">
                  <a:pos x="T10" y="T11"/>
                </a:cxn>
              </a:cxnLst>
              <a:rect l="0" t="0" r="r" b="b"/>
              <a:pathLst>
                <a:path w="108" h="144">
                  <a:moveTo>
                    <a:pt x="1" y="0"/>
                  </a:moveTo>
                  <a:lnTo>
                    <a:pt x="0" y="144"/>
                  </a:lnTo>
                  <a:lnTo>
                    <a:pt x="107" y="144"/>
                  </a:lnTo>
                  <a:lnTo>
                    <a:pt x="108" y="144"/>
                  </a:lnTo>
                  <a:lnTo>
                    <a:pt x="108" y="0"/>
                  </a:lnTo>
                  <a:lnTo>
                    <a:pt x="1"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38" name="Stevens">
              <a:extLst>
                <a:ext uri="{FF2B5EF4-FFF2-40B4-BE49-F238E27FC236}">
                  <a16:creationId xmlns:a16="http://schemas.microsoft.com/office/drawing/2014/main" id="{3198F121-CF9B-83EB-7E39-74AC888B7F12}"/>
                </a:ext>
              </a:extLst>
            </p:cNvPr>
            <p:cNvSpPr>
              <a:spLocks/>
            </p:cNvSpPr>
            <p:nvPr/>
          </p:nvSpPr>
          <p:spPr bwMode="auto">
            <a:xfrm>
              <a:off x="4788334" y="3905770"/>
              <a:ext cx="270435" cy="251115"/>
            </a:xfrm>
            <a:custGeom>
              <a:avLst/>
              <a:gdLst>
                <a:gd name="T0" fmla="*/ 2147483646 w 148"/>
                <a:gd name="T1" fmla="*/ 2147483646 h 150"/>
                <a:gd name="T2" fmla="*/ 2147483646 w 148"/>
                <a:gd name="T3" fmla="*/ 2147483646 h 150"/>
                <a:gd name="T4" fmla="*/ 2147483646 w 148"/>
                <a:gd name="T5" fmla="*/ 2147483646 h 150"/>
                <a:gd name="T6" fmla="*/ 2147483646 w 148"/>
                <a:gd name="T7" fmla="*/ 0 h 150"/>
                <a:gd name="T8" fmla="*/ 0 w 148"/>
                <a:gd name="T9" fmla="*/ 2147483646 h 150"/>
                <a:gd name="T10" fmla="*/ 2147483646 w 148"/>
                <a:gd name="T11" fmla="*/ 2147483646 h 150"/>
                <a:gd name="T12" fmla="*/ 2147483646 w 148"/>
                <a:gd name="T13" fmla="*/ 2147483646 h 150"/>
                <a:gd name="T14" fmla="*/ 2147483646 w 148"/>
                <a:gd name="T15" fmla="*/ 2147483646 h 150"/>
                <a:gd name="T16" fmla="*/ 2147483646 w 148"/>
                <a:gd name="T17" fmla="*/ 2147483646 h 150"/>
                <a:gd name="T18" fmla="*/ 2147483646 w 148"/>
                <a:gd name="T19" fmla="*/ 214748364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50">
                  <a:moveTo>
                    <a:pt x="148" y="78"/>
                  </a:moveTo>
                  <a:lnTo>
                    <a:pt x="145" y="78"/>
                  </a:lnTo>
                  <a:lnTo>
                    <a:pt x="147" y="6"/>
                  </a:lnTo>
                  <a:lnTo>
                    <a:pt x="2" y="0"/>
                  </a:lnTo>
                  <a:lnTo>
                    <a:pt x="0" y="72"/>
                  </a:lnTo>
                  <a:lnTo>
                    <a:pt x="5" y="72"/>
                  </a:lnTo>
                  <a:lnTo>
                    <a:pt x="2" y="145"/>
                  </a:lnTo>
                  <a:lnTo>
                    <a:pt x="37" y="146"/>
                  </a:lnTo>
                  <a:lnTo>
                    <a:pt x="147" y="150"/>
                  </a:lnTo>
                  <a:lnTo>
                    <a:pt x="148" y="78"/>
                  </a:lnTo>
                  <a:close/>
                </a:path>
              </a:pathLst>
            </a:custGeom>
            <a:solidFill>
              <a:srgbClr val="8FCAE7"/>
            </a:solidFill>
            <a:ln w="0">
              <a:solidFill>
                <a:srgbClr val="000000"/>
              </a:solidFill>
              <a:prstDash val="solid"/>
              <a:round/>
              <a:headEnd/>
              <a:tailEnd/>
            </a:ln>
          </p:spPr>
          <p:txBody>
            <a:bodyPr/>
            <a:lstStyle/>
            <a:p>
              <a:endParaRPr lang="en-US" sz="2304"/>
            </a:p>
          </p:txBody>
        </p:sp>
        <p:sp>
          <p:nvSpPr>
            <p:cNvPr id="139" name="Chippewa">
              <a:extLst>
                <a:ext uri="{FF2B5EF4-FFF2-40B4-BE49-F238E27FC236}">
                  <a16:creationId xmlns:a16="http://schemas.microsoft.com/office/drawing/2014/main" id="{0FFB55BA-0B40-731A-7CEC-D9A12578EA0F}"/>
                </a:ext>
              </a:extLst>
            </p:cNvPr>
            <p:cNvSpPr>
              <a:spLocks/>
            </p:cNvSpPr>
            <p:nvPr/>
          </p:nvSpPr>
          <p:spPr bwMode="auto">
            <a:xfrm>
              <a:off x="4894030" y="4333141"/>
              <a:ext cx="427501" cy="285594"/>
            </a:xfrm>
            <a:custGeom>
              <a:avLst/>
              <a:gdLst>
                <a:gd name="T0" fmla="*/ 233 w 233"/>
                <a:gd name="T1" fmla="*/ 6 h 170"/>
                <a:gd name="T2" fmla="*/ 0 w 233"/>
                <a:gd name="T3" fmla="*/ 0 h 170"/>
                <a:gd name="T4" fmla="*/ 5 w 233"/>
                <a:gd name="T5" fmla="*/ 8 h 170"/>
                <a:gd name="T6" fmla="*/ 9 w 233"/>
                <a:gd name="T7" fmla="*/ 15 h 170"/>
                <a:gd name="T8" fmla="*/ 17 w 233"/>
                <a:gd name="T9" fmla="*/ 25 h 170"/>
                <a:gd name="T10" fmla="*/ 27 w 233"/>
                <a:gd name="T11" fmla="*/ 36 h 170"/>
                <a:gd name="T12" fmla="*/ 43 w 233"/>
                <a:gd name="T13" fmla="*/ 51 h 170"/>
                <a:gd name="T14" fmla="*/ 48 w 233"/>
                <a:gd name="T15" fmla="*/ 55 h 170"/>
                <a:gd name="T16" fmla="*/ 52 w 233"/>
                <a:gd name="T17" fmla="*/ 62 h 170"/>
                <a:gd name="T18" fmla="*/ 60 w 233"/>
                <a:gd name="T19" fmla="*/ 71 h 170"/>
                <a:gd name="T20" fmla="*/ 60 w 233"/>
                <a:gd name="T21" fmla="*/ 77 h 170"/>
                <a:gd name="T22" fmla="*/ 65 w 233"/>
                <a:gd name="T23" fmla="*/ 81 h 170"/>
                <a:gd name="T24" fmla="*/ 69 w 233"/>
                <a:gd name="T25" fmla="*/ 87 h 170"/>
                <a:gd name="T26" fmla="*/ 74 w 233"/>
                <a:gd name="T27" fmla="*/ 90 h 170"/>
                <a:gd name="T28" fmla="*/ 80 w 233"/>
                <a:gd name="T29" fmla="*/ 90 h 170"/>
                <a:gd name="T30" fmla="*/ 84 w 233"/>
                <a:gd name="T31" fmla="*/ 90 h 170"/>
                <a:gd name="T32" fmla="*/ 88 w 233"/>
                <a:gd name="T33" fmla="*/ 93 h 170"/>
                <a:gd name="T34" fmla="*/ 90 w 233"/>
                <a:gd name="T35" fmla="*/ 101 h 170"/>
                <a:gd name="T36" fmla="*/ 89 w 233"/>
                <a:gd name="T37" fmla="*/ 103 h 170"/>
                <a:gd name="T38" fmla="*/ 90 w 233"/>
                <a:gd name="T39" fmla="*/ 105 h 170"/>
                <a:gd name="T40" fmla="*/ 100 w 233"/>
                <a:gd name="T41" fmla="*/ 106 h 170"/>
                <a:gd name="T42" fmla="*/ 105 w 233"/>
                <a:gd name="T43" fmla="*/ 106 h 170"/>
                <a:gd name="T44" fmla="*/ 107 w 233"/>
                <a:gd name="T45" fmla="*/ 111 h 170"/>
                <a:gd name="T46" fmla="*/ 113 w 233"/>
                <a:gd name="T47" fmla="*/ 113 h 170"/>
                <a:gd name="T48" fmla="*/ 115 w 233"/>
                <a:gd name="T49" fmla="*/ 118 h 170"/>
                <a:gd name="T50" fmla="*/ 118 w 233"/>
                <a:gd name="T51" fmla="*/ 122 h 170"/>
                <a:gd name="T52" fmla="*/ 122 w 233"/>
                <a:gd name="T53" fmla="*/ 127 h 170"/>
                <a:gd name="T54" fmla="*/ 122 w 233"/>
                <a:gd name="T55" fmla="*/ 128 h 170"/>
                <a:gd name="T56" fmla="*/ 124 w 233"/>
                <a:gd name="T57" fmla="*/ 130 h 170"/>
                <a:gd name="T58" fmla="*/ 127 w 233"/>
                <a:gd name="T59" fmla="*/ 132 h 170"/>
                <a:gd name="T60" fmla="*/ 133 w 233"/>
                <a:gd name="T61" fmla="*/ 133 h 170"/>
                <a:gd name="T62" fmla="*/ 135 w 233"/>
                <a:gd name="T63" fmla="*/ 138 h 170"/>
                <a:gd name="T64" fmla="*/ 138 w 233"/>
                <a:gd name="T65" fmla="*/ 141 h 170"/>
                <a:gd name="T66" fmla="*/ 142 w 233"/>
                <a:gd name="T67" fmla="*/ 142 h 170"/>
                <a:gd name="T68" fmla="*/ 143 w 233"/>
                <a:gd name="T69" fmla="*/ 146 h 170"/>
                <a:gd name="T70" fmla="*/ 142 w 233"/>
                <a:gd name="T71" fmla="*/ 148 h 170"/>
                <a:gd name="T72" fmla="*/ 147 w 233"/>
                <a:gd name="T73" fmla="*/ 148 h 170"/>
                <a:gd name="T74" fmla="*/ 150 w 233"/>
                <a:gd name="T75" fmla="*/ 152 h 170"/>
                <a:gd name="T76" fmla="*/ 153 w 233"/>
                <a:gd name="T77" fmla="*/ 155 h 170"/>
                <a:gd name="T78" fmla="*/ 154 w 233"/>
                <a:gd name="T79" fmla="*/ 157 h 170"/>
                <a:gd name="T80" fmla="*/ 150 w 233"/>
                <a:gd name="T81" fmla="*/ 157 h 170"/>
                <a:gd name="T82" fmla="*/ 148 w 233"/>
                <a:gd name="T83" fmla="*/ 157 h 170"/>
                <a:gd name="T84" fmla="*/ 148 w 233"/>
                <a:gd name="T85" fmla="*/ 160 h 170"/>
                <a:gd name="T86" fmla="*/ 147 w 233"/>
                <a:gd name="T87" fmla="*/ 162 h 170"/>
                <a:gd name="T88" fmla="*/ 149 w 233"/>
                <a:gd name="T89" fmla="*/ 162 h 170"/>
                <a:gd name="T90" fmla="*/ 152 w 233"/>
                <a:gd name="T91" fmla="*/ 163 h 170"/>
                <a:gd name="T92" fmla="*/ 153 w 233"/>
                <a:gd name="T93" fmla="*/ 161 h 170"/>
                <a:gd name="T94" fmla="*/ 155 w 233"/>
                <a:gd name="T95" fmla="*/ 162 h 170"/>
                <a:gd name="T96" fmla="*/ 157 w 233"/>
                <a:gd name="T97" fmla="*/ 166 h 170"/>
                <a:gd name="T98" fmla="*/ 158 w 233"/>
                <a:gd name="T99" fmla="*/ 170 h 170"/>
                <a:gd name="T100" fmla="*/ 160 w 233"/>
                <a:gd name="T101"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3" h="170">
                  <a:moveTo>
                    <a:pt x="230" y="115"/>
                  </a:moveTo>
                  <a:lnTo>
                    <a:pt x="233" y="6"/>
                  </a:lnTo>
                  <a:lnTo>
                    <a:pt x="2" y="0"/>
                  </a:lnTo>
                  <a:lnTo>
                    <a:pt x="0" y="0"/>
                  </a:lnTo>
                  <a:lnTo>
                    <a:pt x="2" y="5"/>
                  </a:lnTo>
                  <a:lnTo>
                    <a:pt x="5" y="8"/>
                  </a:lnTo>
                  <a:lnTo>
                    <a:pt x="8" y="12"/>
                  </a:lnTo>
                  <a:lnTo>
                    <a:pt x="9" y="15"/>
                  </a:lnTo>
                  <a:lnTo>
                    <a:pt x="13" y="20"/>
                  </a:lnTo>
                  <a:lnTo>
                    <a:pt x="17" y="25"/>
                  </a:lnTo>
                  <a:lnTo>
                    <a:pt x="22" y="32"/>
                  </a:lnTo>
                  <a:lnTo>
                    <a:pt x="27" y="36"/>
                  </a:lnTo>
                  <a:lnTo>
                    <a:pt x="34" y="42"/>
                  </a:lnTo>
                  <a:lnTo>
                    <a:pt x="43" y="51"/>
                  </a:lnTo>
                  <a:lnTo>
                    <a:pt x="44" y="52"/>
                  </a:lnTo>
                  <a:lnTo>
                    <a:pt x="48" y="55"/>
                  </a:lnTo>
                  <a:lnTo>
                    <a:pt x="49" y="60"/>
                  </a:lnTo>
                  <a:lnTo>
                    <a:pt x="52" y="62"/>
                  </a:lnTo>
                  <a:lnTo>
                    <a:pt x="57" y="65"/>
                  </a:lnTo>
                  <a:lnTo>
                    <a:pt x="60" y="71"/>
                  </a:lnTo>
                  <a:lnTo>
                    <a:pt x="60" y="75"/>
                  </a:lnTo>
                  <a:lnTo>
                    <a:pt x="60" y="77"/>
                  </a:lnTo>
                  <a:lnTo>
                    <a:pt x="62" y="80"/>
                  </a:lnTo>
                  <a:lnTo>
                    <a:pt x="65" y="81"/>
                  </a:lnTo>
                  <a:lnTo>
                    <a:pt x="67" y="86"/>
                  </a:lnTo>
                  <a:lnTo>
                    <a:pt x="69" y="87"/>
                  </a:lnTo>
                  <a:lnTo>
                    <a:pt x="73" y="87"/>
                  </a:lnTo>
                  <a:lnTo>
                    <a:pt x="74" y="90"/>
                  </a:lnTo>
                  <a:lnTo>
                    <a:pt x="77" y="87"/>
                  </a:lnTo>
                  <a:lnTo>
                    <a:pt x="80" y="90"/>
                  </a:lnTo>
                  <a:lnTo>
                    <a:pt x="82" y="88"/>
                  </a:lnTo>
                  <a:lnTo>
                    <a:pt x="84" y="90"/>
                  </a:lnTo>
                  <a:lnTo>
                    <a:pt x="85" y="92"/>
                  </a:lnTo>
                  <a:lnTo>
                    <a:pt x="88" y="93"/>
                  </a:lnTo>
                  <a:lnTo>
                    <a:pt x="90" y="98"/>
                  </a:lnTo>
                  <a:lnTo>
                    <a:pt x="90" y="101"/>
                  </a:lnTo>
                  <a:lnTo>
                    <a:pt x="90" y="103"/>
                  </a:lnTo>
                  <a:lnTo>
                    <a:pt x="89" y="103"/>
                  </a:lnTo>
                  <a:lnTo>
                    <a:pt x="89" y="105"/>
                  </a:lnTo>
                  <a:lnTo>
                    <a:pt x="90" y="105"/>
                  </a:lnTo>
                  <a:lnTo>
                    <a:pt x="97" y="106"/>
                  </a:lnTo>
                  <a:lnTo>
                    <a:pt x="100" y="106"/>
                  </a:lnTo>
                  <a:lnTo>
                    <a:pt x="103" y="105"/>
                  </a:lnTo>
                  <a:lnTo>
                    <a:pt x="105" y="106"/>
                  </a:lnTo>
                  <a:lnTo>
                    <a:pt x="105" y="107"/>
                  </a:lnTo>
                  <a:lnTo>
                    <a:pt x="107" y="111"/>
                  </a:lnTo>
                  <a:lnTo>
                    <a:pt x="109" y="112"/>
                  </a:lnTo>
                  <a:lnTo>
                    <a:pt x="113" y="113"/>
                  </a:lnTo>
                  <a:lnTo>
                    <a:pt x="112" y="115"/>
                  </a:lnTo>
                  <a:lnTo>
                    <a:pt x="115" y="118"/>
                  </a:lnTo>
                  <a:lnTo>
                    <a:pt x="115" y="121"/>
                  </a:lnTo>
                  <a:lnTo>
                    <a:pt x="118" y="122"/>
                  </a:lnTo>
                  <a:lnTo>
                    <a:pt x="120" y="125"/>
                  </a:lnTo>
                  <a:lnTo>
                    <a:pt x="122" y="127"/>
                  </a:lnTo>
                  <a:lnTo>
                    <a:pt x="120" y="128"/>
                  </a:lnTo>
                  <a:lnTo>
                    <a:pt x="122" y="128"/>
                  </a:lnTo>
                  <a:lnTo>
                    <a:pt x="123" y="130"/>
                  </a:lnTo>
                  <a:lnTo>
                    <a:pt x="124" y="130"/>
                  </a:lnTo>
                  <a:lnTo>
                    <a:pt x="128" y="131"/>
                  </a:lnTo>
                  <a:lnTo>
                    <a:pt x="127" y="132"/>
                  </a:lnTo>
                  <a:lnTo>
                    <a:pt x="130" y="132"/>
                  </a:lnTo>
                  <a:lnTo>
                    <a:pt x="133" y="133"/>
                  </a:lnTo>
                  <a:lnTo>
                    <a:pt x="135" y="137"/>
                  </a:lnTo>
                  <a:lnTo>
                    <a:pt x="135" y="138"/>
                  </a:lnTo>
                  <a:lnTo>
                    <a:pt x="135" y="140"/>
                  </a:lnTo>
                  <a:lnTo>
                    <a:pt x="138" y="141"/>
                  </a:lnTo>
                  <a:lnTo>
                    <a:pt x="140" y="142"/>
                  </a:lnTo>
                  <a:lnTo>
                    <a:pt x="142" y="142"/>
                  </a:lnTo>
                  <a:lnTo>
                    <a:pt x="145" y="143"/>
                  </a:lnTo>
                  <a:lnTo>
                    <a:pt x="143" y="146"/>
                  </a:lnTo>
                  <a:lnTo>
                    <a:pt x="142" y="147"/>
                  </a:lnTo>
                  <a:lnTo>
                    <a:pt x="142" y="148"/>
                  </a:lnTo>
                  <a:lnTo>
                    <a:pt x="143" y="148"/>
                  </a:lnTo>
                  <a:lnTo>
                    <a:pt x="147" y="148"/>
                  </a:lnTo>
                  <a:lnTo>
                    <a:pt x="148" y="151"/>
                  </a:lnTo>
                  <a:lnTo>
                    <a:pt x="150" y="152"/>
                  </a:lnTo>
                  <a:lnTo>
                    <a:pt x="152" y="153"/>
                  </a:lnTo>
                  <a:lnTo>
                    <a:pt x="153" y="155"/>
                  </a:lnTo>
                  <a:lnTo>
                    <a:pt x="154" y="156"/>
                  </a:lnTo>
                  <a:lnTo>
                    <a:pt x="154" y="157"/>
                  </a:lnTo>
                  <a:lnTo>
                    <a:pt x="153" y="157"/>
                  </a:lnTo>
                  <a:lnTo>
                    <a:pt x="150" y="157"/>
                  </a:lnTo>
                  <a:lnTo>
                    <a:pt x="149" y="157"/>
                  </a:lnTo>
                  <a:lnTo>
                    <a:pt x="148" y="157"/>
                  </a:lnTo>
                  <a:lnTo>
                    <a:pt x="147" y="158"/>
                  </a:lnTo>
                  <a:lnTo>
                    <a:pt x="148" y="160"/>
                  </a:lnTo>
                  <a:lnTo>
                    <a:pt x="147" y="161"/>
                  </a:lnTo>
                  <a:lnTo>
                    <a:pt x="147" y="162"/>
                  </a:lnTo>
                  <a:lnTo>
                    <a:pt x="148" y="162"/>
                  </a:lnTo>
                  <a:lnTo>
                    <a:pt x="149" y="162"/>
                  </a:lnTo>
                  <a:lnTo>
                    <a:pt x="150" y="163"/>
                  </a:lnTo>
                  <a:lnTo>
                    <a:pt x="152" y="163"/>
                  </a:lnTo>
                  <a:lnTo>
                    <a:pt x="153" y="162"/>
                  </a:lnTo>
                  <a:lnTo>
                    <a:pt x="153" y="161"/>
                  </a:lnTo>
                  <a:lnTo>
                    <a:pt x="154" y="162"/>
                  </a:lnTo>
                  <a:lnTo>
                    <a:pt x="155" y="162"/>
                  </a:lnTo>
                  <a:lnTo>
                    <a:pt x="155" y="163"/>
                  </a:lnTo>
                  <a:lnTo>
                    <a:pt x="157" y="166"/>
                  </a:lnTo>
                  <a:lnTo>
                    <a:pt x="157" y="168"/>
                  </a:lnTo>
                  <a:lnTo>
                    <a:pt x="158" y="170"/>
                  </a:lnTo>
                  <a:lnTo>
                    <a:pt x="159" y="170"/>
                  </a:lnTo>
                  <a:lnTo>
                    <a:pt x="160" y="112"/>
                  </a:lnTo>
                  <a:lnTo>
                    <a:pt x="230" y="11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0" name="Beltrami">
              <a:extLst>
                <a:ext uri="{FF2B5EF4-FFF2-40B4-BE49-F238E27FC236}">
                  <a16:creationId xmlns:a16="http://schemas.microsoft.com/office/drawing/2014/main" id="{421C3371-7031-F34A-BC02-FFBCE4CD8643}"/>
                </a:ext>
              </a:extLst>
            </p:cNvPr>
            <p:cNvSpPr>
              <a:spLocks/>
            </p:cNvSpPr>
            <p:nvPr/>
          </p:nvSpPr>
          <p:spPr bwMode="auto">
            <a:xfrm>
              <a:off x="5194550" y="1996984"/>
              <a:ext cx="609506" cy="788239"/>
            </a:xfrm>
            <a:custGeom>
              <a:avLst/>
              <a:gdLst>
                <a:gd name="T0" fmla="*/ 3 w 330"/>
                <a:gd name="T1" fmla="*/ 213 h 471"/>
                <a:gd name="T2" fmla="*/ 103 w 330"/>
                <a:gd name="T3" fmla="*/ 215 h 471"/>
                <a:gd name="T4" fmla="*/ 94 w 330"/>
                <a:gd name="T5" fmla="*/ 228 h 471"/>
                <a:gd name="T6" fmla="*/ 92 w 330"/>
                <a:gd name="T7" fmla="*/ 240 h 471"/>
                <a:gd name="T8" fmla="*/ 89 w 330"/>
                <a:gd name="T9" fmla="*/ 261 h 471"/>
                <a:gd name="T10" fmla="*/ 90 w 330"/>
                <a:gd name="T11" fmla="*/ 263 h 471"/>
                <a:gd name="T12" fmla="*/ 92 w 330"/>
                <a:gd name="T13" fmla="*/ 265 h 471"/>
                <a:gd name="T14" fmla="*/ 97 w 330"/>
                <a:gd name="T15" fmla="*/ 269 h 471"/>
                <a:gd name="T16" fmla="*/ 98 w 330"/>
                <a:gd name="T17" fmla="*/ 271 h 471"/>
                <a:gd name="T18" fmla="*/ 100 w 330"/>
                <a:gd name="T19" fmla="*/ 271 h 471"/>
                <a:gd name="T20" fmla="*/ 104 w 330"/>
                <a:gd name="T21" fmla="*/ 273 h 471"/>
                <a:gd name="T22" fmla="*/ 110 w 330"/>
                <a:gd name="T23" fmla="*/ 275 h 471"/>
                <a:gd name="T24" fmla="*/ 109 w 330"/>
                <a:gd name="T25" fmla="*/ 305 h 471"/>
                <a:gd name="T26" fmla="*/ 108 w 330"/>
                <a:gd name="T27" fmla="*/ 359 h 471"/>
                <a:gd name="T28" fmla="*/ 110 w 330"/>
                <a:gd name="T29" fmla="*/ 358 h 471"/>
                <a:gd name="T30" fmla="*/ 109 w 330"/>
                <a:gd name="T31" fmla="*/ 466 h 471"/>
                <a:gd name="T32" fmla="*/ 248 w 330"/>
                <a:gd name="T33" fmla="*/ 470 h 471"/>
                <a:gd name="T34" fmla="*/ 254 w 330"/>
                <a:gd name="T35" fmla="*/ 470 h 471"/>
                <a:gd name="T36" fmla="*/ 275 w 330"/>
                <a:gd name="T37" fmla="*/ 470 h 471"/>
                <a:gd name="T38" fmla="*/ 327 w 330"/>
                <a:gd name="T39" fmla="*/ 471 h 471"/>
                <a:gd name="T40" fmla="*/ 328 w 330"/>
                <a:gd name="T41" fmla="*/ 456 h 471"/>
                <a:gd name="T42" fmla="*/ 328 w 330"/>
                <a:gd name="T43" fmla="*/ 418 h 471"/>
                <a:gd name="T44" fmla="*/ 328 w 330"/>
                <a:gd name="T45" fmla="*/ 395 h 471"/>
                <a:gd name="T46" fmla="*/ 328 w 330"/>
                <a:gd name="T47" fmla="*/ 393 h 471"/>
                <a:gd name="T48" fmla="*/ 329 w 330"/>
                <a:gd name="T49" fmla="*/ 346 h 471"/>
                <a:gd name="T50" fmla="*/ 330 w 330"/>
                <a:gd name="T51" fmla="*/ 293 h 471"/>
                <a:gd name="T52" fmla="*/ 330 w 330"/>
                <a:gd name="T53" fmla="*/ 221 h 471"/>
                <a:gd name="T54" fmla="*/ 329 w 330"/>
                <a:gd name="T55" fmla="*/ 221 h 471"/>
                <a:gd name="T56" fmla="*/ 330 w 330"/>
                <a:gd name="T57" fmla="*/ 78 h 471"/>
                <a:gd name="T58" fmla="*/ 330 w 330"/>
                <a:gd name="T59" fmla="*/ 76 h 471"/>
                <a:gd name="T60" fmla="*/ 165 w 330"/>
                <a:gd name="T61" fmla="*/ 74 h 471"/>
                <a:gd name="T62" fmla="*/ 160 w 330"/>
                <a:gd name="T63" fmla="*/ 74 h 471"/>
                <a:gd name="T64" fmla="*/ 135 w 330"/>
                <a:gd name="T65" fmla="*/ 74 h 471"/>
                <a:gd name="T66" fmla="*/ 130 w 330"/>
                <a:gd name="T67" fmla="*/ 74 h 471"/>
                <a:gd name="T68" fmla="*/ 109 w 330"/>
                <a:gd name="T69" fmla="*/ 71 h 471"/>
                <a:gd name="T70" fmla="*/ 112 w 330"/>
                <a:gd name="T71" fmla="*/ 8 h 471"/>
                <a:gd name="T72" fmla="*/ 112 w 330"/>
                <a:gd name="T73" fmla="*/ 1 h 471"/>
                <a:gd name="T74" fmla="*/ 93 w 330"/>
                <a:gd name="T75" fmla="*/ 1 h 471"/>
                <a:gd name="T76" fmla="*/ 75 w 330"/>
                <a:gd name="T77" fmla="*/ 0 h 471"/>
                <a:gd name="T78" fmla="*/ 3 w 330"/>
                <a:gd name="T79" fmla="*/ 0 h 471"/>
                <a:gd name="T80" fmla="*/ 2 w 330"/>
                <a:gd name="T81" fmla="*/ 70 h 471"/>
                <a:gd name="T82" fmla="*/ 3 w 330"/>
                <a:gd name="T83" fmla="*/ 70 h 471"/>
                <a:gd name="T84" fmla="*/ 2 w 330"/>
                <a:gd name="T85" fmla="*/ 141 h 471"/>
                <a:gd name="T86" fmla="*/ 0 w 330"/>
                <a:gd name="T87" fmla="*/ 151 h 471"/>
                <a:gd name="T88" fmla="*/ 0 w 330"/>
                <a:gd name="T89" fmla="*/ 213 h 471"/>
                <a:gd name="T90" fmla="*/ 3 w 330"/>
                <a:gd name="T91" fmla="*/ 21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 h="471">
                  <a:moveTo>
                    <a:pt x="3" y="213"/>
                  </a:moveTo>
                  <a:lnTo>
                    <a:pt x="103" y="215"/>
                  </a:lnTo>
                  <a:lnTo>
                    <a:pt x="94" y="228"/>
                  </a:lnTo>
                  <a:lnTo>
                    <a:pt x="92" y="240"/>
                  </a:lnTo>
                  <a:lnTo>
                    <a:pt x="89" y="261"/>
                  </a:lnTo>
                  <a:lnTo>
                    <a:pt x="90" y="263"/>
                  </a:lnTo>
                  <a:lnTo>
                    <a:pt x="92" y="265"/>
                  </a:lnTo>
                  <a:lnTo>
                    <a:pt x="97" y="269"/>
                  </a:lnTo>
                  <a:lnTo>
                    <a:pt x="98" y="271"/>
                  </a:lnTo>
                  <a:lnTo>
                    <a:pt x="100" y="271"/>
                  </a:lnTo>
                  <a:lnTo>
                    <a:pt x="104" y="273"/>
                  </a:lnTo>
                  <a:lnTo>
                    <a:pt x="110" y="275"/>
                  </a:lnTo>
                  <a:lnTo>
                    <a:pt x="109" y="305"/>
                  </a:lnTo>
                  <a:lnTo>
                    <a:pt x="108" y="359"/>
                  </a:lnTo>
                  <a:lnTo>
                    <a:pt x="110" y="358"/>
                  </a:lnTo>
                  <a:lnTo>
                    <a:pt x="109" y="466"/>
                  </a:lnTo>
                  <a:lnTo>
                    <a:pt x="248" y="470"/>
                  </a:lnTo>
                  <a:lnTo>
                    <a:pt x="254" y="470"/>
                  </a:lnTo>
                  <a:lnTo>
                    <a:pt x="275" y="470"/>
                  </a:lnTo>
                  <a:lnTo>
                    <a:pt x="327" y="471"/>
                  </a:lnTo>
                  <a:lnTo>
                    <a:pt x="328" y="456"/>
                  </a:lnTo>
                  <a:lnTo>
                    <a:pt x="328" y="418"/>
                  </a:lnTo>
                  <a:lnTo>
                    <a:pt x="328" y="395"/>
                  </a:lnTo>
                  <a:lnTo>
                    <a:pt x="328" y="393"/>
                  </a:lnTo>
                  <a:lnTo>
                    <a:pt x="329" y="346"/>
                  </a:lnTo>
                  <a:lnTo>
                    <a:pt x="330" y="293"/>
                  </a:lnTo>
                  <a:lnTo>
                    <a:pt x="330" y="221"/>
                  </a:lnTo>
                  <a:lnTo>
                    <a:pt x="329" y="221"/>
                  </a:lnTo>
                  <a:lnTo>
                    <a:pt x="330" y="78"/>
                  </a:lnTo>
                  <a:lnTo>
                    <a:pt x="330" y="76"/>
                  </a:lnTo>
                  <a:lnTo>
                    <a:pt x="165" y="74"/>
                  </a:lnTo>
                  <a:lnTo>
                    <a:pt x="160" y="74"/>
                  </a:lnTo>
                  <a:lnTo>
                    <a:pt x="135" y="74"/>
                  </a:lnTo>
                  <a:lnTo>
                    <a:pt x="130" y="74"/>
                  </a:lnTo>
                  <a:lnTo>
                    <a:pt x="109" y="71"/>
                  </a:lnTo>
                  <a:lnTo>
                    <a:pt x="112" y="8"/>
                  </a:lnTo>
                  <a:lnTo>
                    <a:pt x="112" y="1"/>
                  </a:lnTo>
                  <a:lnTo>
                    <a:pt x="93" y="1"/>
                  </a:lnTo>
                  <a:lnTo>
                    <a:pt x="75" y="0"/>
                  </a:lnTo>
                  <a:lnTo>
                    <a:pt x="3" y="0"/>
                  </a:lnTo>
                  <a:lnTo>
                    <a:pt x="2" y="70"/>
                  </a:lnTo>
                  <a:lnTo>
                    <a:pt x="3" y="70"/>
                  </a:lnTo>
                  <a:lnTo>
                    <a:pt x="2" y="141"/>
                  </a:lnTo>
                  <a:lnTo>
                    <a:pt x="0" y="151"/>
                  </a:lnTo>
                  <a:lnTo>
                    <a:pt x="0" y="213"/>
                  </a:lnTo>
                  <a:lnTo>
                    <a:pt x="3" y="21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1" name="Renville">
              <a:extLst>
                <a:ext uri="{FF2B5EF4-FFF2-40B4-BE49-F238E27FC236}">
                  <a16:creationId xmlns:a16="http://schemas.microsoft.com/office/drawing/2014/main" id="{54F2320E-36F4-4A47-EE98-BE41647D53C1}"/>
                </a:ext>
              </a:extLst>
            </p:cNvPr>
            <p:cNvSpPr>
              <a:spLocks/>
            </p:cNvSpPr>
            <p:nvPr/>
          </p:nvSpPr>
          <p:spPr bwMode="auto">
            <a:xfrm>
              <a:off x="5183969" y="4517825"/>
              <a:ext cx="543899" cy="317961"/>
            </a:xfrm>
            <a:custGeom>
              <a:avLst/>
              <a:gdLst>
                <a:gd name="T0" fmla="*/ 41 w 293"/>
                <a:gd name="T1" fmla="*/ 83 h 188"/>
                <a:gd name="T2" fmla="*/ 45 w 293"/>
                <a:gd name="T3" fmla="*/ 84 h 188"/>
                <a:gd name="T4" fmla="*/ 50 w 293"/>
                <a:gd name="T5" fmla="*/ 85 h 188"/>
                <a:gd name="T6" fmla="*/ 50 w 293"/>
                <a:gd name="T7" fmla="*/ 89 h 188"/>
                <a:gd name="T8" fmla="*/ 54 w 293"/>
                <a:gd name="T9" fmla="*/ 95 h 188"/>
                <a:gd name="T10" fmla="*/ 58 w 293"/>
                <a:gd name="T11" fmla="*/ 99 h 188"/>
                <a:gd name="T12" fmla="*/ 69 w 293"/>
                <a:gd name="T13" fmla="*/ 96 h 188"/>
                <a:gd name="T14" fmla="*/ 71 w 293"/>
                <a:gd name="T15" fmla="*/ 98 h 188"/>
                <a:gd name="T16" fmla="*/ 75 w 293"/>
                <a:gd name="T17" fmla="*/ 101 h 188"/>
                <a:gd name="T18" fmla="*/ 79 w 293"/>
                <a:gd name="T19" fmla="*/ 105 h 188"/>
                <a:gd name="T20" fmla="*/ 85 w 293"/>
                <a:gd name="T21" fmla="*/ 111 h 188"/>
                <a:gd name="T22" fmla="*/ 91 w 293"/>
                <a:gd name="T23" fmla="*/ 115 h 188"/>
                <a:gd name="T24" fmla="*/ 98 w 293"/>
                <a:gd name="T25" fmla="*/ 119 h 188"/>
                <a:gd name="T26" fmla="*/ 100 w 293"/>
                <a:gd name="T27" fmla="*/ 123 h 188"/>
                <a:gd name="T28" fmla="*/ 103 w 293"/>
                <a:gd name="T29" fmla="*/ 125 h 188"/>
                <a:gd name="T30" fmla="*/ 108 w 293"/>
                <a:gd name="T31" fmla="*/ 128 h 188"/>
                <a:gd name="T32" fmla="*/ 111 w 293"/>
                <a:gd name="T33" fmla="*/ 134 h 188"/>
                <a:gd name="T34" fmla="*/ 114 w 293"/>
                <a:gd name="T35" fmla="*/ 135 h 188"/>
                <a:gd name="T36" fmla="*/ 119 w 293"/>
                <a:gd name="T37" fmla="*/ 136 h 188"/>
                <a:gd name="T38" fmla="*/ 125 w 293"/>
                <a:gd name="T39" fmla="*/ 141 h 188"/>
                <a:gd name="T40" fmla="*/ 133 w 293"/>
                <a:gd name="T41" fmla="*/ 144 h 188"/>
                <a:gd name="T42" fmla="*/ 134 w 293"/>
                <a:gd name="T43" fmla="*/ 146 h 188"/>
                <a:gd name="T44" fmla="*/ 136 w 293"/>
                <a:gd name="T45" fmla="*/ 149 h 188"/>
                <a:gd name="T46" fmla="*/ 140 w 293"/>
                <a:gd name="T47" fmla="*/ 149 h 188"/>
                <a:gd name="T48" fmla="*/ 146 w 293"/>
                <a:gd name="T49" fmla="*/ 149 h 188"/>
                <a:gd name="T50" fmla="*/ 149 w 293"/>
                <a:gd name="T51" fmla="*/ 151 h 188"/>
                <a:gd name="T52" fmla="*/ 151 w 293"/>
                <a:gd name="T53" fmla="*/ 153 h 188"/>
                <a:gd name="T54" fmla="*/ 154 w 293"/>
                <a:gd name="T55" fmla="*/ 155 h 188"/>
                <a:gd name="T56" fmla="*/ 158 w 293"/>
                <a:gd name="T57" fmla="*/ 156 h 188"/>
                <a:gd name="T58" fmla="*/ 163 w 293"/>
                <a:gd name="T59" fmla="*/ 158 h 188"/>
                <a:gd name="T60" fmla="*/ 165 w 293"/>
                <a:gd name="T61" fmla="*/ 160 h 188"/>
                <a:gd name="T62" fmla="*/ 170 w 293"/>
                <a:gd name="T63" fmla="*/ 160 h 188"/>
                <a:gd name="T64" fmla="*/ 175 w 293"/>
                <a:gd name="T65" fmla="*/ 161 h 188"/>
                <a:gd name="T66" fmla="*/ 178 w 293"/>
                <a:gd name="T67" fmla="*/ 164 h 188"/>
                <a:gd name="T68" fmla="*/ 179 w 293"/>
                <a:gd name="T69" fmla="*/ 169 h 188"/>
                <a:gd name="T70" fmla="*/ 184 w 293"/>
                <a:gd name="T71" fmla="*/ 170 h 188"/>
                <a:gd name="T72" fmla="*/ 188 w 293"/>
                <a:gd name="T73" fmla="*/ 171 h 188"/>
                <a:gd name="T74" fmla="*/ 191 w 293"/>
                <a:gd name="T75" fmla="*/ 174 h 188"/>
                <a:gd name="T76" fmla="*/ 196 w 293"/>
                <a:gd name="T77" fmla="*/ 176 h 188"/>
                <a:gd name="T78" fmla="*/ 198 w 293"/>
                <a:gd name="T79" fmla="*/ 181 h 188"/>
                <a:gd name="T80" fmla="*/ 200 w 293"/>
                <a:gd name="T81" fmla="*/ 183 h 188"/>
                <a:gd name="T82" fmla="*/ 253 w 293"/>
                <a:gd name="T83" fmla="*/ 188 h 188"/>
                <a:gd name="T84" fmla="*/ 291 w 293"/>
                <a:gd name="T85" fmla="*/ 79 h 188"/>
                <a:gd name="T86" fmla="*/ 291 w 293"/>
                <a:gd name="T87" fmla="*/ 6 h 188"/>
                <a:gd name="T88" fmla="*/ 71 w 293"/>
                <a:gd name="T89" fmla="*/ 3 h 188"/>
                <a:gd name="T90" fmla="*/ 0 w 293"/>
                <a:gd name="T91" fmla="*/ 58 h 188"/>
                <a:gd name="T92" fmla="*/ 4 w 293"/>
                <a:gd name="T93" fmla="*/ 58 h 188"/>
                <a:gd name="T94" fmla="*/ 6 w 293"/>
                <a:gd name="T95" fmla="*/ 60 h 188"/>
                <a:gd name="T96" fmla="*/ 9 w 293"/>
                <a:gd name="T97" fmla="*/ 63 h 188"/>
                <a:gd name="T98" fmla="*/ 13 w 293"/>
                <a:gd name="T99" fmla="*/ 61 h 188"/>
                <a:gd name="T100" fmla="*/ 16 w 293"/>
                <a:gd name="T101" fmla="*/ 64 h 188"/>
                <a:gd name="T102" fmla="*/ 19 w 293"/>
                <a:gd name="T103" fmla="*/ 68 h 188"/>
                <a:gd name="T104" fmla="*/ 23 w 293"/>
                <a:gd name="T105" fmla="*/ 68 h 188"/>
                <a:gd name="T106" fmla="*/ 25 w 293"/>
                <a:gd name="T107" fmla="*/ 70 h 188"/>
                <a:gd name="T108" fmla="*/ 25 w 293"/>
                <a:gd name="T109" fmla="*/ 74 h 188"/>
                <a:gd name="T110" fmla="*/ 28 w 293"/>
                <a:gd name="T111" fmla="*/ 75 h 188"/>
                <a:gd name="T112" fmla="*/ 30 w 293"/>
                <a:gd name="T113" fmla="*/ 75 h 188"/>
                <a:gd name="T114" fmla="*/ 30 w 293"/>
                <a:gd name="T115" fmla="*/ 78 h 188"/>
                <a:gd name="T116" fmla="*/ 31 w 293"/>
                <a:gd name="T117" fmla="*/ 80 h 188"/>
                <a:gd name="T118" fmla="*/ 36 w 293"/>
                <a:gd name="T119" fmla="*/ 81 h 188"/>
                <a:gd name="T120" fmla="*/ 40 w 293"/>
                <a:gd name="T121" fmla="*/ 8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188">
                  <a:moveTo>
                    <a:pt x="40" y="83"/>
                  </a:moveTo>
                  <a:lnTo>
                    <a:pt x="41" y="83"/>
                  </a:lnTo>
                  <a:lnTo>
                    <a:pt x="44" y="84"/>
                  </a:lnTo>
                  <a:lnTo>
                    <a:pt x="45" y="84"/>
                  </a:lnTo>
                  <a:lnTo>
                    <a:pt x="48" y="84"/>
                  </a:lnTo>
                  <a:lnTo>
                    <a:pt x="50" y="85"/>
                  </a:lnTo>
                  <a:lnTo>
                    <a:pt x="51" y="86"/>
                  </a:lnTo>
                  <a:lnTo>
                    <a:pt x="50" y="89"/>
                  </a:lnTo>
                  <a:lnTo>
                    <a:pt x="51" y="90"/>
                  </a:lnTo>
                  <a:lnTo>
                    <a:pt x="54" y="95"/>
                  </a:lnTo>
                  <a:lnTo>
                    <a:pt x="55" y="98"/>
                  </a:lnTo>
                  <a:lnTo>
                    <a:pt x="58" y="99"/>
                  </a:lnTo>
                  <a:lnTo>
                    <a:pt x="64" y="98"/>
                  </a:lnTo>
                  <a:lnTo>
                    <a:pt x="69" y="96"/>
                  </a:lnTo>
                  <a:lnTo>
                    <a:pt x="70" y="96"/>
                  </a:lnTo>
                  <a:lnTo>
                    <a:pt x="71" y="98"/>
                  </a:lnTo>
                  <a:lnTo>
                    <a:pt x="73" y="100"/>
                  </a:lnTo>
                  <a:lnTo>
                    <a:pt x="75" y="101"/>
                  </a:lnTo>
                  <a:lnTo>
                    <a:pt x="78" y="105"/>
                  </a:lnTo>
                  <a:lnTo>
                    <a:pt x="79" y="105"/>
                  </a:lnTo>
                  <a:lnTo>
                    <a:pt x="84" y="109"/>
                  </a:lnTo>
                  <a:lnTo>
                    <a:pt x="85" y="111"/>
                  </a:lnTo>
                  <a:lnTo>
                    <a:pt x="88" y="114"/>
                  </a:lnTo>
                  <a:lnTo>
                    <a:pt x="91" y="115"/>
                  </a:lnTo>
                  <a:lnTo>
                    <a:pt x="94" y="118"/>
                  </a:lnTo>
                  <a:lnTo>
                    <a:pt x="98" y="119"/>
                  </a:lnTo>
                  <a:lnTo>
                    <a:pt x="99" y="121"/>
                  </a:lnTo>
                  <a:lnTo>
                    <a:pt x="100" y="123"/>
                  </a:lnTo>
                  <a:lnTo>
                    <a:pt x="103" y="124"/>
                  </a:lnTo>
                  <a:lnTo>
                    <a:pt x="103" y="125"/>
                  </a:lnTo>
                  <a:lnTo>
                    <a:pt x="105" y="125"/>
                  </a:lnTo>
                  <a:lnTo>
                    <a:pt x="108" y="128"/>
                  </a:lnTo>
                  <a:lnTo>
                    <a:pt x="110" y="130"/>
                  </a:lnTo>
                  <a:lnTo>
                    <a:pt x="111" y="134"/>
                  </a:lnTo>
                  <a:lnTo>
                    <a:pt x="115" y="134"/>
                  </a:lnTo>
                  <a:lnTo>
                    <a:pt x="114" y="135"/>
                  </a:lnTo>
                  <a:lnTo>
                    <a:pt x="116" y="136"/>
                  </a:lnTo>
                  <a:lnTo>
                    <a:pt x="119" y="136"/>
                  </a:lnTo>
                  <a:lnTo>
                    <a:pt x="123" y="138"/>
                  </a:lnTo>
                  <a:lnTo>
                    <a:pt x="125" y="141"/>
                  </a:lnTo>
                  <a:lnTo>
                    <a:pt x="128" y="144"/>
                  </a:lnTo>
                  <a:lnTo>
                    <a:pt x="133" y="144"/>
                  </a:lnTo>
                  <a:lnTo>
                    <a:pt x="134" y="145"/>
                  </a:lnTo>
                  <a:lnTo>
                    <a:pt x="134" y="146"/>
                  </a:lnTo>
                  <a:lnTo>
                    <a:pt x="136" y="146"/>
                  </a:lnTo>
                  <a:lnTo>
                    <a:pt x="136" y="149"/>
                  </a:lnTo>
                  <a:lnTo>
                    <a:pt x="138" y="149"/>
                  </a:lnTo>
                  <a:lnTo>
                    <a:pt x="140" y="149"/>
                  </a:lnTo>
                  <a:lnTo>
                    <a:pt x="143" y="148"/>
                  </a:lnTo>
                  <a:lnTo>
                    <a:pt x="146" y="149"/>
                  </a:lnTo>
                  <a:lnTo>
                    <a:pt x="149" y="150"/>
                  </a:lnTo>
                  <a:lnTo>
                    <a:pt x="149" y="151"/>
                  </a:lnTo>
                  <a:lnTo>
                    <a:pt x="151" y="151"/>
                  </a:lnTo>
                  <a:lnTo>
                    <a:pt x="151" y="153"/>
                  </a:lnTo>
                  <a:lnTo>
                    <a:pt x="153" y="153"/>
                  </a:lnTo>
                  <a:lnTo>
                    <a:pt x="154" y="155"/>
                  </a:lnTo>
                  <a:lnTo>
                    <a:pt x="156" y="155"/>
                  </a:lnTo>
                  <a:lnTo>
                    <a:pt x="158" y="156"/>
                  </a:lnTo>
                  <a:lnTo>
                    <a:pt x="160" y="156"/>
                  </a:lnTo>
                  <a:lnTo>
                    <a:pt x="163" y="158"/>
                  </a:lnTo>
                  <a:lnTo>
                    <a:pt x="164" y="159"/>
                  </a:lnTo>
                  <a:lnTo>
                    <a:pt x="165" y="160"/>
                  </a:lnTo>
                  <a:lnTo>
                    <a:pt x="168" y="160"/>
                  </a:lnTo>
                  <a:lnTo>
                    <a:pt x="170" y="160"/>
                  </a:lnTo>
                  <a:lnTo>
                    <a:pt x="173" y="160"/>
                  </a:lnTo>
                  <a:lnTo>
                    <a:pt x="175" y="161"/>
                  </a:lnTo>
                  <a:lnTo>
                    <a:pt x="176" y="161"/>
                  </a:lnTo>
                  <a:lnTo>
                    <a:pt x="178" y="164"/>
                  </a:lnTo>
                  <a:lnTo>
                    <a:pt x="178" y="165"/>
                  </a:lnTo>
                  <a:lnTo>
                    <a:pt x="179" y="169"/>
                  </a:lnTo>
                  <a:lnTo>
                    <a:pt x="181" y="169"/>
                  </a:lnTo>
                  <a:lnTo>
                    <a:pt x="184" y="170"/>
                  </a:lnTo>
                  <a:lnTo>
                    <a:pt x="185" y="173"/>
                  </a:lnTo>
                  <a:lnTo>
                    <a:pt x="188" y="171"/>
                  </a:lnTo>
                  <a:lnTo>
                    <a:pt x="188" y="174"/>
                  </a:lnTo>
                  <a:lnTo>
                    <a:pt x="191" y="174"/>
                  </a:lnTo>
                  <a:lnTo>
                    <a:pt x="195" y="175"/>
                  </a:lnTo>
                  <a:lnTo>
                    <a:pt x="196" y="176"/>
                  </a:lnTo>
                  <a:lnTo>
                    <a:pt x="198" y="179"/>
                  </a:lnTo>
                  <a:lnTo>
                    <a:pt x="198" y="181"/>
                  </a:lnTo>
                  <a:lnTo>
                    <a:pt x="200" y="181"/>
                  </a:lnTo>
                  <a:lnTo>
                    <a:pt x="200" y="183"/>
                  </a:lnTo>
                  <a:lnTo>
                    <a:pt x="201" y="186"/>
                  </a:lnTo>
                  <a:lnTo>
                    <a:pt x="253" y="188"/>
                  </a:lnTo>
                  <a:lnTo>
                    <a:pt x="253" y="78"/>
                  </a:lnTo>
                  <a:lnTo>
                    <a:pt x="291" y="79"/>
                  </a:lnTo>
                  <a:lnTo>
                    <a:pt x="293" y="6"/>
                  </a:lnTo>
                  <a:lnTo>
                    <a:pt x="291" y="6"/>
                  </a:lnTo>
                  <a:lnTo>
                    <a:pt x="215" y="5"/>
                  </a:lnTo>
                  <a:lnTo>
                    <a:pt x="71" y="3"/>
                  </a:lnTo>
                  <a:lnTo>
                    <a:pt x="1" y="0"/>
                  </a:lnTo>
                  <a:lnTo>
                    <a:pt x="0" y="58"/>
                  </a:lnTo>
                  <a:lnTo>
                    <a:pt x="3" y="58"/>
                  </a:lnTo>
                  <a:lnTo>
                    <a:pt x="4" y="58"/>
                  </a:lnTo>
                  <a:lnTo>
                    <a:pt x="5" y="60"/>
                  </a:lnTo>
                  <a:lnTo>
                    <a:pt x="6" y="60"/>
                  </a:lnTo>
                  <a:lnTo>
                    <a:pt x="8" y="63"/>
                  </a:lnTo>
                  <a:lnTo>
                    <a:pt x="9" y="63"/>
                  </a:lnTo>
                  <a:lnTo>
                    <a:pt x="11" y="63"/>
                  </a:lnTo>
                  <a:lnTo>
                    <a:pt x="13" y="61"/>
                  </a:lnTo>
                  <a:lnTo>
                    <a:pt x="15" y="63"/>
                  </a:lnTo>
                  <a:lnTo>
                    <a:pt x="16" y="64"/>
                  </a:lnTo>
                  <a:lnTo>
                    <a:pt x="19" y="66"/>
                  </a:lnTo>
                  <a:lnTo>
                    <a:pt x="19" y="68"/>
                  </a:lnTo>
                  <a:lnTo>
                    <a:pt x="21" y="68"/>
                  </a:lnTo>
                  <a:lnTo>
                    <a:pt x="23" y="68"/>
                  </a:lnTo>
                  <a:lnTo>
                    <a:pt x="24" y="69"/>
                  </a:lnTo>
                  <a:lnTo>
                    <a:pt x="25" y="70"/>
                  </a:lnTo>
                  <a:lnTo>
                    <a:pt x="25" y="73"/>
                  </a:lnTo>
                  <a:lnTo>
                    <a:pt x="25" y="74"/>
                  </a:lnTo>
                  <a:lnTo>
                    <a:pt x="28" y="74"/>
                  </a:lnTo>
                  <a:lnTo>
                    <a:pt x="28" y="75"/>
                  </a:lnTo>
                  <a:lnTo>
                    <a:pt x="29" y="75"/>
                  </a:lnTo>
                  <a:lnTo>
                    <a:pt x="30" y="75"/>
                  </a:lnTo>
                  <a:lnTo>
                    <a:pt x="30" y="76"/>
                  </a:lnTo>
                  <a:lnTo>
                    <a:pt x="30" y="78"/>
                  </a:lnTo>
                  <a:lnTo>
                    <a:pt x="30" y="80"/>
                  </a:lnTo>
                  <a:lnTo>
                    <a:pt x="31" y="80"/>
                  </a:lnTo>
                  <a:lnTo>
                    <a:pt x="35" y="80"/>
                  </a:lnTo>
                  <a:lnTo>
                    <a:pt x="36" y="81"/>
                  </a:lnTo>
                  <a:lnTo>
                    <a:pt x="38" y="83"/>
                  </a:lnTo>
                  <a:lnTo>
                    <a:pt x="40" y="8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2" name="Swift">
              <a:extLst>
                <a:ext uri="{FF2B5EF4-FFF2-40B4-BE49-F238E27FC236}">
                  <a16:creationId xmlns:a16="http://schemas.microsoft.com/office/drawing/2014/main" id="{9B4625D5-D831-8450-F5FD-4A528D418235}"/>
                </a:ext>
              </a:extLst>
            </p:cNvPr>
            <p:cNvSpPr>
              <a:spLocks/>
            </p:cNvSpPr>
            <p:nvPr/>
          </p:nvSpPr>
          <p:spPr bwMode="auto">
            <a:xfrm>
              <a:off x="4853820" y="4152265"/>
              <a:ext cx="467711" cy="190396"/>
            </a:xfrm>
            <a:custGeom>
              <a:avLst/>
              <a:gdLst>
                <a:gd name="T0" fmla="*/ 255 w 255"/>
                <a:gd name="T1" fmla="*/ 115 h 115"/>
                <a:gd name="T2" fmla="*/ 255 w 255"/>
                <a:gd name="T3" fmla="*/ 79 h 115"/>
                <a:gd name="T4" fmla="*/ 252 w 255"/>
                <a:gd name="T5" fmla="*/ 79 h 115"/>
                <a:gd name="T6" fmla="*/ 255 w 255"/>
                <a:gd name="T7" fmla="*/ 7 h 115"/>
                <a:gd name="T8" fmla="*/ 111 w 255"/>
                <a:gd name="T9" fmla="*/ 4 h 115"/>
                <a:gd name="T10" fmla="*/ 1 w 255"/>
                <a:gd name="T11" fmla="*/ 0 h 115"/>
                <a:gd name="T12" fmla="*/ 0 w 255"/>
                <a:gd name="T13" fmla="*/ 71 h 115"/>
                <a:gd name="T14" fmla="*/ 4 w 255"/>
                <a:gd name="T15" fmla="*/ 71 h 115"/>
                <a:gd name="T16" fmla="*/ 2 w 255"/>
                <a:gd name="T17" fmla="*/ 92 h 115"/>
                <a:gd name="T18" fmla="*/ 2 w 255"/>
                <a:gd name="T19" fmla="*/ 94 h 115"/>
                <a:gd name="T20" fmla="*/ 2 w 255"/>
                <a:gd name="T21" fmla="*/ 95 h 115"/>
                <a:gd name="T22" fmla="*/ 2 w 255"/>
                <a:gd name="T23" fmla="*/ 96 h 115"/>
                <a:gd name="T24" fmla="*/ 6 w 255"/>
                <a:gd name="T25" fmla="*/ 101 h 115"/>
                <a:gd name="T26" fmla="*/ 10 w 255"/>
                <a:gd name="T27" fmla="*/ 102 h 115"/>
                <a:gd name="T28" fmla="*/ 12 w 255"/>
                <a:gd name="T29" fmla="*/ 104 h 115"/>
                <a:gd name="T30" fmla="*/ 15 w 255"/>
                <a:gd name="T31" fmla="*/ 106 h 115"/>
                <a:gd name="T32" fmla="*/ 17 w 255"/>
                <a:gd name="T33" fmla="*/ 106 h 115"/>
                <a:gd name="T34" fmla="*/ 19 w 255"/>
                <a:gd name="T35" fmla="*/ 107 h 115"/>
                <a:gd name="T36" fmla="*/ 20 w 255"/>
                <a:gd name="T37" fmla="*/ 107 h 115"/>
                <a:gd name="T38" fmla="*/ 21 w 255"/>
                <a:gd name="T39" fmla="*/ 107 h 115"/>
                <a:gd name="T40" fmla="*/ 22 w 255"/>
                <a:gd name="T41" fmla="*/ 109 h 115"/>
                <a:gd name="T42" fmla="*/ 24 w 255"/>
                <a:gd name="T43" fmla="*/ 109 h 115"/>
                <a:gd name="T44" fmla="*/ 255 w 255"/>
                <a:gd name="T4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115">
                  <a:moveTo>
                    <a:pt x="255" y="115"/>
                  </a:moveTo>
                  <a:lnTo>
                    <a:pt x="255" y="79"/>
                  </a:lnTo>
                  <a:lnTo>
                    <a:pt x="252" y="79"/>
                  </a:lnTo>
                  <a:lnTo>
                    <a:pt x="255" y="7"/>
                  </a:lnTo>
                  <a:lnTo>
                    <a:pt x="111" y="4"/>
                  </a:lnTo>
                  <a:lnTo>
                    <a:pt x="1" y="0"/>
                  </a:lnTo>
                  <a:lnTo>
                    <a:pt x="0" y="71"/>
                  </a:lnTo>
                  <a:lnTo>
                    <a:pt x="4" y="71"/>
                  </a:lnTo>
                  <a:lnTo>
                    <a:pt x="2" y="92"/>
                  </a:lnTo>
                  <a:lnTo>
                    <a:pt x="2" y="94"/>
                  </a:lnTo>
                  <a:lnTo>
                    <a:pt x="2" y="95"/>
                  </a:lnTo>
                  <a:lnTo>
                    <a:pt x="2" y="96"/>
                  </a:lnTo>
                  <a:lnTo>
                    <a:pt x="6" y="101"/>
                  </a:lnTo>
                  <a:lnTo>
                    <a:pt x="10" y="102"/>
                  </a:lnTo>
                  <a:lnTo>
                    <a:pt x="12" y="104"/>
                  </a:lnTo>
                  <a:lnTo>
                    <a:pt x="15" y="106"/>
                  </a:lnTo>
                  <a:lnTo>
                    <a:pt x="17" y="106"/>
                  </a:lnTo>
                  <a:lnTo>
                    <a:pt x="19" y="107"/>
                  </a:lnTo>
                  <a:lnTo>
                    <a:pt x="20" y="107"/>
                  </a:lnTo>
                  <a:lnTo>
                    <a:pt x="21" y="107"/>
                  </a:lnTo>
                  <a:lnTo>
                    <a:pt x="22" y="109"/>
                  </a:lnTo>
                  <a:lnTo>
                    <a:pt x="24" y="109"/>
                  </a:lnTo>
                  <a:lnTo>
                    <a:pt x="255" y="11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3" name="Morrison">
              <a:extLst>
                <a:ext uri="{FF2B5EF4-FFF2-40B4-BE49-F238E27FC236}">
                  <a16:creationId xmlns:a16="http://schemas.microsoft.com/office/drawing/2014/main" id="{94EAB706-4378-48D1-918C-E6CC2DB01E9E}"/>
                </a:ext>
              </a:extLst>
            </p:cNvPr>
            <p:cNvSpPr>
              <a:spLocks/>
            </p:cNvSpPr>
            <p:nvPr/>
          </p:nvSpPr>
          <p:spPr bwMode="auto">
            <a:xfrm>
              <a:off x="5655912" y="3518246"/>
              <a:ext cx="474060" cy="401736"/>
            </a:xfrm>
            <a:custGeom>
              <a:avLst/>
              <a:gdLst>
                <a:gd name="T0" fmla="*/ 0 w 258"/>
                <a:gd name="T1" fmla="*/ 172 h 238"/>
                <a:gd name="T2" fmla="*/ 1 w 258"/>
                <a:gd name="T3" fmla="*/ 237 h 238"/>
                <a:gd name="T4" fmla="*/ 106 w 258"/>
                <a:gd name="T5" fmla="*/ 237 h 238"/>
                <a:gd name="T6" fmla="*/ 103 w 258"/>
                <a:gd name="T7" fmla="*/ 236 h 238"/>
                <a:gd name="T8" fmla="*/ 100 w 258"/>
                <a:gd name="T9" fmla="*/ 233 h 238"/>
                <a:gd name="T10" fmla="*/ 98 w 258"/>
                <a:gd name="T11" fmla="*/ 231 h 238"/>
                <a:gd name="T12" fmla="*/ 98 w 258"/>
                <a:gd name="T13" fmla="*/ 228 h 238"/>
                <a:gd name="T14" fmla="*/ 95 w 258"/>
                <a:gd name="T15" fmla="*/ 228 h 238"/>
                <a:gd name="T16" fmla="*/ 93 w 258"/>
                <a:gd name="T17" fmla="*/ 227 h 238"/>
                <a:gd name="T18" fmla="*/ 90 w 258"/>
                <a:gd name="T19" fmla="*/ 225 h 238"/>
                <a:gd name="T20" fmla="*/ 88 w 258"/>
                <a:gd name="T21" fmla="*/ 222 h 238"/>
                <a:gd name="T22" fmla="*/ 86 w 258"/>
                <a:gd name="T23" fmla="*/ 218 h 238"/>
                <a:gd name="T24" fmla="*/ 210 w 258"/>
                <a:gd name="T25" fmla="*/ 221 h 238"/>
                <a:gd name="T26" fmla="*/ 258 w 258"/>
                <a:gd name="T27" fmla="*/ 156 h 238"/>
                <a:gd name="T28" fmla="*/ 245 w 258"/>
                <a:gd name="T29" fmla="*/ 83 h 238"/>
                <a:gd name="T30" fmla="*/ 83 w 258"/>
                <a:gd name="T31" fmla="*/ 78 h 238"/>
                <a:gd name="T32" fmla="*/ 84 w 258"/>
                <a:gd name="T33" fmla="*/ 76 h 238"/>
                <a:gd name="T34" fmla="*/ 84 w 258"/>
                <a:gd name="T35" fmla="*/ 72 h 238"/>
                <a:gd name="T36" fmla="*/ 84 w 258"/>
                <a:gd name="T37" fmla="*/ 70 h 238"/>
                <a:gd name="T38" fmla="*/ 80 w 258"/>
                <a:gd name="T39" fmla="*/ 63 h 238"/>
                <a:gd name="T40" fmla="*/ 79 w 258"/>
                <a:gd name="T41" fmla="*/ 61 h 238"/>
                <a:gd name="T42" fmla="*/ 78 w 258"/>
                <a:gd name="T43" fmla="*/ 58 h 238"/>
                <a:gd name="T44" fmla="*/ 78 w 258"/>
                <a:gd name="T45" fmla="*/ 55 h 238"/>
                <a:gd name="T46" fmla="*/ 78 w 258"/>
                <a:gd name="T47" fmla="*/ 50 h 238"/>
                <a:gd name="T48" fmla="*/ 79 w 258"/>
                <a:gd name="T49" fmla="*/ 48 h 238"/>
                <a:gd name="T50" fmla="*/ 80 w 258"/>
                <a:gd name="T51" fmla="*/ 46 h 238"/>
                <a:gd name="T52" fmla="*/ 83 w 258"/>
                <a:gd name="T53" fmla="*/ 46 h 238"/>
                <a:gd name="T54" fmla="*/ 84 w 258"/>
                <a:gd name="T55" fmla="*/ 45 h 238"/>
                <a:gd name="T56" fmla="*/ 85 w 258"/>
                <a:gd name="T57" fmla="*/ 42 h 238"/>
                <a:gd name="T58" fmla="*/ 88 w 258"/>
                <a:gd name="T59" fmla="*/ 40 h 238"/>
                <a:gd name="T60" fmla="*/ 90 w 258"/>
                <a:gd name="T61" fmla="*/ 36 h 238"/>
                <a:gd name="T62" fmla="*/ 91 w 258"/>
                <a:gd name="T63" fmla="*/ 35 h 238"/>
                <a:gd name="T64" fmla="*/ 94 w 258"/>
                <a:gd name="T65" fmla="*/ 33 h 238"/>
                <a:gd name="T66" fmla="*/ 93 w 258"/>
                <a:gd name="T67" fmla="*/ 31 h 238"/>
                <a:gd name="T68" fmla="*/ 91 w 258"/>
                <a:gd name="T69" fmla="*/ 28 h 238"/>
                <a:gd name="T70" fmla="*/ 91 w 258"/>
                <a:gd name="T71" fmla="*/ 25 h 238"/>
                <a:gd name="T72" fmla="*/ 89 w 258"/>
                <a:gd name="T73" fmla="*/ 23 h 238"/>
                <a:gd name="T74" fmla="*/ 84 w 258"/>
                <a:gd name="T75" fmla="*/ 21 h 238"/>
                <a:gd name="T76" fmla="*/ 80 w 258"/>
                <a:gd name="T77" fmla="*/ 21 h 238"/>
                <a:gd name="T78" fmla="*/ 78 w 258"/>
                <a:gd name="T79" fmla="*/ 18 h 238"/>
                <a:gd name="T80" fmla="*/ 75 w 258"/>
                <a:gd name="T81" fmla="*/ 13 h 238"/>
                <a:gd name="T82" fmla="*/ 71 w 258"/>
                <a:gd name="T83" fmla="*/ 11 h 238"/>
                <a:gd name="T84" fmla="*/ 65 w 258"/>
                <a:gd name="T85" fmla="*/ 7 h 238"/>
                <a:gd name="T86" fmla="*/ 59 w 258"/>
                <a:gd name="T87" fmla="*/ 8 h 238"/>
                <a:gd name="T88" fmla="*/ 54 w 258"/>
                <a:gd name="T89" fmla="*/ 13 h 238"/>
                <a:gd name="T90" fmla="*/ 49 w 258"/>
                <a:gd name="T91" fmla="*/ 15 h 238"/>
                <a:gd name="T92" fmla="*/ 45 w 258"/>
                <a:gd name="T93" fmla="*/ 15 h 238"/>
                <a:gd name="T94" fmla="*/ 41 w 258"/>
                <a:gd name="T95" fmla="*/ 16 h 238"/>
                <a:gd name="T96" fmla="*/ 39 w 258"/>
                <a:gd name="T97" fmla="*/ 17 h 238"/>
                <a:gd name="T98" fmla="*/ 36 w 258"/>
                <a:gd name="T99" fmla="*/ 18 h 238"/>
                <a:gd name="T100" fmla="*/ 33 w 258"/>
                <a:gd name="T101" fmla="*/ 18 h 238"/>
                <a:gd name="T102" fmla="*/ 30 w 258"/>
                <a:gd name="T103" fmla="*/ 17 h 238"/>
                <a:gd name="T104" fmla="*/ 24 w 258"/>
                <a:gd name="T105" fmla="*/ 12 h 238"/>
                <a:gd name="T106" fmla="*/ 19 w 258"/>
                <a:gd name="T107" fmla="*/ 10 h 238"/>
                <a:gd name="T108" fmla="*/ 15 w 258"/>
                <a:gd name="T109" fmla="*/ 11 h 238"/>
                <a:gd name="T110" fmla="*/ 11 w 258"/>
                <a:gd name="T111" fmla="*/ 10 h 238"/>
                <a:gd name="T112" fmla="*/ 10 w 258"/>
                <a:gd name="T113" fmla="*/ 7 h 238"/>
                <a:gd name="T114" fmla="*/ 9 w 258"/>
                <a:gd name="T115" fmla="*/ 3 h 238"/>
                <a:gd name="T116" fmla="*/ 8 w 258"/>
                <a:gd name="T117" fmla="*/ 0 h 238"/>
                <a:gd name="T118" fmla="*/ 4 w 258"/>
                <a:gd name="T119" fmla="*/ 0 h 238"/>
                <a:gd name="T120" fmla="*/ 3 w 258"/>
                <a:gd name="T121" fmla="*/ 2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38">
                  <a:moveTo>
                    <a:pt x="4" y="26"/>
                  </a:moveTo>
                  <a:lnTo>
                    <a:pt x="0" y="172"/>
                  </a:lnTo>
                  <a:lnTo>
                    <a:pt x="3" y="172"/>
                  </a:lnTo>
                  <a:lnTo>
                    <a:pt x="1" y="237"/>
                  </a:lnTo>
                  <a:lnTo>
                    <a:pt x="108" y="238"/>
                  </a:lnTo>
                  <a:lnTo>
                    <a:pt x="106" y="237"/>
                  </a:lnTo>
                  <a:lnTo>
                    <a:pt x="104" y="237"/>
                  </a:lnTo>
                  <a:lnTo>
                    <a:pt x="103" y="236"/>
                  </a:lnTo>
                  <a:lnTo>
                    <a:pt x="101" y="236"/>
                  </a:lnTo>
                  <a:lnTo>
                    <a:pt x="100" y="233"/>
                  </a:lnTo>
                  <a:lnTo>
                    <a:pt x="100" y="232"/>
                  </a:lnTo>
                  <a:lnTo>
                    <a:pt x="98" y="231"/>
                  </a:lnTo>
                  <a:lnTo>
                    <a:pt x="98" y="230"/>
                  </a:lnTo>
                  <a:lnTo>
                    <a:pt x="98" y="228"/>
                  </a:lnTo>
                  <a:lnTo>
                    <a:pt x="96" y="228"/>
                  </a:lnTo>
                  <a:lnTo>
                    <a:pt x="95" y="228"/>
                  </a:lnTo>
                  <a:lnTo>
                    <a:pt x="94" y="228"/>
                  </a:lnTo>
                  <a:lnTo>
                    <a:pt x="93" y="227"/>
                  </a:lnTo>
                  <a:lnTo>
                    <a:pt x="91" y="226"/>
                  </a:lnTo>
                  <a:lnTo>
                    <a:pt x="90" y="225"/>
                  </a:lnTo>
                  <a:lnTo>
                    <a:pt x="89" y="223"/>
                  </a:lnTo>
                  <a:lnTo>
                    <a:pt x="88" y="222"/>
                  </a:lnTo>
                  <a:lnTo>
                    <a:pt x="88" y="220"/>
                  </a:lnTo>
                  <a:lnTo>
                    <a:pt x="86" y="218"/>
                  </a:lnTo>
                  <a:lnTo>
                    <a:pt x="174" y="218"/>
                  </a:lnTo>
                  <a:lnTo>
                    <a:pt x="210" y="221"/>
                  </a:lnTo>
                  <a:lnTo>
                    <a:pt x="258" y="222"/>
                  </a:lnTo>
                  <a:lnTo>
                    <a:pt x="258" y="156"/>
                  </a:lnTo>
                  <a:lnTo>
                    <a:pt x="245" y="156"/>
                  </a:lnTo>
                  <a:lnTo>
                    <a:pt x="245" y="83"/>
                  </a:lnTo>
                  <a:lnTo>
                    <a:pt x="83" y="80"/>
                  </a:lnTo>
                  <a:lnTo>
                    <a:pt x="83" y="78"/>
                  </a:lnTo>
                  <a:lnTo>
                    <a:pt x="84" y="78"/>
                  </a:lnTo>
                  <a:lnTo>
                    <a:pt x="84" y="76"/>
                  </a:lnTo>
                  <a:lnTo>
                    <a:pt x="83" y="73"/>
                  </a:lnTo>
                  <a:lnTo>
                    <a:pt x="84" y="72"/>
                  </a:lnTo>
                  <a:lnTo>
                    <a:pt x="84" y="71"/>
                  </a:lnTo>
                  <a:lnTo>
                    <a:pt x="84" y="70"/>
                  </a:lnTo>
                  <a:lnTo>
                    <a:pt x="83" y="66"/>
                  </a:lnTo>
                  <a:lnTo>
                    <a:pt x="80" y="63"/>
                  </a:lnTo>
                  <a:lnTo>
                    <a:pt x="80" y="62"/>
                  </a:lnTo>
                  <a:lnTo>
                    <a:pt x="79" y="61"/>
                  </a:lnTo>
                  <a:lnTo>
                    <a:pt x="76" y="60"/>
                  </a:lnTo>
                  <a:lnTo>
                    <a:pt x="78" y="58"/>
                  </a:lnTo>
                  <a:lnTo>
                    <a:pt x="78" y="57"/>
                  </a:lnTo>
                  <a:lnTo>
                    <a:pt x="78" y="55"/>
                  </a:lnTo>
                  <a:lnTo>
                    <a:pt x="78" y="51"/>
                  </a:lnTo>
                  <a:lnTo>
                    <a:pt x="78" y="50"/>
                  </a:lnTo>
                  <a:lnTo>
                    <a:pt x="79" y="50"/>
                  </a:lnTo>
                  <a:lnTo>
                    <a:pt x="79" y="48"/>
                  </a:lnTo>
                  <a:lnTo>
                    <a:pt x="79" y="47"/>
                  </a:lnTo>
                  <a:lnTo>
                    <a:pt x="80" y="46"/>
                  </a:lnTo>
                  <a:lnTo>
                    <a:pt x="81" y="46"/>
                  </a:lnTo>
                  <a:lnTo>
                    <a:pt x="83" y="46"/>
                  </a:lnTo>
                  <a:lnTo>
                    <a:pt x="84" y="46"/>
                  </a:lnTo>
                  <a:lnTo>
                    <a:pt x="84" y="45"/>
                  </a:lnTo>
                  <a:lnTo>
                    <a:pt x="85" y="43"/>
                  </a:lnTo>
                  <a:lnTo>
                    <a:pt x="85" y="42"/>
                  </a:lnTo>
                  <a:lnTo>
                    <a:pt x="86" y="41"/>
                  </a:lnTo>
                  <a:lnTo>
                    <a:pt x="88" y="40"/>
                  </a:lnTo>
                  <a:lnTo>
                    <a:pt x="90" y="38"/>
                  </a:lnTo>
                  <a:lnTo>
                    <a:pt x="90" y="36"/>
                  </a:lnTo>
                  <a:lnTo>
                    <a:pt x="90" y="35"/>
                  </a:lnTo>
                  <a:lnTo>
                    <a:pt x="91" y="35"/>
                  </a:lnTo>
                  <a:lnTo>
                    <a:pt x="93" y="35"/>
                  </a:lnTo>
                  <a:lnTo>
                    <a:pt x="94" y="33"/>
                  </a:lnTo>
                  <a:lnTo>
                    <a:pt x="94" y="32"/>
                  </a:lnTo>
                  <a:lnTo>
                    <a:pt x="93" y="31"/>
                  </a:lnTo>
                  <a:lnTo>
                    <a:pt x="91" y="30"/>
                  </a:lnTo>
                  <a:lnTo>
                    <a:pt x="91" y="28"/>
                  </a:lnTo>
                  <a:lnTo>
                    <a:pt x="91" y="26"/>
                  </a:lnTo>
                  <a:lnTo>
                    <a:pt x="91" y="25"/>
                  </a:lnTo>
                  <a:lnTo>
                    <a:pt x="90" y="25"/>
                  </a:lnTo>
                  <a:lnTo>
                    <a:pt x="89" y="23"/>
                  </a:lnTo>
                  <a:lnTo>
                    <a:pt x="85" y="21"/>
                  </a:lnTo>
                  <a:lnTo>
                    <a:pt x="84" y="21"/>
                  </a:lnTo>
                  <a:lnTo>
                    <a:pt x="83" y="21"/>
                  </a:lnTo>
                  <a:lnTo>
                    <a:pt x="80" y="21"/>
                  </a:lnTo>
                  <a:lnTo>
                    <a:pt x="79" y="20"/>
                  </a:lnTo>
                  <a:lnTo>
                    <a:pt x="78" y="18"/>
                  </a:lnTo>
                  <a:lnTo>
                    <a:pt x="76" y="16"/>
                  </a:lnTo>
                  <a:lnTo>
                    <a:pt x="75" y="13"/>
                  </a:lnTo>
                  <a:lnTo>
                    <a:pt x="74" y="12"/>
                  </a:lnTo>
                  <a:lnTo>
                    <a:pt x="71" y="11"/>
                  </a:lnTo>
                  <a:lnTo>
                    <a:pt x="69" y="8"/>
                  </a:lnTo>
                  <a:lnTo>
                    <a:pt x="65" y="7"/>
                  </a:lnTo>
                  <a:lnTo>
                    <a:pt x="63" y="8"/>
                  </a:lnTo>
                  <a:lnTo>
                    <a:pt x="59" y="8"/>
                  </a:lnTo>
                  <a:lnTo>
                    <a:pt x="58" y="10"/>
                  </a:lnTo>
                  <a:lnTo>
                    <a:pt x="54" y="13"/>
                  </a:lnTo>
                  <a:lnTo>
                    <a:pt x="51" y="15"/>
                  </a:lnTo>
                  <a:lnTo>
                    <a:pt x="49" y="15"/>
                  </a:lnTo>
                  <a:lnTo>
                    <a:pt x="48" y="15"/>
                  </a:lnTo>
                  <a:lnTo>
                    <a:pt x="45" y="15"/>
                  </a:lnTo>
                  <a:lnTo>
                    <a:pt x="44" y="16"/>
                  </a:lnTo>
                  <a:lnTo>
                    <a:pt x="41" y="16"/>
                  </a:lnTo>
                  <a:lnTo>
                    <a:pt x="40" y="17"/>
                  </a:lnTo>
                  <a:lnTo>
                    <a:pt x="39" y="17"/>
                  </a:lnTo>
                  <a:lnTo>
                    <a:pt x="36" y="17"/>
                  </a:lnTo>
                  <a:lnTo>
                    <a:pt x="36" y="18"/>
                  </a:lnTo>
                  <a:lnTo>
                    <a:pt x="34" y="20"/>
                  </a:lnTo>
                  <a:lnTo>
                    <a:pt x="33" y="18"/>
                  </a:lnTo>
                  <a:lnTo>
                    <a:pt x="31" y="18"/>
                  </a:lnTo>
                  <a:lnTo>
                    <a:pt x="30" y="17"/>
                  </a:lnTo>
                  <a:lnTo>
                    <a:pt x="26" y="16"/>
                  </a:lnTo>
                  <a:lnTo>
                    <a:pt x="24" y="12"/>
                  </a:lnTo>
                  <a:lnTo>
                    <a:pt x="20" y="10"/>
                  </a:lnTo>
                  <a:lnTo>
                    <a:pt x="19" y="10"/>
                  </a:lnTo>
                  <a:lnTo>
                    <a:pt x="18" y="10"/>
                  </a:lnTo>
                  <a:lnTo>
                    <a:pt x="15" y="11"/>
                  </a:lnTo>
                  <a:lnTo>
                    <a:pt x="14" y="11"/>
                  </a:lnTo>
                  <a:lnTo>
                    <a:pt x="11" y="10"/>
                  </a:lnTo>
                  <a:lnTo>
                    <a:pt x="10" y="8"/>
                  </a:lnTo>
                  <a:lnTo>
                    <a:pt x="10" y="7"/>
                  </a:lnTo>
                  <a:lnTo>
                    <a:pt x="9" y="5"/>
                  </a:lnTo>
                  <a:lnTo>
                    <a:pt x="9" y="3"/>
                  </a:lnTo>
                  <a:lnTo>
                    <a:pt x="9" y="1"/>
                  </a:lnTo>
                  <a:lnTo>
                    <a:pt x="8" y="0"/>
                  </a:lnTo>
                  <a:lnTo>
                    <a:pt x="5" y="1"/>
                  </a:lnTo>
                  <a:lnTo>
                    <a:pt x="4" y="0"/>
                  </a:lnTo>
                  <a:lnTo>
                    <a:pt x="3" y="0"/>
                  </a:lnTo>
                  <a:lnTo>
                    <a:pt x="3" y="26"/>
                  </a:lnTo>
                  <a:lnTo>
                    <a:pt x="4" y="2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4" name="Benton">
              <a:extLst>
                <a:ext uri="{FF2B5EF4-FFF2-40B4-BE49-F238E27FC236}">
                  <a16:creationId xmlns:a16="http://schemas.microsoft.com/office/drawing/2014/main" id="{EE5618C8-7882-5BF0-994A-C3270ECE264E}"/>
                </a:ext>
              </a:extLst>
            </p:cNvPr>
            <p:cNvSpPr>
              <a:spLocks/>
            </p:cNvSpPr>
            <p:nvPr/>
          </p:nvSpPr>
          <p:spPr bwMode="auto">
            <a:xfrm>
              <a:off x="5816754" y="3885711"/>
              <a:ext cx="313219" cy="186588"/>
            </a:xfrm>
            <a:custGeom>
              <a:avLst/>
              <a:gdLst>
                <a:gd name="T0" fmla="*/ 0 w 173"/>
                <a:gd name="T1" fmla="*/ 0 h 112"/>
                <a:gd name="T2" fmla="*/ 2 w 173"/>
                <a:gd name="T3" fmla="*/ 4 h 112"/>
                <a:gd name="T4" fmla="*/ 4 w 173"/>
                <a:gd name="T5" fmla="*/ 7 h 112"/>
                <a:gd name="T6" fmla="*/ 7 w 173"/>
                <a:gd name="T7" fmla="*/ 9 h 112"/>
                <a:gd name="T8" fmla="*/ 9 w 173"/>
                <a:gd name="T9" fmla="*/ 10 h 112"/>
                <a:gd name="T10" fmla="*/ 12 w 173"/>
                <a:gd name="T11" fmla="*/ 10 h 112"/>
                <a:gd name="T12" fmla="*/ 12 w 173"/>
                <a:gd name="T13" fmla="*/ 13 h 112"/>
                <a:gd name="T14" fmla="*/ 14 w 173"/>
                <a:gd name="T15" fmla="*/ 15 h 112"/>
                <a:gd name="T16" fmla="*/ 17 w 173"/>
                <a:gd name="T17" fmla="*/ 18 h 112"/>
                <a:gd name="T18" fmla="*/ 20 w 173"/>
                <a:gd name="T19" fmla="*/ 19 h 112"/>
                <a:gd name="T20" fmla="*/ 23 w 173"/>
                <a:gd name="T21" fmla="*/ 20 h 112"/>
                <a:gd name="T22" fmla="*/ 24 w 173"/>
                <a:gd name="T23" fmla="*/ 23 h 112"/>
                <a:gd name="T24" fmla="*/ 24 w 173"/>
                <a:gd name="T25" fmla="*/ 25 h 112"/>
                <a:gd name="T26" fmla="*/ 25 w 173"/>
                <a:gd name="T27" fmla="*/ 27 h 112"/>
                <a:gd name="T28" fmla="*/ 25 w 173"/>
                <a:gd name="T29" fmla="*/ 29 h 112"/>
                <a:gd name="T30" fmla="*/ 27 w 173"/>
                <a:gd name="T31" fmla="*/ 33 h 112"/>
                <a:gd name="T32" fmla="*/ 28 w 173"/>
                <a:gd name="T33" fmla="*/ 35 h 112"/>
                <a:gd name="T34" fmla="*/ 32 w 173"/>
                <a:gd name="T35" fmla="*/ 38 h 112"/>
                <a:gd name="T36" fmla="*/ 34 w 173"/>
                <a:gd name="T37" fmla="*/ 39 h 112"/>
                <a:gd name="T38" fmla="*/ 38 w 173"/>
                <a:gd name="T39" fmla="*/ 40 h 112"/>
                <a:gd name="T40" fmla="*/ 39 w 173"/>
                <a:gd name="T41" fmla="*/ 42 h 112"/>
                <a:gd name="T42" fmla="*/ 40 w 173"/>
                <a:gd name="T43" fmla="*/ 44 h 112"/>
                <a:gd name="T44" fmla="*/ 39 w 173"/>
                <a:gd name="T45" fmla="*/ 45 h 112"/>
                <a:gd name="T46" fmla="*/ 39 w 173"/>
                <a:gd name="T47" fmla="*/ 48 h 112"/>
                <a:gd name="T48" fmla="*/ 39 w 173"/>
                <a:gd name="T49" fmla="*/ 50 h 112"/>
                <a:gd name="T50" fmla="*/ 42 w 173"/>
                <a:gd name="T51" fmla="*/ 52 h 112"/>
                <a:gd name="T52" fmla="*/ 43 w 173"/>
                <a:gd name="T53" fmla="*/ 55 h 112"/>
                <a:gd name="T54" fmla="*/ 43 w 173"/>
                <a:gd name="T55" fmla="*/ 60 h 112"/>
                <a:gd name="T56" fmla="*/ 44 w 173"/>
                <a:gd name="T57" fmla="*/ 62 h 112"/>
                <a:gd name="T58" fmla="*/ 45 w 173"/>
                <a:gd name="T59" fmla="*/ 62 h 112"/>
                <a:gd name="T60" fmla="*/ 49 w 173"/>
                <a:gd name="T61" fmla="*/ 62 h 112"/>
                <a:gd name="T62" fmla="*/ 45 w 173"/>
                <a:gd name="T63" fmla="*/ 65 h 112"/>
                <a:gd name="T64" fmla="*/ 45 w 173"/>
                <a:gd name="T65" fmla="*/ 69 h 112"/>
                <a:gd name="T66" fmla="*/ 44 w 173"/>
                <a:gd name="T67" fmla="*/ 72 h 112"/>
                <a:gd name="T68" fmla="*/ 43 w 173"/>
                <a:gd name="T69" fmla="*/ 75 h 112"/>
                <a:gd name="T70" fmla="*/ 44 w 173"/>
                <a:gd name="T71" fmla="*/ 79 h 112"/>
                <a:gd name="T72" fmla="*/ 44 w 173"/>
                <a:gd name="T73" fmla="*/ 83 h 112"/>
                <a:gd name="T74" fmla="*/ 44 w 173"/>
                <a:gd name="T75" fmla="*/ 87 h 112"/>
                <a:gd name="T76" fmla="*/ 45 w 173"/>
                <a:gd name="T77" fmla="*/ 92 h 112"/>
                <a:gd name="T78" fmla="*/ 48 w 173"/>
                <a:gd name="T79" fmla="*/ 95 h 112"/>
                <a:gd name="T80" fmla="*/ 52 w 173"/>
                <a:gd name="T81" fmla="*/ 98 h 112"/>
                <a:gd name="T82" fmla="*/ 54 w 173"/>
                <a:gd name="T83" fmla="*/ 102 h 112"/>
                <a:gd name="T84" fmla="*/ 55 w 173"/>
                <a:gd name="T85" fmla="*/ 107 h 112"/>
                <a:gd name="T86" fmla="*/ 57 w 173"/>
                <a:gd name="T87" fmla="*/ 109 h 112"/>
                <a:gd name="T88" fmla="*/ 59 w 173"/>
                <a:gd name="T89" fmla="*/ 110 h 112"/>
                <a:gd name="T90" fmla="*/ 102 w 173"/>
                <a:gd name="T91" fmla="*/ 110 h 112"/>
                <a:gd name="T92" fmla="*/ 172 w 173"/>
                <a:gd name="T93" fmla="*/ 4 h 112"/>
                <a:gd name="T94" fmla="*/ 88 w 173"/>
                <a:gd name="T9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12">
                  <a:moveTo>
                    <a:pt x="88" y="0"/>
                  </a:moveTo>
                  <a:lnTo>
                    <a:pt x="0" y="0"/>
                  </a:lnTo>
                  <a:lnTo>
                    <a:pt x="2" y="2"/>
                  </a:lnTo>
                  <a:lnTo>
                    <a:pt x="2" y="4"/>
                  </a:lnTo>
                  <a:lnTo>
                    <a:pt x="3" y="5"/>
                  </a:lnTo>
                  <a:lnTo>
                    <a:pt x="4" y="7"/>
                  </a:lnTo>
                  <a:lnTo>
                    <a:pt x="5" y="8"/>
                  </a:lnTo>
                  <a:lnTo>
                    <a:pt x="7" y="9"/>
                  </a:lnTo>
                  <a:lnTo>
                    <a:pt x="8" y="10"/>
                  </a:lnTo>
                  <a:lnTo>
                    <a:pt x="9" y="10"/>
                  </a:lnTo>
                  <a:lnTo>
                    <a:pt x="10" y="10"/>
                  </a:lnTo>
                  <a:lnTo>
                    <a:pt x="12" y="10"/>
                  </a:lnTo>
                  <a:lnTo>
                    <a:pt x="12" y="12"/>
                  </a:lnTo>
                  <a:lnTo>
                    <a:pt x="12" y="13"/>
                  </a:lnTo>
                  <a:lnTo>
                    <a:pt x="14" y="14"/>
                  </a:lnTo>
                  <a:lnTo>
                    <a:pt x="14" y="15"/>
                  </a:lnTo>
                  <a:lnTo>
                    <a:pt x="15" y="18"/>
                  </a:lnTo>
                  <a:lnTo>
                    <a:pt x="17" y="18"/>
                  </a:lnTo>
                  <a:lnTo>
                    <a:pt x="18" y="19"/>
                  </a:lnTo>
                  <a:lnTo>
                    <a:pt x="20" y="19"/>
                  </a:lnTo>
                  <a:lnTo>
                    <a:pt x="22" y="20"/>
                  </a:lnTo>
                  <a:lnTo>
                    <a:pt x="23" y="20"/>
                  </a:lnTo>
                  <a:lnTo>
                    <a:pt x="23" y="22"/>
                  </a:lnTo>
                  <a:lnTo>
                    <a:pt x="24" y="23"/>
                  </a:lnTo>
                  <a:lnTo>
                    <a:pt x="24" y="24"/>
                  </a:lnTo>
                  <a:lnTo>
                    <a:pt x="24" y="25"/>
                  </a:lnTo>
                  <a:lnTo>
                    <a:pt x="25" y="25"/>
                  </a:lnTo>
                  <a:lnTo>
                    <a:pt x="25" y="27"/>
                  </a:lnTo>
                  <a:lnTo>
                    <a:pt x="25" y="28"/>
                  </a:lnTo>
                  <a:lnTo>
                    <a:pt x="25" y="29"/>
                  </a:lnTo>
                  <a:lnTo>
                    <a:pt x="27" y="32"/>
                  </a:lnTo>
                  <a:lnTo>
                    <a:pt x="27" y="33"/>
                  </a:lnTo>
                  <a:lnTo>
                    <a:pt x="27" y="34"/>
                  </a:lnTo>
                  <a:lnTo>
                    <a:pt x="28" y="35"/>
                  </a:lnTo>
                  <a:lnTo>
                    <a:pt x="29" y="37"/>
                  </a:lnTo>
                  <a:lnTo>
                    <a:pt x="32" y="38"/>
                  </a:lnTo>
                  <a:lnTo>
                    <a:pt x="33" y="38"/>
                  </a:lnTo>
                  <a:lnTo>
                    <a:pt x="34" y="39"/>
                  </a:lnTo>
                  <a:lnTo>
                    <a:pt x="37" y="40"/>
                  </a:lnTo>
                  <a:lnTo>
                    <a:pt x="38" y="40"/>
                  </a:lnTo>
                  <a:lnTo>
                    <a:pt x="39" y="40"/>
                  </a:lnTo>
                  <a:lnTo>
                    <a:pt x="39" y="42"/>
                  </a:lnTo>
                  <a:lnTo>
                    <a:pt x="40" y="42"/>
                  </a:lnTo>
                  <a:lnTo>
                    <a:pt x="40" y="44"/>
                  </a:lnTo>
                  <a:lnTo>
                    <a:pt x="40" y="45"/>
                  </a:lnTo>
                  <a:lnTo>
                    <a:pt x="39" y="45"/>
                  </a:lnTo>
                  <a:lnTo>
                    <a:pt x="38" y="47"/>
                  </a:lnTo>
                  <a:lnTo>
                    <a:pt x="39" y="48"/>
                  </a:lnTo>
                  <a:lnTo>
                    <a:pt x="39" y="49"/>
                  </a:lnTo>
                  <a:lnTo>
                    <a:pt x="39" y="50"/>
                  </a:lnTo>
                  <a:lnTo>
                    <a:pt x="40" y="52"/>
                  </a:lnTo>
                  <a:lnTo>
                    <a:pt x="42" y="52"/>
                  </a:lnTo>
                  <a:lnTo>
                    <a:pt x="42" y="53"/>
                  </a:lnTo>
                  <a:lnTo>
                    <a:pt x="43" y="55"/>
                  </a:lnTo>
                  <a:lnTo>
                    <a:pt x="43" y="59"/>
                  </a:lnTo>
                  <a:lnTo>
                    <a:pt x="43" y="60"/>
                  </a:lnTo>
                  <a:lnTo>
                    <a:pt x="43" y="62"/>
                  </a:lnTo>
                  <a:lnTo>
                    <a:pt x="44" y="62"/>
                  </a:lnTo>
                  <a:lnTo>
                    <a:pt x="45" y="63"/>
                  </a:lnTo>
                  <a:lnTo>
                    <a:pt x="45" y="62"/>
                  </a:lnTo>
                  <a:lnTo>
                    <a:pt x="47" y="62"/>
                  </a:lnTo>
                  <a:lnTo>
                    <a:pt x="49" y="62"/>
                  </a:lnTo>
                  <a:lnTo>
                    <a:pt x="47" y="63"/>
                  </a:lnTo>
                  <a:lnTo>
                    <a:pt x="45" y="65"/>
                  </a:lnTo>
                  <a:lnTo>
                    <a:pt x="45" y="68"/>
                  </a:lnTo>
                  <a:lnTo>
                    <a:pt x="45" y="69"/>
                  </a:lnTo>
                  <a:lnTo>
                    <a:pt x="44" y="70"/>
                  </a:lnTo>
                  <a:lnTo>
                    <a:pt x="44" y="72"/>
                  </a:lnTo>
                  <a:lnTo>
                    <a:pt x="44" y="74"/>
                  </a:lnTo>
                  <a:lnTo>
                    <a:pt x="43" y="75"/>
                  </a:lnTo>
                  <a:lnTo>
                    <a:pt x="43" y="78"/>
                  </a:lnTo>
                  <a:lnTo>
                    <a:pt x="44" y="79"/>
                  </a:lnTo>
                  <a:lnTo>
                    <a:pt x="44" y="80"/>
                  </a:lnTo>
                  <a:lnTo>
                    <a:pt x="44" y="83"/>
                  </a:lnTo>
                  <a:lnTo>
                    <a:pt x="44" y="85"/>
                  </a:lnTo>
                  <a:lnTo>
                    <a:pt x="44" y="87"/>
                  </a:lnTo>
                  <a:lnTo>
                    <a:pt x="44" y="90"/>
                  </a:lnTo>
                  <a:lnTo>
                    <a:pt x="45" y="92"/>
                  </a:lnTo>
                  <a:lnTo>
                    <a:pt x="47" y="94"/>
                  </a:lnTo>
                  <a:lnTo>
                    <a:pt x="48" y="95"/>
                  </a:lnTo>
                  <a:lnTo>
                    <a:pt x="49" y="97"/>
                  </a:lnTo>
                  <a:lnTo>
                    <a:pt x="52" y="98"/>
                  </a:lnTo>
                  <a:lnTo>
                    <a:pt x="52" y="99"/>
                  </a:lnTo>
                  <a:lnTo>
                    <a:pt x="54" y="102"/>
                  </a:lnTo>
                  <a:lnTo>
                    <a:pt x="54" y="105"/>
                  </a:lnTo>
                  <a:lnTo>
                    <a:pt x="55" y="107"/>
                  </a:lnTo>
                  <a:lnTo>
                    <a:pt x="55" y="108"/>
                  </a:lnTo>
                  <a:lnTo>
                    <a:pt x="57" y="109"/>
                  </a:lnTo>
                  <a:lnTo>
                    <a:pt x="58" y="110"/>
                  </a:lnTo>
                  <a:lnTo>
                    <a:pt x="59" y="110"/>
                  </a:lnTo>
                  <a:lnTo>
                    <a:pt x="97" y="110"/>
                  </a:lnTo>
                  <a:lnTo>
                    <a:pt x="102" y="110"/>
                  </a:lnTo>
                  <a:lnTo>
                    <a:pt x="173" y="112"/>
                  </a:lnTo>
                  <a:lnTo>
                    <a:pt x="172" y="4"/>
                  </a:lnTo>
                  <a:lnTo>
                    <a:pt x="124" y="3"/>
                  </a:lnTo>
                  <a:lnTo>
                    <a:pt x="88"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5" name="Wadena">
              <a:extLst>
                <a:ext uri="{FF2B5EF4-FFF2-40B4-BE49-F238E27FC236}">
                  <a16:creationId xmlns:a16="http://schemas.microsoft.com/office/drawing/2014/main" id="{F54B18F6-F35D-35EA-2CC6-6136139604E9}"/>
                </a:ext>
              </a:extLst>
            </p:cNvPr>
            <p:cNvSpPr>
              <a:spLocks/>
            </p:cNvSpPr>
            <p:nvPr/>
          </p:nvSpPr>
          <p:spPr bwMode="auto">
            <a:xfrm>
              <a:off x="5393486" y="3198381"/>
              <a:ext cx="224332" cy="306538"/>
            </a:xfrm>
            <a:custGeom>
              <a:avLst/>
              <a:gdLst>
                <a:gd name="T0" fmla="*/ 122 w 122"/>
                <a:gd name="T1" fmla="*/ 181 h 184"/>
                <a:gd name="T2" fmla="*/ 121 w 122"/>
                <a:gd name="T3" fmla="*/ 179 h 184"/>
                <a:gd name="T4" fmla="*/ 118 w 122"/>
                <a:gd name="T5" fmla="*/ 179 h 184"/>
                <a:gd name="T6" fmla="*/ 117 w 122"/>
                <a:gd name="T7" fmla="*/ 179 h 184"/>
                <a:gd name="T8" fmla="*/ 116 w 122"/>
                <a:gd name="T9" fmla="*/ 179 h 184"/>
                <a:gd name="T10" fmla="*/ 115 w 122"/>
                <a:gd name="T11" fmla="*/ 179 h 184"/>
                <a:gd name="T12" fmla="*/ 113 w 122"/>
                <a:gd name="T13" fmla="*/ 176 h 184"/>
                <a:gd name="T14" fmla="*/ 113 w 122"/>
                <a:gd name="T15" fmla="*/ 175 h 184"/>
                <a:gd name="T16" fmla="*/ 112 w 122"/>
                <a:gd name="T17" fmla="*/ 175 h 184"/>
                <a:gd name="T18" fmla="*/ 111 w 122"/>
                <a:gd name="T19" fmla="*/ 174 h 184"/>
                <a:gd name="T20" fmla="*/ 110 w 122"/>
                <a:gd name="T21" fmla="*/ 175 h 184"/>
                <a:gd name="T22" fmla="*/ 108 w 122"/>
                <a:gd name="T23" fmla="*/ 174 h 184"/>
                <a:gd name="T24" fmla="*/ 108 w 122"/>
                <a:gd name="T25" fmla="*/ 172 h 184"/>
                <a:gd name="T26" fmla="*/ 108 w 122"/>
                <a:gd name="T27" fmla="*/ 169 h 184"/>
                <a:gd name="T28" fmla="*/ 108 w 122"/>
                <a:gd name="T29" fmla="*/ 166 h 184"/>
                <a:gd name="T30" fmla="*/ 110 w 122"/>
                <a:gd name="T31" fmla="*/ 166 h 184"/>
                <a:gd name="T32" fmla="*/ 108 w 122"/>
                <a:gd name="T33" fmla="*/ 165 h 184"/>
                <a:gd name="T34" fmla="*/ 111 w 122"/>
                <a:gd name="T35" fmla="*/ 76 h 184"/>
                <a:gd name="T36" fmla="*/ 108 w 122"/>
                <a:gd name="T37" fmla="*/ 76 h 184"/>
                <a:gd name="T38" fmla="*/ 110 w 122"/>
                <a:gd name="T39" fmla="*/ 5 h 184"/>
                <a:gd name="T40" fmla="*/ 83 w 122"/>
                <a:gd name="T41" fmla="*/ 3 h 184"/>
                <a:gd name="T42" fmla="*/ 2 w 122"/>
                <a:gd name="T43" fmla="*/ 0 h 184"/>
                <a:gd name="T44" fmla="*/ 1 w 122"/>
                <a:gd name="T45" fmla="*/ 38 h 184"/>
                <a:gd name="T46" fmla="*/ 0 w 122"/>
                <a:gd name="T47" fmla="*/ 74 h 184"/>
                <a:gd name="T48" fmla="*/ 2 w 122"/>
                <a:gd name="T49" fmla="*/ 74 h 184"/>
                <a:gd name="T50" fmla="*/ 0 w 122"/>
                <a:gd name="T51" fmla="*/ 181 h 184"/>
                <a:gd name="T52" fmla="*/ 121 w 122"/>
                <a:gd name="T53" fmla="*/ 184 h 184"/>
                <a:gd name="T54" fmla="*/ 122 w 122"/>
                <a:gd name="T55" fmla="*/ 1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84">
                  <a:moveTo>
                    <a:pt x="122" y="181"/>
                  </a:moveTo>
                  <a:lnTo>
                    <a:pt x="121" y="179"/>
                  </a:lnTo>
                  <a:lnTo>
                    <a:pt x="118" y="179"/>
                  </a:lnTo>
                  <a:lnTo>
                    <a:pt x="117" y="179"/>
                  </a:lnTo>
                  <a:lnTo>
                    <a:pt x="116" y="179"/>
                  </a:lnTo>
                  <a:lnTo>
                    <a:pt x="115" y="179"/>
                  </a:lnTo>
                  <a:lnTo>
                    <a:pt x="113" y="176"/>
                  </a:lnTo>
                  <a:lnTo>
                    <a:pt x="113" y="175"/>
                  </a:lnTo>
                  <a:lnTo>
                    <a:pt x="112" y="175"/>
                  </a:lnTo>
                  <a:lnTo>
                    <a:pt x="111" y="174"/>
                  </a:lnTo>
                  <a:lnTo>
                    <a:pt x="110" y="175"/>
                  </a:lnTo>
                  <a:lnTo>
                    <a:pt x="108" y="174"/>
                  </a:lnTo>
                  <a:lnTo>
                    <a:pt x="108" y="172"/>
                  </a:lnTo>
                  <a:lnTo>
                    <a:pt x="108" y="169"/>
                  </a:lnTo>
                  <a:lnTo>
                    <a:pt x="108" y="166"/>
                  </a:lnTo>
                  <a:lnTo>
                    <a:pt x="110" y="166"/>
                  </a:lnTo>
                  <a:lnTo>
                    <a:pt x="108" y="165"/>
                  </a:lnTo>
                  <a:lnTo>
                    <a:pt x="111" y="76"/>
                  </a:lnTo>
                  <a:lnTo>
                    <a:pt x="108" y="76"/>
                  </a:lnTo>
                  <a:lnTo>
                    <a:pt x="110" y="5"/>
                  </a:lnTo>
                  <a:lnTo>
                    <a:pt x="83" y="3"/>
                  </a:lnTo>
                  <a:lnTo>
                    <a:pt x="2" y="0"/>
                  </a:lnTo>
                  <a:lnTo>
                    <a:pt x="1" y="38"/>
                  </a:lnTo>
                  <a:lnTo>
                    <a:pt x="0" y="74"/>
                  </a:lnTo>
                  <a:lnTo>
                    <a:pt x="2" y="74"/>
                  </a:lnTo>
                  <a:lnTo>
                    <a:pt x="0" y="181"/>
                  </a:lnTo>
                  <a:lnTo>
                    <a:pt x="121" y="184"/>
                  </a:lnTo>
                  <a:lnTo>
                    <a:pt x="122" y="18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6" name="Stearns">
              <a:extLst>
                <a:ext uri="{FF2B5EF4-FFF2-40B4-BE49-F238E27FC236}">
                  <a16:creationId xmlns:a16="http://schemas.microsoft.com/office/drawing/2014/main" id="{1F9198A6-A4F8-032C-105D-B6F2ECA939AF}"/>
                </a:ext>
              </a:extLst>
            </p:cNvPr>
            <p:cNvSpPr>
              <a:spLocks/>
            </p:cNvSpPr>
            <p:nvPr/>
          </p:nvSpPr>
          <p:spPr bwMode="auto">
            <a:xfrm>
              <a:off x="5382905" y="3910462"/>
              <a:ext cx="590459" cy="356041"/>
            </a:xfrm>
            <a:custGeom>
              <a:avLst/>
              <a:gdLst>
                <a:gd name="T0" fmla="*/ 287 w 319"/>
                <a:gd name="T1" fmla="*/ 92 h 212"/>
                <a:gd name="T2" fmla="*/ 284 w 319"/>
                <a:gd name="T3" fmla="*/ 84 h 212"/>
                <a:gd name="T4" fmla="*/ 280 w 319"/>
                <a:gd name="T5" fmla="*/ 80 h 212"/>
                <a:gd name="T6" fmla="*/ 276 w 319"/>
                <a:gd name="T7" fmla="*/ 75 h 212"/>
                <a:gd name="T8" fmla="*/ 276 w 319"/>
                <a:gd name="T9" fmla="*/ 68 h 212"/>
                <a:gd name="T10" fmla="*/ 275 w 319"/>
                <a:gd name="T11" fmla="*/ 63 h 212"/>
                <a:gd name="T12" fmla="*/ 275 w 319"/>
                <a:gd name="T13" fmla="*/ 58 h 212"/>
                <a:gd name="T14" fmla="*/ 276 w 319"/>
                <a:gd name="T15" fmla="*/ 55 h 212"/>
                <a:gd name="T16" fmla="*/ 277 w 319"/>
                <a:gd name="T17" fmla="*/ 50 h 212"/>
                <a:gd name="T18" fmla="*/ 279 w 319"/>
                <a:gd name="T19" fmla="*/ 47 h 212"/>
                <a:gd name="T20" fmla="*/ 276 w 319"/>
                <a:gd name="T21" fmla="*/ 47 h 212"/>
                <a:gd name="T22" fmla="*/ 275 w 319"/>
                <a:gd name="T23" fmla="*/ 44 h 212"/>
                <a:gd name="T24" fmla="*/ 274 w 319"/>
                <a:gd name="T25" fmla="*/ 37 h 212"/>
                <a:gd name="T26" fmla="*/ 271 w 319"/>
                <a:gd name="T27" fmla="*/ 34 h 212"/>
                <a:gd name="T28" fmla="*/ 271 w 319"/>
                <a:gd name="T29" fmla="*/ 30 h 212"/>
                <a:gd name="T30" fmla="*/ 272 w 319"/>
                <a:gd name="T31" fmla="*/ 27 h 212"/>
                <a:gd name="T32" fmla="*/ 270 w 319"/>
                <a:gd name="T33" fmla="*/ 25 h 212"/>
                <a:gd name="T34" fmla="*/ 265 w 319"/>
                <a:gd name="T35" fmla="*/ 23 h 212"/>
                <a:gd name="T36" fmla="*/ 260 w 319"/>
                <a:gd name="T37" fmla="*/ 20 h 212"/>
                <a:gd name="T38" fmla="*/ 259 w 319"/>
                <a:gd name="T39" fmla="*/ 17 h 212"/>
                <a:gd name="T40" fmla="*/ 257 w 319"/>
                <a:gd name="T41" fmla="*/ 12 h 212"/>
                <a:gd name="T42" fmla="*/ 256 w 319"/>
                <a:gd name="T43" fmla="*/ 9 h 212"/>
                <a:gd name="T44" fmla="*/ 255 w 319"/>
                <a:gd name="T45" fmla="*/ 5 h 212"/>
                <a:gd name="T46" fmla="*/ 2 w 319"/>
                <a:gd name="T47" fmla="*/ 0 h 212"/>
                <a:gd name="T48" fmla="*/ 2 w 319"/>
                <a:gd name="T49" fmla="*/ 79 h 212"/>
                <a:gd name="T50" fmla="*/ 109 w 319"/>
                <a:gd name="T51" fmla="*/ 189 h 212"/>
                <a:gd name="T52" fmla="*/ 255 w 319"/>
                <a:gd name="T53" fmla="*/ 209 h 212"/>
                <a:gd name="T54" fmla="*/ 260 w 319"/>
                <a:gd name="T55" fmla="*/ 210 h 212"/>
                <a:gd name="T56" fmla="*/ 259 w 319"/>
                <a:gd name="T57" fmla="*/ 205 h 212"/>
                <a:gd name="T58" fmla="*/ 254 w 319"/>
                <a:gd name="T59" fmla="*/ 202 h 212"/>
                <a:gd name="T60" fmla="*/ 257 w 319"/>
                <a:gd name="T61" fmla="*/ 198 h 212"/>
                <a:gd name="T62" fmla="*/ 265 w 319"/>
                <a:gd name="T63" fmla="*/ 197 h 212"/>
                <a:gd name="T64" fmla="*/ 274 w 319"/>
                <a:gd name="T65" fmla="*/ 194 h 212"/>
                <a:gd name="T66" fmla="*/ 279 w 319"/>
                <a:gd name="T67" fmla="*/ 197 h 212"/>
                <a:gd name="T68" fmla="*/ 281 w 319"/>
                <a:gd name="T69" fmla="*/ 202 h 212"/>
                <a:gd name="T70" fmla="*/ 284 w 319"/>
                <a:gd name="T71" fmla="*/ 200 h 212"/>
                <a:gd name="T72" fmla="*/ 292 w 319"/>
                <a:gd name="T73" fmla="*/ 197 h 212"/>
                <a:gd name="T74" fmla="*/ 300 w 319"/>
                <a:gd name="T75" fmla="*/ 188 h 212"/>
                <a:gd name="T76" fmla="*/ 304 w 319"/>
                <a:gd name="T77" fmla="*/ 184 h 212"/>
                <a:gd name="T78" fmla="*/ 306 w 319"/>
                <a:gd name="T79" fmla="*/ 179 h 212"/>
                <a:gd name="T80" fmla="*/ 307 w 319"/>
                <a:gd name="T81" fmla="*/ 174 h 212"/>
                <a:gd name="T82" fmla="*/ 307 w 319"/>
                <a:gd name="T83" fmla="*/ 170 h 212"/>
                <a:gd name="T84" fmla="*/ 311 w 319"/>
                <a:gd name="T85" fmla="*/ 164 h 212"/>
                <a:gd name="T86" fmla="*/ 315 w 319"/>
                <a:gd name="T87" fmla="*/ 157 h 212"/>
                <a:gd name="T88" fmla="*/ 319 w 319"/>
                <a:gd name="T89" fmla="*/ 150 h 212"/>
                <a:gd name="T90" fmla="*/ 316 w 319"/>
                <a:gd name="T91" fmla="*/ 149 h 212"/>
                <a:gd name="T92" fmla="*/ 312 w 319"/>
                <a:gd name="T93" fmla="*/ 148 h 212"/>
                <a:gd name="T94" fmla="*/ 310 w 319"/>
                <a:gd name="T95" fmla="*/ 143 h 212"/>
                <a:gd name="T96" fmla="*/ 305 w 319"/>
                <a:gd name="T97" fmla="*/ 142 h 212"/>
                <a:gd name="T98" fmla="*/ 304 w 319"/>
                <a:gd name="T99" fmla="*/ 138 h 212"/>
                <a:gd name="T100" fmla="*/ 302 w 319"/>
                <a:gd name="T101" fmla="*/ 134 h 212"/>
                <a:gd name="T102" fmla="*/ 300 w 319"/>
                <a:gd name="T103" fmla="*/ 129 h 212"/>
                <a:gd name="T104" fmla="*/ 296 w 319"/>
                <a:gd name="T105" fmla="*/ 125 h 212"/>
                <a:gd name="T106" fmla="*/ 294 w 319"/>
                <a:gd name="T107" fmla="*/ 123 h 212"/>
                <a:gd name="T108" fmla="*/ 292 w 319"/>
                <a:gd name="T109" fmla="*/ 119 h 212"/>
                <a:gd name="T110" fmla="*/ 294 w 319"/>
                <a:gd name="T111" fmla="*/ 114 h 212"/>
                <a:gd name="T112" fmla="*/ 291 w 319"/>
                <a:gd name="T113" fmla="*/ 109 h 212"/>
                <a:gd name="T114" fmla="*/ 291 w 319"/>
                <a:gd name="T115" fmla="*/ 98 h 212"/>
                <a:gd name="T116" fmla="*/ 289 w 319"/>
                <a:gd name="T117" fmla="*/ 9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9" h="212">
                  <a:moveTo>
                    <a:pt x="289" y="94"/>
                  </a:moveTo>
                  <a:lnTo>
                    <a:pt x="287" y="93"/>
                  </a:lnTo>
                  <a:lnTo>
                    <a:pt x="287" y="92"/>
                  </a:lnTo>
                  <a:lnTo>
                    <a:pt x="286" y="90"/>
                  </a:lnTo>
                  <a:lnTo>
                    <a:pt x="286" y="87"/>
                  </a:lnTo>
                  <a:lnTo>
                    <a:pt x="284" y="84"/>
                  </a:lnTo>
                  <a:lnTo>
                    <a:pt x="284" y="83"/>
                  </a:lnTo>
                  <a:lnTo>
                    <a:pt x="281" y="82"/>
                  </a:lnTo>
                  <a:lnTo>
                    <a:pt x="280" y="80"/>
                  </a:lnTo>
                  <a:lnTo>
                    <a:pt x="279" y="79"/>
                  </a:lnTo>
                  <a:lnTo>
                    <a:pt x="277" y="77"/>
                  </a:lnTo>
                  <a:lnTo>
                    <a:pt x="276" y="75"/>
                  </a:lnTo>
                  <a:lnTo>
                    <a:pt x="276" y="72"/>
                  </a:lnTo>
                  <a:lnTo>
                    <a:pt x="276" y="70"/>
                  </a:lnTo>
                  <a:lnTo>
                    <a:pt x="276" y="68"/>
                  </a:lnTo>
                  <a:lnTo>
                    <a:pt x="276" y="65"/>
                  </a:lnTo>
                  <a:lnTo>
                    <a:pt x="276" y="64"/>
                  </a:lnTo>
                  <a:lnTo>
                    <a:pt x="275" y="63"/>
                  </a:lnTo>
                  <a:lnTo>
                    <a:pt x="275" y="60"/>
                  </a:lnTo>
                  <a:lnTo>
                    <a:pt x="276" y="59"/>
                  </a:lnTo>
                  <a:lnTo>
                    <a:pt x="275" y="58"/>
                  </a:lnTo>
                  <a:lnTo>
                    <a:pt x="276" y="59"/>
                  </a:lnTo>
                  <a:lnTo>
                    <a:pt x="276" y="57"/>
                  </a:lnTo>
                  <a:lnTo>
                    <a:pt x="276" y="55"/>
                  </a:lnTo>
                  <a:lnTo>
                    <a:pt x="277" y="54"/>
                  </a:lnTo>
                  <a:lnTo>
                    <a:pt x="277" y="53"/>
                  </a:lnTo>
                  <a:lnTo>
                    <a:pt x="277" y="50"/>
                  </a:lnTo>
                  <a:lnTo>
                    <a:pt x="279" y="48"/>
                  </a:lnTo>
                  <a:lnTo>
                    <a:pt x="281" y="47"/>
                  </a:lnTo>
                  <a:lnTo>
                    <a:pt x="279" y="47"/>
                  </a:lnTo>
                  <a:lnTo>
                    <a:pt x="277" y="47"/>
                  </a:lnTo>
                  <a:lnTo>
                    <a:pt x="277" y="48"/>
                  </a:lnTo>
                  <a:lnTo>
                    <a:pt x="276" y="47"/>
                  </a:lnTo>
                  <a:lnTo>
                    <a:pt x="275" y="47"/>
                  </a:lnTo>
                  <a:lnTo>
                    <a:pt x="275" y="45"/>
                  </a:lnTo>
                  <a:lnTo>
                    <a:pt x="275" y="44"/>
                  </a:lnTo>
                  <a:lnTo>
                    <a:pt x="275" y="40"/>
                  </a:lnTo>
                  <a:lnTo>
                    <a:pt x="274" y="38"/>
                  </a:lnTo>
                  <a:lnTo>
                    <a:pt x="274" y="37"/>
                  </a:lnTo>
                  <a:lnTo>
                    <a:pt x="272" y="37"/>
                  </a:lnTo>
                  <a:lnTo>
                    <a:pt x="271" y="35"/>
                  </a:lnTo>
                  <a:lnTo>
                    <a:pt x="271" y="34"/>
                  </a:lnTo>
                  <a:lnTo>
                    <a:pt x="271" y="33"/>
                  </a:lnTo>
                  <a:lnTo>
                    <a:pt x="270" y="32"/>
                  </a:lnTo>
                  <a:lnTo>
                    <a:pt x="271" y="30"/>
                  </a:lnTo>
                  <a:lnTo>
                    <a:pt x="272" y="30"/>
                  </a:lnTo>
                  <a:lnTo>
                    <a:pt x="272" y="29"/>
                  </a:lnTo>
                  <a:lnTo>
                    <a:pt x="272" y="27"/>
                  </a:lnTo>
                  <a:lnTo>
                    <a:pt x="271" y="27"/>
                  </a:lnTo>
                  <a:lnTo>
                    <a:pt x="271" y="25"/>
                  </a:lnTo>
                  <a:lnTo>
                    <a:pt x="270" y="25"/>
                  </a:lnTo>
                  <a:lnTo>
                    <a:pt x="269" y="25"/>
                  </a:lnTo>
                  <a:lnTo>
                    <a:pt x="266" y="24"/>
                  </a:lnTo>
                  <a:lnTo>
                    <a:pt x="265" y="23"/>
                  </a:lnTo>
                  <a:lnTo>
                    <a:pt x="264" y="23"/>
                  </a:lnTo>
                  <a:lnTo>
                    <a:pt x="261" y="22"/>
                  </a:lnTo>
                  <a:lnTo>
                    <a:pt x="260" y="20"/>
                  </a:lnTo>
                  <a:lnTo>
                    <a:pt x="259" y="19"/>
                  </a:lnTo>
                  <a:lnTo>
                    <a:pt x="259" y="18"/>
                  </a:lnTo>
                  <a:lnTo>
                    <a:pt x="259" y="17"/>
                  </a:lnTo>
                  <a:lnTo>
                    <a:pt x="257" y="14"/>
                  </a:lnTo>
                  <a:lnTo>
                    <a:pt x="257" y="13"/>
                  </a:lnTo>
                  <a:lnTo>
                    <a:pt x="257" y="12"/>
                  </a:lnTo>
                  <a:lnTo>
                    <a:pt x="257" y="10"/>
                  </a:lnTo>
                  <a:lnTo>
                    <a:pt x="256" y="10"/>
                  </a:lnTo>
                  <a:lnTo>
                    <a:pt x="256" y="9"/>
                  </a:lnTo>
                  <a:lnTo>
                    <a:pt x="256" y="8"/>
                  </a:lnTo>
                  <a:lnTo>
                    <a:pt x="255" y="7"/>
                  </a:lnTo>
                  <a:lnTo>
                    <a:pt x="255" y="5"/>
                  </a:lnTo>
                  <a:lnTo>
                    <a:pt x="254" y="5"/>
                  </a:lnTo>
                  <a:lnTo>
                    <a:pt x="147" y="4"/>
                  </a:lnTo>
                  <a:lnTo>
                    <a:pt x="2" y="0"/>
                  </a:lnTo>
                  <a:lnTo>
                    <a:pt x="2" y="8"/>
                  </a:lnTo>
                  <a:lnTo>
                    <a:pt x="1" y="78"/>
                  </a:lnTo>
                  <a:lnTo>
                    <a:pt x="2" y="79"/>
                  </a:lnTo>
                  <a:lnTo>
                    <a:pt x="0" y="150"/>
                  </a:lnTo>
                  <a:lnTo>
                    <a:pt x="109" y="153"/>
                  </a:lnTo>
                  <a:lnTo>
                    <a:pt x="109" y="189"/>
                  </a:lnTo>
                  <a:lnTo>
                    <a:pt x="220" y="192"/>
                  </a:lnTo>
                  <a:lnTo>
                    <a:pt x="220" y="209"/>
                  </a:lnTo>
                  <a:lnTo>
                    <a:pt x="255" y="209"/>
                  </a:lnTo>
                  <a:lnTo>
                    <a:pt x="255" y="212"/>
                  </a:lnTo>
                  <a:lnTo>
                    <a:pt x="259" y="210"/>
                  </a:lnTo>
                  <a:lnTo>
                    <a:pt x="260" y="210"/>
                  </a:lnTo>
                  <a:lnTo>
                    <a:pt x="261" y="209"/>
                  </a:lnTo>
                  <a:lnTo>
                    <a:pt x="260" y="208"/>
                  </a:lnTo>
                  <a:lnTo>
                    <a:pt x="259" y="205"/>
                  </a:lnTo>
                  <a:lnTo>
                    <a:pt x="257" y="204"/>
                  </a:lnTo>
                  <a:lnTo>
                    <a:pt x="255" y="203"/>
                  </a:lnTo>
                  <a:lnTo>
                    <a:pt x="254" y="202"/>
                  </a:lnTo>
                  <a:lnTo>
                    <a:pt x="254" y="200"/>
                  </a:lnTo>
                  <a:lnTo>
                    <a:pt x="255" y="198"/>
                  </a:lnTo>
                  <a:lnTo>
                    <a:pt x="257" y="198"/>
                  </a:lnTo>
                  <a:lnTo>
                    <a:pt x="259" y="198"/>
                  </a:lnTo>
                  <a:lnTo>
                    <a:pt x="264" y="197"/>
                  </a:lnTo>
                  <a:lnTo>
                    <a:pt x="265" y="197"/>
                  </a:lnTo>
                  <a:lnTo>
                    <a:pt x="267" y="198"/>
                  </a:lnTo>
                  <a:lnTo>
                    <a:pt x="271" y="195"/>
                  </a:lnTo>
                  <a:lnTo>
                    <a:pt x="274" y="194"/>
                  </a:lnTo>
                  <a:lnTo>
                    <a:pt x="276" y="194"/>
                  </a:lnTo>
                  <a:lnTo>
                    <a:pt x="277" y="197"/>
                  </a:lnTo>
                  <a:lnTo>
                    <a:pt x="279" y="197"/>
                  </a:lnTo>
                  <a:lnTo>
                    <a:pt x="280" y="199"/>
                  </a:lnTo>
                  <a:lnTo>
                    <a:pt x="281" y="200"/>
                  </a:lnTo>
                  <a:lnTo>
                    <a:pt x="281" y="202"/>
                  </a:lnTo>
                  <a:lnTo>
                    <a:pt x="282" y="202"/>
                  </a:lnTo>
                  <a:lnTo>
                    <a:pt x="284" y="202"/>
                  </a:lnTo>
                  <a:lnTo>
                    <a:pt x="284" y="200"/>
                  </a:lnTo>
                  <a:lnTo>
                    <a:pt x="286" y="200"/>
                  </a:lnTo>
                  <a:lnTo>
                    <a:pt x="289" y="199"/>
                  </a:lnTo>
                  <a:lnTo>
                    <a:pt x="292" y="197"/>
                  </a:lnTo>
                  <a:lnTo>
                    <a:pt x="295" y="194"/>
                  </a:lnTo>
                  <a:lnTo>
                    <a:pt x="299" y="190"/>
                  </a:lnTo>
                  <a:lnTo>
                    <a:pt x="300" y="188"/>
                  </a:lnTo>
                  <a:lnTo>
                    <a:pt x="301" y="185"/>
                  </a:lnTo>
                  <a:lnTo>
                    <a:pt x="302" y="185"/>
                  </a:lnTo>
                  <a:lnTo>
                    <a:pt x="304" y="184"/>
                  </a:lnTo>
                  <a:lnTo>
                    <a:pt x="305" y="183"/>
                  </a:lnTo>
                  <a:lnTo>
                    <a:pt x="305" y="182"/>
                  </a:lnTo>
                  <a:lnTo>
                    <a:pt x="306" y="179"/>
                  </a:lnTo>
                  <a:lnTo>
                    <a:pt x="306" y="178"/>
                  </a:lnTo>
                  <a:lnTo>
                    <a:pt x="307" y="175"/>
                  </a:lnTo>
                  <a:lnTo>
                    <a:pt x="307" y="174"/>
                  </a:lnTo>
                  <a:lnTo>
                    <a:pt x="307" y="173"/>
                  </a:lnTo>
                  <a:lnTo>
                    <a:pt x="307" y="172"/>
                  </a:lnTo>
                  <a:lnTo>
                    <a:pt x="307" y="170"/>
                  </a:lnTo>
                  <a:lnTo>
                    <a:pt x="307" y="169"/>
                  </a:lnTo>
                  <a:lnTo>
                    <a:pt x="309" y="168"/>
                  </a:lnTo>
                  <a:lnTo>
                    <a:pt x="311" y="164"/>
                  </a:lnTo>
                  <a:lnTo>
                    <a:pt x="314" y="162"/>
                  </a:lnTo>
                  <a:lnTo>
                    <a:pt x="314" y="158"/>
                  </a:lnTo>
                  <a:lnTo>
                    <a:pt x="315" y="157"/>
                  </a:lnTo>
                  <a:lnTo>
                    <a:pt x="316" y="154"/>
                  </a:lnTo>
                  <a:lnTo>
                    <a:pt x="317" y="153"/>
                  </a:lnTo>
                  <a:lnTo>
                    <a:pt x="319" y="150"/>
                  </a:lnTo>
                  <a:lnTo>
                    <a:pt x="319" y="149"/>
                  </a:lnTo>
                  <a:lnTo>
                    <a:pt x="317" y="148"/>
                  </a:lnTo>
                  <a:lnTo>
                    <a:pt x="316" y="149"/>
                  </a:lnTo>
                  <a:lnTo>
                    <a:pt x="315" y="149"/>
                  </a:lnTo>
                  <a:lnTo>
                    <a:pt x="314" y="148"/>
                  </a:lnTo>
                  <a:lnTo>
                    <a:pt x="312" y="148"/>
                  </a:lnTo>
                  <a:lnTo>
                    <a:pt x="311" y="147"/>
                  </a:lnTo>
                  <a:lnTo>
                    <a:pt x="311" y="143"/>
                  </a:lnTo>
                  <a:lnTo>
                    <a:pt x="310" y="143"/>
                  </a:lnTo>
                  <a:lnTo>
                    <a:pt x="309" y="142"/>
                  </a:lnTo>
                  <a:lnTo>
                    <a:pt x="307" y="142"/>
                  </a:lnTo>
                  <a:lnTo>
                    <a:pt x="305" y="142"/>
                  </a:lnTo>
                  <a:lnTo>
                    <a:pt x="304" y="140"/>
                  </a:lnTo>
                  <a:lnTo>
                    <a:pt x="304" y="139"/>
                  </a:lnTo>
                  <a:lnTo>
                    <a:pt x="304" y="138"/>
                  </a:lnTo>
                  <a:lnTo>
                    <a:pt x="304" y="137"/>
                  </a:lnTo>
                  <a:lnTo>
                    <a:pt x="304" y="135"/>
                  </a:lnTo>
                  <a:lnTo>
                    <a:pt x="302" y="134"/>
                  </a:lnTo>
                  <a:lnTo>
                    <a:pt x="301" y="133"/>
                  </a:lnTo>
                  <a:lnTo>
                    <a:pt x="301" y="130"/>
                  </a:lnTo>
                  <a:lnTo>
                    <a:pt x="300" y="129"/>
                  </a:lnTo>
                  <a:lnTo>
                    <a:pt x="299" y="128"/>
                  </a:lnTo>
                  <a:lnTo>
                    <a:pt x="296" y="127"/>
                  </a:lnTo>
                  <a:lnTo>
                    <a:pt x="296" y="125"/>
                  </a:lnTo>
                  <a:lnTo>
                    <a:pt x="295" y="125"/>
                  </a:lnTo>
                  <a:lnTo>
                    <a:pt x="294" y="124"/>
                  </a:lnTo>
                  <a:lnTo>
                    <a:pt x="294" y="123"/>
                  </a:lnTo>
                  <a:lnTo>
                    <a:pt x="292" y="122"/>
                  </a:lnTo>
                  <a:lnTo>
                    <a:pt x="292" y="120"/>
                  </a:lnTo>
                  <a:lnTo>
                    <a:pt x="292" y="119"/>
                  </a:lnTo>
                  <a:lnTo>
                    <a:pt x="292" y="117"/>
                  </a:lnTo>
                  <a:lnTo>
                    <a:pt x="294" y="115"/>
                  </a:lnTo>
                  <a:lnTo>
                    <a:pt x="294" y="114"/>
                  </a:lnTo>
                  <a:lnTo>
                    <a:pt x="292" y="113"/>
                  </a:lnTo>
                  <a:lnTo>
                    <a:pt x="291" y="110"/>
                  </a:lnTo>
                  <a:lnTo>
                    <a:pt x="291" y="109"/>
                  </a:lnTo>
                  <a:lnTo>
                    <a:pt x="291" y="107"/>
                  </a:lnTo>
                  <a:lnTo>
                    <a:pt x="291" y="99"/>
                  </a:lnTo>
                  <a:lnTo>
                    <a:pt x="291" y="98"/>
                  </a:lnTo>
                  <a:lnTo>
                    <a:pt x="291" y="95"/>
                  </a:lnTo>
                  <a:lnTo>
                    <a:pt x="290" y="95"/>
                  </a:lnTo>
                  <a:lnTo>
                    <a:pt x="289" y="94"/>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7" name="Douglas">
              <a:extLst>
                <a:ext uri="{FF2B5EF4-FFF2-40B4-BE49-F238E27FC236}">
                  <a16:creationId xmlns:a16="http://schemas.microsoft.com/office/drawing/2014/main" id="{359632B3-08BF-6C48-3817-B99E9E1C9601}"/>
                </a:ext>
              </a:extLst>
            </p:cNvPr>
            <p:cNvSpPr>
              <a:spLocks/>
            </p:cNvSpPr>
            <p:nvPr/>
          </p:nvSpPr>
          <p:spPr bwMode="auto">
            <a:xfrm>
              <a:off x="5059104" y="3674371"/>
              <a:ext cx="334382" cy="251323"/>
            </a:xfrm>
            <a:custGeom>
              <a:avLst/>
              <a:gdLst>
                <a:gd name="T0" fmla="*/ 181 w 183"/>
                <a:gd name="T1" fmla="*/ 142 h 150"/>
                <a:gd name="T2" fmla="*/ 183 w 183"/>
                <a:gd name="T3" fmla="*/ 77 h 150"/>
                <a:gd name="T4" fmla="*/ 180 w 183"/>
                <a:gd name="T5" fmla="*/ 77 h 150"/>
                <a:gd name="T6" fmla="*/ 183 w 183"/>
                <a:gd name="T7" fmla="*/ 5 h 150"/>
                <a:gd name="T8" fmla="*/ 3 w 183"/>
                <a:gd name="T9" fmla="*/ 0 h 150"/>
                <a:gd name="T10" fmla="*/ 0 w 183"/>
                <a:gd name="T11" fmla="*/ 72 h 150"/>
                <a:gd name="T12" fmla="*/ 3 w 183"/>
                <a:gd name="T13" fmla="*/ 72 h 150"/>
                <a:gd name="T14" fmla="*/ 0 w 183"/>
                <a:gd name="T15" fmla="*/ 145 h 150"/>
                <a:gd name="T16" fmla="*/ 181 w 183"/>
                <a:gd name="T17" fmla="*/ 150 h 150"/>
                <a:gd name="T18" fmla="*/ 181 w 183"/>
                <a:gd name="T19"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50">
                  <a:moveTo>
                    <a:pt x="181" y="142"/>
                  </a:moveTo>
                  <a:lnTo>
                    <a:pt x="183" y="77"/>
                  </a:lnTo>
                  <a:lnTo>
                    <a:pt x="180" y="77"/>
                  </a:lnTo>
                  <a:lnTo>
                    <a:pt x="183" y="5"/>
                  </a:lnTo>
                  <a:lnTo>
                    <a:pt x="3" y="0"/>
                  </a:lnTo>
                  <a:lnTo>
                    <a:pt x="0" y="72"/>
                  </a:lnTo>
                  <a:lnTo>
                    <a:pt x="3" y="72"/>
                  </a:lnTo>
                  <a:lnTo>
                    <a:pt x="0" y="145"/>
                  </a:lnTo>
                  <a:lnTo>
                    <a:pt x="181" y="150"/>
                  </a:lnTo>
                  <a:lnTo>
                    <a:pt x="181" y="14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8" name="Todd">
              <a:extLst>
                <a:ext uri="{FF2B5EF4-FFF2-40B4-BE49-F238E27FC236}">
                  <a16:creationId xmlns:a16="http://schemas.microsoft.com/office/drawing/2014/main" id="{B6D6BB80-CC1D-ACBE-6803-894C5DE127B1}"/>
                </a:ext>
              </a:extLst>
            </p:cNvPr>
            <p:cNvSpPr>
              <a:spLocks/>
            </p:cNvSpPr>
            <p:nvPr/>
          </p:nvSpPr>
          <p:spPr bwMode="auto">
            <a:xfrm>
              <a:off x="5389253" y="3499207"/>
              <a:ext cx="273009" cy="416968"/>
            </a:xfrm>
            <a:custGeom>
              <a:avLst/>
              <a:gdLst>
                <a:gd name="T0" fmla="*/ 3 w 149"/>
                <a:gd name="T1" fmla="*/ 181 h 250"/>
                <a:gd name="T2" fmla="*/ 1 w 149"/>
                <a:gd name="T3" fmla="*/ 246 h 250"/>
                <a:gd name="T4" fmla="*/ 146 w 149"/>
                <a:gd name="T5" fmla="*/ 250 h 250"/>
                <a:gd name="T6" fmla="*/ 148 w 149"/>
                <a:gd name="T7" fmla="*/ 185 h 250"/>
                <a:gd name="T8" fmla="*/ 145 w 149"/>
                <a:gd name="T9" fmla="*/ 185 h 250"/>
                <a:gd name="T10" fmla="*/ 149 w 149"/>
                <a:gd name="T11" fmla="*/ 39 h 250"/>
                <a:gd name="T12" fmla="*/ 148 w 149"/>
                <a:gd name="T13" fmla="*/ 39 h 250"/>
                <a:gd name="T14" fmla="*/ 148 w 149"/>
                <a:gd name="T15" fmla="*/ 13 h 250"/>
                <a:gd name="T16" fmla="*/ 146 w 149"/>
                <a:gd name="T17" fmla="*/ 11 h 250"/>
                <a:gd name="T18" fmla="*/ 145 w 149"/>
                <a:gd name="T19" fmla="*/ 10 h 250"/>
                <a:gd name="T20" fmla="*/ 143 w 149"/>
                <a:gd name="T21" fmla="*/ 9 h 250"/>
                <a:gd name="T22" fmla="*/ 140 w 149"/>
                <a:gd name="T23" fmla="*/ 10 h 250"/>
                <a:gd name="T24" fmla="*/ 139 w 149"/>
                <a:gd name="T25" fmla="*/ 10 h 250"/>
                <a:gd name="T26" fmla="*/ 138 w 149"/>
                <a:gd name="T27" fmla="*/ 11 h 250"/>
                <a:gd name="T28" fmla="*/ 135 w 149"/>
                <a:gd name="T29" fmla="*/ 11 h 250"/>
                <a:gd name="T30" fmla="*/ 133 w 149"/>
                <a:gd name="T31" fmla="*/ 10 h 250"/>
                <a:gd name="T32" fmla="*/ 125 w 149"/>
                <a:gd name="T33" fmla="*/ 9 h 250"/>
                <a:gd name="T34" fmla="*/ 124 w 149"/>
                <a:gd name="T35" fmla="*/ 6 h 250"/>
                <a:gd name="T36" fmla="*/ 124 w 149"/>
                <a:gd name="T37" fmla="*/ 3 h 250"/>
                <a:gd name="T38" fmla="*/ 3 w 149"/>
                <a:gd name="T39" fmla="*/ 0 h 250"/>
                <a:gd name="T40" fmla="*/ 1 w 149"/>
                <a:gd name="T41" fmla="*/ 38 h 250"/>
                <a:gd name="T42" fmla="*/ 4 w 149"/>
                <a:gd name="T43" fmla="*/ 38 h 250"/>
                <a:gd name="T44" fmla="*/ 3 w 149"/>
                <a:gd name="T45" fmla="*/ 109 h 250"/>
                <a:gd name="T46" fmla="*/ 0 w 149"/>
                <a:gd name="T47" fmla="*/ 181 h 250"/>
                <a:gd name="T48" fmla="*/ 3 w 149"/>
                <a:gd name="T49" fmla="*/ 18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250">
                  <a:moveTo>
                    <a:pt x="3" y="181"/>
                  </a:moveTo>
                  <a:lnTo>
                    <a:pt x="1" y="246"/>
                  </a:lnTo>
                  <a:lnTo>
                    <a:pt x="146" y="250"/>
                  </a:lnTo>
                  <a:lnTo>
                    <a:pt x="148" y="185"/>
                  </a:lnTo>
                  <a:lnTo>
                    <a:pt x="145" y="185"/>
                  </a:lnTo>
                  <a:lnTo>
                    <a:pt x="149" y="39"/>
                  </a:lnTo>
                  <a:lnTo>
                    <a:pt x="148" y="39"/>
                  </a:lnTo>
                  <a:lnTo>
                    <a:pt x="148" y="13"/>
                  </a:lnTo>
                  <a:lnTo>
                    <a:pt x="146" y="11"/>
                  </a:lnTo>
                  <a:lnTo>
                    <a:pt x="145" y="10"/>
                  </a:lnTo>
                  <a:lnTo>
                    <a:pt x="143" y="9"/>
                  </a:lnTo>
                  <a:lnTo>
                    <a:pt x="140" y="10"/>
                  </a:lnTo>
                  <a:lnTo>
                    <a:pt x="139" y="10"/>
                  </a:lnTo>
                  <a:lnTo>
                    <a:pt x="138" y="11"/>
                  </a:lnTo>
                  <a:lnTo>
                    <a:pt x="135" y="11"/>
                  </a:lnTo>
                  <a:lnTo>
                    <a:pt x="133" y="10"/>
                  </a:lnTo>
                  <a:lnTo>
                    <a:pt x="125" y="9"/>
                  </a:lnTo>
                  <a:lnTo>
                    <a:pt x="124" y="6"/>
                  </a:lnTo>
                  <a:lnTo>
                    <a:pt x="124" y="3"/>
                  </a:lnTo>
                  <a:lnTo>
                    <a:pt x="3" y="0"/>
                  </a:lnTo>
                  <a:lnTo>
                    <a:pt x="1" y="38"/>
                  </a:lnTo>
                  <a:lnTo>
                    <a:pt x="4" y="38"/>
                  </a:lnTo>
                  <a:lnTo>
                    <a:pt x="3" y="109"/>
                  </a:lnTo>
                  <a:lnTo>
                    <a:pt x="0" y="181"/>
                  </a:lnTo>
                  <a:lnTo>
                    <a:pt x="3" y="18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49" name="Pope">
              <a:extLst>
                <a:ext uri="{FF2B5EF4-FFF2-40B4-BE49-F238E27FC236}">
                  <a16:creationId xmlns:a16="http://schemas.microsoft.com/office/drawing/2014/main" id="{468CCC12-552A-CF3B-9C36-BCC56C0B70EC}"/>
                </a:ext>
              </a:extLst>
            </p:cNvPr>
            <p:cNvSpPr>
              <a:spLocks/>
            </p:cNvSpPr>
            <p:nvPr/>
          </p:nvSpPr>
          <p:spPr bwMode="auto">
            <a:xfrm>
              <a:off x="5052756" y="3916174"/>
              <a:ext cx="336498" cy="245610"/>
            </a:xfrm>
            <a:custGeom>
              <a:avLst/>
              <a:gdLst>
                <a:gd name="T0" fmla="*/ 183 w 183"/>
                <a:gd name="T1" fmla="*/ 76 h 147"/>
                <a:gd name="T2" fmla="*/ 182 w 183"/>
                <a:gd name="T3" fmla="*/ 75 h 147"/>
                <a:gd name="T4" fmla="*/ 183 w 183"/>
                <a:gd name="T5" fmla="*/ 5 h 147"/>
                <a:gd name="T6" fmla="*/ 2 w 183"/>
                <a:gd name="T7" fmla="*/ 0 h 147"/>
                <a:gd name="T8" fmla="*/ 0 w 183"/>
                <a:gd name="T9" fmla="*/ 72 h 147"/>
                <a:gd name="T10" fmla="*/ 3 w 183"/>
                <a:gd name="T11" fmla="*/ 72 h 147"/>
                <a:gd name="T12" fmla="*/ 2 w 183"/>
                <a:gd name="T13" fmla="*/ 144 h 147"/>
                <a:gd name="T14" fmla="*/ 146 w 183"/>
                <a:gd name="T15" fmla="*/ 147 h 147"/>
                <a:gd name="T16" fmla="*/ 181 w 183"/>
                <a:gd name="T17" fmla="*/ 147 h 147"/>
                <a:gd name="T18" fmla="*/ 183 w 183"/>
                <a:gd name="T1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47">
                  <a:moveTo>
                    <a:pt x="183" y="76"/>
                  </a:moveTo>
                  <a:lnTo>
                    <a:pt x="182" y="75"/>
                  </a:lnTo>
                  <a:lnTo>
                    <a:pt x="183" y="5"/>
                  </a:lnTo>
                  <a:lnTo>
                    <a:pt x="2" y="0"/>
                  </a:lnTo>
                  <a:lnTo>
                    <a:pt x="0" y="72"/>
                  </a:lnTo>
                  <a:lnTo>
                    <a:pt x="3" y="72"/>
                  </a:lnTo>
                  <a:lnTo>
                    <a:pt x="2" y="144"/>
                  </a:lnTo>
                  <a:lnTo>
                    <a:pt x="146" y="147"/>
                  </a:lnTo>
                  <a:lnTo>
                    <a:pt x="181" y="147"/>
                  </a:lnTo>
                  <a:lnTo>
                    <a:pt x="183" y="7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0" name="Freeform 41">
              <a:extLst>
                <a:ext uri="{FF2B5EF4-FFF2-40B4-BE49-F238E27FC236}">
                  <a16:creationId xmlns:a16="http://schemas.microsoft.com/office/drawing/2014/main" id="{28C5926C-4106-6757-D8EB-65FE941B991A}"/>
                </a:ext>
              </a:extLst>
            </p:cNvPr>
            <p:cNvSpPr>
              <a:spLocks/>
            </p:cNvSpPr>
            <p:nvPr/>
          </p:nvSpPr>
          <p:spPr bwMode="auto">
            <a:xfrm>
              <a:off x="4542717" y="3333563"/>
              <a:ext cx="6350" cy="0"/>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1" name="Freeform 42">
              <a:extLst>
                <a:ext uri="{FF2B5EF4-FFF2-40B4-BE49-F238E27FC236}">
                  <a16:creationId xmlns:a16="http://schemas.microsoft.com/office/drawing/2014/main" id="{400E6D3E-04D9-7C86-7A30-E8403519C4A2}"/>
                </a:ext>
              </a:extLst>
            </p:cNvPr>
            <p:cNvSpPr>
              <a:spLocks/>
            </p:cNvSpPr>
            <p:nvPr/>
          </p:nvSpPr>
          <p:spPr bwMode="auto">
            <a:xfrm>
              <a:off x="4621022" y="3600117"/>
              <a:ext cx="4233" cy="0"/>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0"/>
                  </a:lnTo>
                  <a:lnTo>
                    <a:pt x="1" y="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2" name="Freeform 43">
              <a:extLst>
                <a:ext uri="{FF2B5EF4-FFF2-40B4-BE49-F238E27FC236}">
                  <a16:creationId xmlns:a16="http://schemas.microsoft.com/office/drawing/2014/main" id="{AE561408-DD01-398B-DBA2-101027FCA6D4}"/>
                </a:ext>
              </a:extLst>
            </p:cNvPr>
            <p:cNvSpPr>
              <a:spLocks/>
            </p:cNvSpPr>
            <p:nvPr/>
          </p:nvSpPr>
          <p:spPr bwMode="auto">
            <a:xfrm>
              <a:off x="4515205" y="2644330"/>
              <a:ext cx="6348" cy="5711"/>
            </a:xfrm>
            <a:custGeom>
              <a:avLst/>
              <a:gdLst>
                <a:gd name="T0" fmla="*/ 1 w 2"/>
                <a:gd name="T1" fmla="*/ 0 h 3"/>
                <a:gd name="T2" fmla="*/ 1 w 2"/>
                <a:gd name="T3" fmla="*/ 2 h 3"/>
                <a:gd name="T4" fmla="*/ 0 w 2"/>
                <a:gd name="T5" fmla="*/ 2 h 3"/>
                <a:gd name="T6" fmla="*/ 1 w 2"/>
                <a:gd name="T7" fmla="*/ 3 h 3"/>
                <a:gd name="T8" fmla="*/ 2 w 2"/>
                <a:gd name="T9" fmla="*/ 3 h 3"/>
                <a:gd name="T10" fmla="*/ 2 w 2"/>
                <a:gd name="T11" fmla="*/ 2 h 3"/>
                <a:gd name="T12" fmla="*/ 2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lnTo>
                    <a:pt x="1" y="2"/>
                  </a:lnTo>
                  <a:lnTo>
                    <a:pt x="0" y="2"/>
                  </a:lnTo>
                  <a:lnTo>
                    <a:pt x="1" y="3"/>
                  </a:lnTo>
                  <a:lnTo>
                    <a:pt x="2" y="3"/>
                  </a:lnTo>
                  <a:lnTo>
                    <a:pt x="2" y="2"/>
                  </a:lnTo>
                  <a:lnTo>
                    <a:pt x="2" y="0"/>
                  </a:lnTo>
                  <a:lnTo>
                    <a:pt x="1"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3" name="Hubbard">
              <a:extLst>
                <a:ext uri="{FF2B5EF4-FFF2-40B4-BE49-F238E27FC236}">
                  <a16:creationId xmlns:a16="http://schemas.microsoft.com/office/drawing/2014/main" id="{29733C97-FB83-0383-4E4E-E502865B22EA}"/>
                </a:ext>
              </a:extLst>
            </p:cNvPr>
            <p:cNvSpPr>
              <a:spLocks/>
            </p:cNvSpPr>
            <p:nvPr/>
          </p:nvSpPr>
          <p:spPr bwMode="auto">
            <a:xfrm>
              <a:off x="5393486" y="2781415"/>
              <a:ext cx="279357" cy="420774"/>
            </a:xfrm>
            <a:custGeom>
              <a:avLst/>
              <a:gdLst>
                <a:gd name="T0" fmla="*/ 109 w 149"/>
                <a:gd name="T1" fmla="*/ 254 h 254"/>
                <a:gd name="T2" fmla="*/ 146 w 149"/>
                <a:gd name="T3" fmla="*/ 254 h 254"/>
                <a:gd name="T4" fmla="*/ 147 w 149"/>
                <a:gd name="T5" fmla="*/ 183 h 254"/>
                <a:gd name="T6" fmla="*/ 145 w 149"/>
                <a:gd name="T7" fmla="*/ 183 h 254"/>
                <a:gd name="T8" fmla="*/ 147 w 149"/>
                <a:gd name="T9" fmla="*/ 114 h 254"/>
                <a:gd name="T10" fmla="*/ 147 w 149"/>
                <a:gd name="T11" fmla="*/ 112 h 254"/>
                <a:gd name="T12" fmla="*/ 149 w 149"/>
                <a:gd name="T13" fmla="*/ 40 h 254"/>
                <a:gd name="T14" fmla="*/ 146 w 149"/>
                <a:gd name="T15" fmla="*/ 40 h 254"/>
                <a:gd name="T16" fmla="*/ 146 w 149"/>
                <a:gd name="T17" fmla="*/ 4 h 254"/>
                <a:gd name="T18" fmla="*/ 140 w 149"/>
                <a:gd name="T19" fmla="*/ 4 h 254"/>
                <a:gd name="T20" fmla="*/ 1 w 149"/>
                <a:gd name="T21" fmla="*/ 0 h 254"/>
                <a:gd name="T22" fmla="*/ 1 w 149"/>
                <a:gd name="T23" fmla="*/ 38 h 254"/>
                <a:gd name="T24" fmla="*/ 4 w 149"/>
                <a:gd name="T25" fmla="*/ 38 h 254"/>
                <a:gd name="T26" fmla="*/ 2 w 149"/>
                <a:gd name="T27" fmla="*/ 108 h 254"/>
                <a:gd name="T28" fmla="*/ 1 w 149"/>
                <a:gd name="T29" fmla="*/ 150 h 254"/>
                <a:gd name="T30" fmla="*/ 0 w 149"/>
                <a:gd name="T31" fmla="*/ 179 h 254"/>
                <a:gd name="T32" fmla="*/ 1 w 149"/>
                <a:gd name="T33" fmla="*/ 179 h 254"/>
                <a:gd name="T34" fmla="*/ 1 w 149"/>
                <a:gd name="T35" fmla="*/ 249 h 254"/>
                <a:gd name="T36" fmla="*/ 82 w 149"/>
                <a:gd name="T37" fmla="*/ 252 h 254"/>
                <a:gd name="T38" fmla="*/ 109 w 149"/>
                <a:gd name="T3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254">
                  <a:moveTo>
                    <a:pt x="109" y="254"/>
                  </a:moveTo>
                  <a:lnTo>
                    <a:pt x="146" y="254"/>
                  </a:lnTo>
                  <a:lnTo>
                    <a:pt x="147" y="183"/>
                  </a:lnTo>
                  <a:lnTo>
                    <a:pt x="145" y="183"/>
                  </a:lnTo>
                  <a:lnTo>
                    <a:pt x="147" y="114"/>
                  </a:lnTo>
                  <a:lnTo>
                    <a:pt x="147" y="112"/>
                  </a:lnTo>
                  <a:lnTo>
                    <a:pt x="149" y="40"/>
                  </a:lnTo>
                  <a:lnTo>
                    <a:pt x="146" y="40"/>
                  </a:lnTo>
                  <a:lnTo>
                    <a:pt x="146" y="4"/>
                  </a:lnTo>
                  <a:lnTo>
                    <a:pt x="140" y="4"/>
                  </a:lnTo>
                  <a:lnTo>
                    <a:pt x="1" y="0"/>
                  </a:lnTo>
                  <a:lnTo>
                    <a:pt x="1" y="38"/>
                  </a:lnTo>
                  <a:lnTo>
                    <a:pt x="4" y="38"/>
                  </a:lnTo>
                  <a:lnTo>
                    <a:pt x="2" y="108"/>
                  </a:lnTo>
                  <a:lnTo>
                    <a:pt x="1" y="150"/>
                  </a:lnTo>
                  <a:lnTo>
                    <a:pt x="0" y="179"/>
                  </a:lnTo>
                  <a:lnTo>
                    <a:pt x="1" y="179"/>
                  </a:lnTo>
                  <a:lnTo>
                    <a:pt x="1" y="249"/>
                  </a:lnTo>
                  <a:lnTo>
                    <a:pt x="82" y="252"/>
                  </a:lnTo>
                  <a:lnTo>
                    <a:pt x="109" y="254"/>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4" name="Rectangle 153">
              <a:extLst>
                <a:ext uri="{FF2B5EF4-FFF2-40B4-BE49-F238E27FC236}">
                  <a16:creationId xmlns:a16="http://schemas.microsoft.com/office/drawing/2014/main" id="{C232F8B7-2B7C-F39A-C03E-4BAAF21ED901}"/>
                </a:ext>
              </a:extLst>
            </p:cNvPr>
            <p:cNvSpPr>
              <a:spLocks noChangeArrowheads="1"/>
            </p:cNvSpPr>
            <p:nvPr/>
          </p:nvSpPr>
          <p:spPr bwMode="auto">
            <a:xfrm>
              <a:off x="4398806" y="2116932"/>
              <a:ext cx="6350" cy="5712"/>
            </a:xfrm>
            <a:prstGeom prst="rect">
              <a:avLst/>
            </a:prstGeom>
            <a:solidFill>
              <a:schemeClr val="bg1">
                <a:lumMod val="85000"/>
              </a:schemeClr>
            </a:solidFill>
            <a:ln w="0">
              <a:solidFill>
                <a:srgbClr val="000000"/>
              </a:solidFill>
              <a:prstDash val="solid"/>
              <a:miter lim="800000"/>
              <a:headEnd/>
              <a:tailEnd/>
            </a:ln>
          </p:spPr>
          <p:txBody>
            <a:bodyPr/>
            <a:lstStyle/>
            <a:p>
              <a:pPr>
                <a:defRPr/>
              </a:pPr>
              <a:endParaRPr lang="en-US" sz="2304" dirty="0"/>
            </a:p>
          </p:txBody>
        </p:sp>
        <p:sp>
          <p:nvSpPr>
            <p:cNvPr id="155" name="Freeform 46">
              <a:extLst>
                <a:ext uri="{FF2B5EF4-FFF2-40B4-BE49-F238E27FC236}">
                  <a16:creationId xmlns:a16="http://schemas.microsoft.com/office/drawing/2014/main" id="{B02A0C10-7B74-7093-7253-CCD81FF67BF2}"/>
                </a:ext>
              </a:extLst>
            </p:cNvPr>
            <p:cNvSpPr>
              <a:spLocks/>
            </p:cNvSpPr>
            <p:nvPr/>
          </p:nvSpPr>
          <p:spPr bwMode="auto">
            <a:xfrm>
              <a:off x="4532136" y="1659982"/>
              <a:ext cx="61373" cy="5712"/>
            </a:xfrm>
            <a:custGeom>
              <a:avLst/>
              <a:gdLst>
                <a:gd name="T0" fmla="*/ 26 w 34"/>
                <a:gd name="T1" fmla="*/ 1 h 2"/>
                <a:gd name="T2" fmla="*/ 0 w 34"/>
                <a:gd name="T3" fmla="*/ 0 h 2"/>
                <a:gd name="T4" fmla="*/ 34 w 34"/>
                <a:gd name="T5" fmla="*/ 2 h 2"/>
                <a:gd name="T6" fmla="*/ 26 w 34"/>
                <a:gd name="T7" fmla="*/ 1 h 2"/>
              </a:gdLst>
              <a:ahLst/>
              <a:cxnLst>
                <a:cxn ang="0">
                  <a:pos x="T0" y="T1"/>
                </a:cxn>
                <a:cxn ang="0">
                  <a:pos x="T2" y="T3"/>
                </a:cxn>
                <a:cxn ang="0">
                  <a:pos x="T4" y="T5"/>
                </a:cxn>
                <a:cxn ang="0">
                  <a:pos x="T6" y="T7"/>
                </a:cxn>
              </a:cxnLst>
              <a:rect l="0" t="0" r="r" b="b"/>
              <a:pathLst>
                <a:path w="34" h="2">
                  <a:moveTo>
                    <a:pt x="26" y="1"/>
                  </a:moveTo>
                  <a:lnTo>
                    <a:pt x="0" y="0"/>
                  </a:lnTo>
                  <a:lnTo>
                    <a:pt x="34" y="2"/>
                  </a:lnTo>
                  <a:lnTo>
                    <a:pt x="26" y="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6" name="Mille_Lacs">
              <a:extLst>
                <a:ext uri="{FF2B5EF4-FFF2-40B4-BE49-F238E27FC236}">
                  <a16:creationId xmlns:a16="http://schemas.microsoft.com/office/drawing/2014/main" id="{32B4EFEE-DEAB-EE63-E662-10B83E9260C9}"/>
                </a:ext>
              </a:extLst>
            </p:cNvPr>
            <p:cNvSpPr>
              <a:spLocks/>
            </p:cNvSpPr>
            <p:nvPr/>
          </p:nvSpPr>
          <p:spPr bwMode="auto">
            <a:xfrm>
              <a:off x="6106694" y="3600117"/>
              <a:ext cx="205284" cy="475990"/>
            </a:xfrm>
            <a:custGeom>
              <a:avLst/>
              <a:gdLst>
                <a:gd name="T0" fmla="*/ 0 w 111"/>
                <a:gd name="T1" fmla="*/ 110 h 285"/>
                <a:gd name="T2" fmla="*/ 13 w 111"/>
                <a:gd name="T3" fmla="*/ 110 h 285"/>
                <a:gd name="T4" fmla="*/ 13 w 111"/>
                <a:gd name="T5" fmla="*/ 176 h 285"/>
                <a:gd name="T6" fmla="*/ 14 w 111"/>
                <a:gd name="T7" fmla="*/ 284 h 285"/>
                <a:gd name="T8" fmla="*/ 86 w 111"/>
                <a:gd name="T9" fmla="*/ 285 h 285"/>
                <a:gd name="T10" fmla="*/ 85 w 111"/>
                <a:gd name="T11" fmla="*/ 212 h 285"/>
                <a:gd name="T12" fmla="*/ 84 w 111"/>
                <a:gd name="T13" fmla="*/ 110 h 285"/>
                <a:gd name="T14" fmla="*/ 110 w 111"/>
                <a:gd name="T15" fmla="*/ 110 h 285"/>
                <a:gd name="T16" fmla="*/ 111 w 111"/>
                <a:gd name="T17" fmla="*/ 39 h 285"/>
                <a:gd name="T18" fmla="*/ 111 w 111"/>
                <a:gd name="T19" fmla="*/ 0 h 285"/>
                <a:gd name="T20" fmla="*/ 0 w 111"/>
                <a:gd name="T21" fmla="*/ 2 h 285"/>
                <a:gd name="T22" fmla="*/ 0 w 111"/>
                <a:gd name="T23" fmla="*/ 37 h 285"/>
                <a:gd name="T24" fmla="*/ 0 w 111"/>
                <a:gd name="T25" fmla="*/ 11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85">
                  <a:moveTo>
                    <a:pt x="0" y="110"/>
                  </a:moveTo>
                  <a:lnTo>
                    <a:pt x="13" y="110"/>
                  </a:lnTo>
                  <a:lnTo>
                    <a:pt x="13" y="176"/>
                  </a:lnTo>
                  <a:lnTo>
                    <a:pt x="14" y="284"/>
                  </a:lnTo>
                  <a:lnTo>
                    <a:pt x="86" y="285"/>
                  </a:lnTo>
                  <a:lnTo>
                    <a:pt x="85" y="212"/>
                  </a:lnTo>
                  <a:lnTo>
                    <a:pt x="84" y="110"/>
                  </a:lnTo>
                  <a:lnTo>
                    <a:pt x="110" y="110"/>
                  </a:lnTo>
                  <a:lnTo>
                    <a:pt x="111" y="39"/>
                  </a:lnTo>
                  <a:lnTo>
                    <a:pt x="111" y="0"/>
                  </a:lnTo>
                  <a:lnTo>
                    <a:pt x="0" y="2"/>
                  </a:lnTo>
                  <a:lnTo>
                    <a:pt x="0" y="37"/>
                  </a:lnTo>
                  <a:lnTo>
                    <a:pt x="0" y="110"/>
                  </a:lnTo>
                  <a:close/>
                </a:path>
              </a:pathLst>
            </a:custGeom>
            <a:solidFill>
              <a:srgbClr val="8FCAE7"/>
            </a:solidFill>
            <a:ln w="0">
              <a:solidFill>
                <a:srgbClr val="000000"/>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320" dirty="0"/>
            </a:p>
          </p:txBody>
        </p:sp>
        <p:sp>
          <p:nvSpPr>
            <p:cNvPr id="157" name="Wright">
              <a:extLst>
                <a:ext uri="{FF2B5EF4-FFF2-40B4-BE49-F238E27FC236}">
                  <a16:creationId xmlns:a16="http://schemas.microsoft.com/office/drawing/2014/main" id="{3F836861-8D63-FF13-57D3-17D6645CE1EB}"/>
                </a:ext>
              </a:extLst>
            </p:cNvPr>
            <p:cNvSpPr>
              <a:spLocks/>
            </p:cNvSpPr>
            <p:nvPr/>
          </p:nvSpPr>
          <p:spPr bwMode="auto">
            <a:xfrm>
              <a:off x="5854849" y="4161784"/>
              <a:ext cx="402105" cy="316057"/>
            </a:xfrm>
            <a:custGeom>
              <a:avLst/>
              <a:gdLst>
                <a:gd name="T0" fmla="*/ 215 w 220"/>
                <a:gd name="T1" fmla="*/ 73 h 188"/>
                <a:gd name="T2" fmla="*/ 210 w 220"/>
                <a:gd name="T3" fmla="*/ 68 h 188"/>
                <a:gd name="T4" fmla="*/ 208 w 220"/>
                <a:gd name="T5" fmla="*/ 59 h 188"/>
                <a:gd name="T6" fmla="*/ 206 w 220"/>
                <a:gd name="T7" fmla="*/ 55 h 188"/>
                <a:gd name="T8" fmla="*/ 201 w 220"/>
                <a:gd name="T9" fmla="*/ 58 h 188"/>
                <a:gd name="T10" fmla="*/ 190 w 220"/>
                <a:gd name="T11" fmla="*/ 58 h 188"/>
                <a:gd name="T12" fmla="*/ 183 w 220"/>
                <a:gd name="T13" fmla="*/ 57 h 188"/>
                <a:gd name="T14" fmla="*/ 178 w 220"/>
                <a:gd name="T15" fmla="*/ 57 h 188"/>
                <a:gd name="T16" fmla="*/ 172 w 220"/>
                <a:gd name="T17" fmla="*/ 54 h 188"/>
                <a:gd name="T18" fmla="*/ 168 w 220"/>
                <a:gd name="T19" fmla="*/ 54 h 188"/>
                <a:gd name="T20" fmla="*/ 163 w 220"/>
                <a:gd name="T21" fmla="*/ 55 h 188"/>
                <a:gd name="T22" fmla="*/ 157 w 220"/>
                <a:gd name="T23" fmla="*/ 53 h 188"/>
                <a:gd name="T24" fmla="*/ 153 w 220"/>
                <a:gd name="T25" fmla="*/ 54 h 188"/>
                <a:gd name="T26" fmla="*/ 148 w 220"/>
                <a:gd name="T27" fmla="*/ 55 h 188"/>
                <a:gd name="T28" fmla="*/ 143 w 220"/>
                <a:gd name="T29" fmla="*/ 53 h 188"/>
                <a:gd name="T30" fmla="*/ 137 w 220"/>
                <a:gd name="T31" fmla="*/ 49 h 188"/>
                <a:gd name="T32" fmla="*/ 132 w 220"/>
                <a:gd name="T33" fmla="*/ 44 h 188"/>
                <a:gd name="T34" fmla="*/ 128 w 220"/>
                <a:gd name="T35" fmla="*/ 40 h 188"/>
                <a:gd name="T36" fmla="*/ 125 w 220"/>
                <a:gd name="T37" fmla="*/ 38 h 188"/>
                <a:gd name="T38" fmla="*/ 118 w 220"/>
                <a:gd name="T39" fmla="*/ 38 h 188"/>
                <a:gd name="T40" fmla="*/ 112 w 220"/>
                <a:gd name="T41" fmla="*/ 32 h 188"/>
                <a:gd name="T42" fmla="*/ 110 w 220"/>
                <a:gd name="T43" fmla="*/ 27 h 188"/>
                <a:gd name="T44" fmla="*/ 106 w 220"/>
                <a:gd name="T45" fmla="*/ 24 h 188"/>
                <a:gd name="T46" fmla="*/ 105 w 220"/>
                <a:gd name="T47" fmla="*/ 20 h 188"/>
                <a:gd name="T48" fmla="*/ 97 w 220"/>
                <a:gd name="T49" fmla="*/ 18 h 188"/>
                <a:gd name="T50" fmla="*/ 91 w 220"/>
                <a:gd name="T51" fmla="*/ 20 h 188"/>
                <a:gd name="T52" fmla="*/ 86 w 220"/>
                <a:gd name="T53" fmla="*/ 17 h 188"/>
                <a:gd name="T54" fmla="*/ 85 w 220"/>
                <a:gd name="T55" fmla="*/ 13 h 188"/>
                <a:gd name="T56" fmla="*/ 78 w 220"/>
                <a:gd name="T57" fmla="*/ 12 h 188"/>
                <a:gd name="T58" fmla="*/ 73 w 220"/>
                <a:gd name="T59" fmla="*/ 12 h 188"/>
                <a:gd name="T60" fmla="*/ 67 w 220"/>
                <a:gd name="T61" fmla="*/ 5 h 188"/>
                <a:gd name="T62" fmla="*/ 63 w 220"/>
                <a:gd name="T63" fmla="*/ 3 h 188"/>
                <a:gd name="T64" fmla="*/ 60 w 220"/>
                <a:gd name="T65" fmla="*/ 12 h 188"/>
                <a:gd name="T66" fmla="*/ 53 w 220"/>
                <a:gd name="T67" fmla="*/ 20 h 188"/>
                <a:gd name="T68" fmla="*/ 53 w 220"/>
                <a:gd name="T69" fmla="*/ 25 h 188"/>
                <a:gd name="T70" fmla="*/ 51 w 220"/>
                <a:gd name="T71" fmla="*/ 33 h 188"/>
                <a:gd name="T72" fmla="*/ 46 w 220"/>
                <a:gd name="T73" fmla="*/ 38 h 188"/>
                <a:gd name="T74" fmla="*/ 35 w 220"/>
                <a:gd name="T75" fmla="*/ 49 h 188"/>
                <a:gd name="T76" fmla="*/ 28 w 220"/>
                <a:gd name="T77" fmla="*/ 52 h 188"/>
                <a:gd name="T78" fmla="*/ 25 w 220"/>
                <a:gd name="T79" fmla="*/ 47 h 188"/>
                <a:gd name="T80" fmla="*/ 17 w 220"/>
                <a:gd name="T81" fmla="*/ 45 h 188"/>
                <a:gd name="T82" fmla="*/ 5 w 220"/>
                <a:gd name="T83" fmla="*/ 48 h 188"/>
                <a:gd name="T84" fmla="*/ 0 w 220"/>
                <a:gd name="T85" fmla="*/ 52 h 188"/>
                <a:gd name="T86" fmla="*/ 6 w 220"/>
                <a:gd name="T87" fmla="*/ 58 h 188"/>
                <a:gd name="T88" fmla="*/ 1 w 220"/>
                <a:gd name="T89" fmla="*/ 62 h 188"/>
                <a:gd name="T90" fmla="*/ 73 w 220"/>
                <a:gd name="T91" fmla="*/ 187 h 188"/>
                <a:gd name="T92" fmla="*/ 147 w 220"/>
                <a:gd name="T93" fmla="*/ 144 h 188"/>
                <a:gd name="T94" fmla="*/ 156 w 220"/>
                <a:gd name="T95" fmla="*/ 139 h 188"/>
                <a:gd name="T96" fmla="*/ 162 w 220"/>
                <a:gd name="T97" fmla="*/ 127 h 188"/>
                <a:gd name="T98" fmla="*/ 172 w 220"/>
                <a:gd name="T99" fmla="*/ 115 h 188"/>
                <a:gd name="T100" fmla="*/ 181 w 220"/>
                <a:gd name="T101" fmla="*/ 109 h 188"/>
                <a:gd name="T102" fmla="*/ 178 w 220"/>
                <a:gd name="T103" fmla="*/ 95 h 188"/>
                <a:gd name="T104" fmla="*/ 187 w 220"/>
                <a:gd name="T105" fmla="*/ 93 h 188"/>
                <a:gd name="T106" fmla="*/ 196 w 220"/>
                <a:gd name="T107" fmla="*/ 92 h 188"/>
                <a:gd name="T108" fmla="*/ 203 w 220"/>
                <a:gd name="T109" fmla="*/ 88 h 188"/>
                <a:gd name="T110" fmla="*/ 212 w 220"/>
                <a:gd name="T111" fmla="*/ 85 h 188"/>
                <a:gd name="T112" fmla="*/ 220 w 220"/>
                <a:gd name="T113" fmla="*/ 7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188">
                  <a:moveTo>
                    <a:pt x="217" y="75"/>
                  </a:moveTo>
                  <a:lnTo>
                    <a:pt x="217" y="74"/>
                  </a:lnTo>
                  <a:lnTo>
                    <a:pt x="216" y="74"/>
                  </a:lnTo>
                  <a:lnTo>
                    <a:pt x="215" y="73"/>
                  </a:lnTo>
                  <a:lnTo>
                    <a:pt x="213" y="73"/>
                  </a:lnTo>
                  <a:lnTo>
                    <a:pt x="212" y="72"/>
                  </a:lnTo>
                  <a:lnTo>
                    <a:pt x="211" y="70"/>
                  </a:lnTo>
                  <a:lnTo>
                    <a:pt x="210" y="68"/>
                  </a:lnTo>
                  <a:lnTo>
                    <a:pt x="210" y="65"/>
                  </a:lnTo>
                  <a:lnTo>
                    <a:pt x="210" y="62"/>
                  </a:lnTo>
                  <a:lnTo>
                    <a:pt x="210" y="60"/>
                  </a:lnTo>
                  <a:lnTo>
                    <a:pt x="208" y="59"/>
                  </a:lnTo>
                  <a:lnTo>
                    <a:pt x="207" y="58"/>
                  </a:lnTo>
                  <a:lnTo>
                    <a:pt x="207" y="57"/>
                  </a:lnTo>
                  <a:lnTo>
                    <a:pt x="207" y="55"/>
                  </a:lnTo>
                  <a:lnTo>
                    <a:pt x="206" y="55"/>
                  </a:lnTo>
                  <a:lnTo>
                    <a:pt x="203" y="57"/>
                  </a:lnTo>
                  <a:lnTo>
                    <a:pt x="203" y="58"/>
                  </a:lnTo>
                  <a:lnTo>
                    <a:pt x="202" y="58"/>
                  </a:lnTo>
                  <a:lnTo>
                    <a:pt x="201" y="58"/>
                  </a:lnTo>
                  <a:lnTo>
                    <a:pt x="197" y="58"/>
                  </a:lnTo>
                  <a:lnTo>
                    <a:pt x="195" y="58"/>
                  </a:lnTo>
                  <a:lnTo>
                    <a:pt x="193" y="58"/>
                  </a:lnTo>
                  <a:lnTo>
                    <a:pt x="190" y="58"/>
                  </a:lnTo>
                  <a:lnTo>
                    <a:pt x="188" y="57"/>
                  </a:lnTo>
                  <a:lnTo>
                    <a:pt x="186" y="58"/>
                  </a:lnTo>
                  <a:lnTo>
                    <a:pt x="185" y="57"/>
                  </a:lnTo>
                  <a:lnTo>
                    <a:pt x="183" y="57"/>
                  </a:lnTo>
                  <a:lnTo>
                    <a:pt x="182" y="57"/>
                  </a:lnTo>
                  <a:lnTo>
                    <a:pt x="181" y="57"/>
                  </a:lnTo>
                  <a:lnTo>
                    <a:pt x="180" y="57"/>
                  </a:lnTo>
                  <a:lnTo>
                    <a:pt x="178" y="57"/>
                  </a:lnTo>
                  <a:lnTo>
                    <a:pt x="177" y="57"/>
                  </a:lnTo>
                  <a:lnTo>
                    <a:pt x="175" y="57"/>
                  </a:lnTo>
                  <a:lnTo>
                    <a:pt x="173" y="55"/>
                  </a:lnTo>
                  <a:lnTo>
                    <a:pt x="172" y="54"/>
                  </a:lnTo>
                  <a:lnTo>
                    <a:pt x="171" y="53"/>
                  </a:lnTo>
                  <a:lnTo>
                    <a:pt x="170" y="53"/>
                  </a:lnTo>
                  <a:lnTo>
                    <a:pt x="168" y="53"/>
                  </a:lnTo>
                  <a:lnTo>
                    <a:pt x="168" y="54"/>
                  </a:lnTo>
                  <a:lnTo>
                    <a:pt x="167" y="54"/>
                  </a:lnTo>
                  <a:lnTo>
                    <a:pt x="166" y="54"/>
                  </a:lnTo>
                  <a:lnTo>
                    <a:pt x="165" y="55"/>
                  </a:lnTo>
                  <a:lnTo>
                    <a:pt x="163" y="55"/>
                  </a:lnTo>
                  <a:lnTo>
                    <a:pt x="161" y="55"/>
                  </a:lnTo>
                  <a:lnTo>
                    <a:pt x="160" y="54"/>
                  </a:lnTo>
                  <a:lnTo>
                    <a:pt x="158" y="53"/>
                  </a:lnTo>
                  <a:lnTo>
                    <a:pt x="157" y="53"/>
                  </a:lnTo>
                  <a:lnTo>
                    <a:pt x="156" y="53"/>
                  </a:lnTo>
                  <a:lnTo>
                    <a:pt x="155" y="53"/>
                  </a:lnTo>
                  <a:lnTo>
                    <a:pt x="155" y="54"/>
                  </a:lnTo>
                  <a:lnTo>
                    <a:pt x="153" y="54"/>
                  </a:lnTo>
                  <a:lnTo>
                    <a:pt x="152" y="55"/>
                  </a:lnTo>
                  <a:lnTo>
                    <a:pt x="151" y="55"/>
                  </a:lnTo>
                  <a:lnTo>
                    <a:pt x="150" y="55"/>
                  </a:lnTo>
                  <a:lnTo>
                    <a:pt x="148" y="55"/>
                  </a:lnTo>
                  <a:lnTo>
                    <a:pt x="148" y="54"/>
                  </a:lnTo>
                  <a:lnTo>
                    <a:pt x="146" y="54"/>
                  </a:lnTo>
                  <a:lnTo>
                    <a:pt x="145" y="53"/>
                  </a:lnTo>
                  <a:lnTo>
                    <a:pt x="143" y="53"/>
                  </a:lnTo>
                  <a:lnTo>
                    <a:pt x="142" y="52"/>
                  </a:lnTo>
                  <a:lnTo>
                    <a:pt x="140" y="50"/>
                  </a:lnTo>
                  <a:lnTo>
                    <a:pt x="138" y="50"/>
                  </a:lnTo>
                  <a:lnTo>
                    <a:pt x="137" y="49"/>
                  </a:lnTo>
                  <a:lnTo>
                    <a:pt x="136" y="49"/>
                  </a:lnTo>
                  <a:lnTo>
                    <a:pt x="135" y="48"/>
                  </a:lnTo>
                  <a:lnTo>
                    <a:pt x="133" y="45"/>
                  </a:lnTo>
                  <a:lnTo>
                    <a:pt x="132" y="44"/>
                  </a:lnTo>
                  <a:lnTo>
                    <a:pt x="132" y="43"/>
                  </a:lnTo>
                  <a:lnTo>
                    <a:pt x="130" y="43"/>
                  </a:lnTo>
                  <a:lnTo>
                    <a:pt x="128" y="42"/>
                  </a:lnTo>
                  <a:lnTo>
                    <a:pt x="128" y="40"/>
                  </a:lnTo>
                  <a:lnTo>
                    <a:pt x="128" y="39"/>
                  </a:lnTo>
                  <a:lnTo>
                    <a:pt x="127" y="39"/>
                  </a:lnTo>
                  <a:lnTo>
                    <a:pt x="126" y="39"/>
                  </a:lnTo>
                  <a:lnTo>
                    <a:pt x="125" y="38"/>
                  </a:lnTo>
                  <a:lnTo>
                    <a:pt x="123" y="38"/>
                  </a:lnTo>
                  <a:lnTo>
                    <a:pt x="121" y="38"/>
                  </a:lnTo>
                  <a:lnTo>
                    <a:pt x="120" y="38"/>
                  </a:lnTo>
                  <a:lnTo>
                    <a:pt x="118" y="38"/>
                  </a:lnTo>
                  <a:lnTo>
                    <a:pt x="115" y="35"/>
                  </a:lnTo>
                  <a:lnTo>
                    <a:pt x="113" y="35"/>
                  </a:lnTo>
                  <a:lnTo>
                    <a:pt x="112" y="33"/>
                  </a:lnTo>
                  <a:lnTo>
                    <a:pt x="112" y="32"/>
                  </a:lnTo>
                  <a:lnTo>
                    <a:pt x="111" y="30"/>
                  </a:lnTo>
                  <a:lnTo>
                    <a:pt x="111" y="29"/>
                  </a:lnTo>
                  <a:lnTo>
                    <a:pt x="111" y="28"/>
                  </a:lnTo>
                  <a:lnTo>
                    <a:pt x="110" y="27"/>
                  </a:lnTo>
                  <a:lnTo>
                    <a:pt x="108" y="27"/>
                  </a:lnTo>
                  <a:lnTo>
                    <a:pt x="107" y="25"/>
                  </a:lnTo>
                  <a:lnTo>
                    <a:pt x="106" y="25"/>
                  </a:lnTo>
                  <a:lnTo>
                    <a:pt x="106" y="24"/>
                  </a:lnTo>
                  <a:lnTo>
                    <a:pt x="105" y="24"/>
                  </a:lnTo>
                  <a:lnTo>
                    <a:pt x="105" y="23"/>
                  </a:lnTo>
                  <a:lnTo>
                    <a:pt x="105" y="22"/>
                  </a:lnTo>
                  <a:lnTo>
                    <a:pt x="105" y="20"/>
                  </a:lnTo>
                  <a:lnTo>
                    <a:pt x="103" y="20"/>
                  </a:lnTo>
                  <a:lnTo>
                    <a:pt x="101" y="18"/>
                  </a:lnTo>
                  <a:lnTo>
                    <a:pt x="100" y="18"/>
                  </a:lnTo>
                  <a:lnTo>
                    <a:pt x="97" y="18"/>
                  </a:lnTo>
                  <a:lnTo>
                    <a:pt x="95" y="18"/>
                  </a:lnTo>
                  <a:lnTo>
                    <a:pt x="93" y="19"/>
                  </a:lnTo>
                  <a:lnTo>
                    <a:pt x="92" y="20"/>
                  </a:lnTo>
                  <a:lnTo>
                    <a:pt x="91" y="20"/>
                  </a:lnTo>
                  <a:lnTo>
                    <a:pt x="90" y="19"/>
                  </a:lnTo>
                  <a:lnTo>
                    <a:pt x="88" y="18"/>
                  </a:lnTo>
                  <a:lnTo>
                    <a:pt x="87" y="17"/>
                  </a:lnTo>
                  <a:lnTo>
                    <a:pt x="86" y="17"/>
                  </a:lnTo>
                  <a:lnTo>
                    <a:pt x="86" y="15"/>
                  </a:lnTo>
                  <a:lnTo>
                    <a:pt x="83" y="15"/>
                  </a:lnTo>
                  <a:lnTo>
                    <a:pt x="85" y="14"/>
                  </a:lnTo>
                  <a:lnTo>
                    <a:pt x="85" y="13"/>
                  </a:lnTo>
                  <a:lnTo>
                    <a:pt x="82" y="13"/>
                  </a:lnTo>
                  <a:lnTo>
                    <a:pt x="81" y="12"/>
                  </a:lnTo>
                  <a:lnTo>
                    <a:pt x="80" y="12"/>
                  </a:lnTo>
                  <a:lnTo>
                    <a:pt x="78" y="12"/>
                  </a:lnTo>
                  <a:lnTo>
                    <a:pt x="77" y="12"/>
                  </a:lnTo>
                  <a:lnTo>
                    <a:pt x="76" y="12"/>
                  </a:lnTo>
                  <a:lnTo>
                    <a:pt x="75" y="12"/>
                  </a:lnTo>
                  <a:lnTo>
                    <a:pt x="73" y="12"/>
                  </a:lnTo>
                  <a:lnTo>
                    <a:pt x="72" y="10"/>
                  </a:lnTo>
                  <a:lnTo>
                    <a:pt x="71" y="8"/>
                  </a:lnTo>
                  <a:lnTo>
                    <a:pt x="70" y="7"/>
                  </a:lnTo>
                  <a:lnTo>
                    <a:pt x="67" y="5"/>
                  </a:lnTo>
                  <a:lnTo>
                    <a:pt x="66" y="3"/>
                  </a:lnTo>
                  <a:lnTo>
                    <a:pt x="65" y="2"/>
                  </a:lnTo>
                  <a:lnTo>
                    <a:pt x="65" y="0"/>
                  </a:lnTo>
                  <a:lnTo>
                    <a:pt x="63" y="3"/>
                  </a:lnTo>
                  <a:lnTo>
                    <a:pt x="62" y="4"/>
                  </a:lnTo>
                  <a:lnTo>
                    <a:pt x="61" y="7"/>
                  </a:lnTo>
                  <a:lnTo>
                    <a:pt x="60" y="8"/>
                  </a:lnTo>
                  <a:lnTo>
                    <a:pt x="60" y="12"/>
                  </a:lnTo>
                  <a:lnTo>
                    <a:pt x="57" y="14"/>
                  </a:lnTo>
                  <a:lnTo>
                    <a:pt x="55" y="18"/>
                  </a:lnTo>
                  <a:lnTo>
                    <a:pt x="53" y="19"/>
                  </a:lnTo>
                  <a:lnTo>
                    <a:pt x="53" y="20"/>
                  </a:lnTo>
                  <a:lnTo>
                    <a:pt x="53" y="22"/>
                  </a:lnTo>
                  <a:lnTo>
                    <a:pt x="53" y="23"/>
                  </a:lnTo>
                  <a:lnTo>
                    <a:pt x="53" y="24"/>
                  </a:lnTo>
                  <a:lnTo>
                    <a:pt x="53" y="25"/>
                  </a:lnTo>
                  <a:lnTo>
                    <a:pt x="52" y="28"/>
                  </a:lnTo>
                  <a:lnTo>
                    <a:pt x="52" y="29"/>
                  </a:lnTo>
                  <a:lnTo>
                    <a:pt x="51" y="32"/>
                  </a:lnTo>
                  <a:lnTo>
                    <a:pt x="51" y="33"/>
                  </a:lnTo>
                  <a:lnTo>
                    <a:pt x="50" y="34"/>
                  </a:lnTo>
                  <a:lnTo>
                    <a:pt x="48" y="35"/>
                  </a:lnTo>
                  <a:lnTo>
                    <a:pt x="47" y="35"/>
                  </a:lnTo>
                  <a:lnTo>
                    <a:pt x="46" y="38"/>
                  </a:lnTo>
                  <a:lnTo>
                    <a:pt x="45" y="40"/>
                  </a:lnTo>
                  <a:lnTo>
                    <a:pt x="41" y="44"/>
                  </a:lnTo>
                  <a:lnTo>
                    <a:pt x="38" y="47"/>
                  </a:lnTo>
                  <a:lnTo>
                    <a:pt x="35" y="49"/>
                  </a:lnTo>
                  <a:lnTo>
                    <a:pt x="32" y="50"/>
                  </a:lnTo>
                  <a:lnTo>
                    <a:pt x="30" y="50"/>
                  </a:lnTo>
                  <a:lnTo>
                    <a:pt x="30" y="52"/>
                  </a:lnTo>
                  <a:lnTo>
                    <a:pt x="28" y="52"/>
                  </a:lnTo>
                  <a:lnTo>
                    <a:pt x="27" y="52"/>
                  </a:lnTo>
                  <a:lnTo>
                    <a:pt x="27" y="50"/>
                  </a:lnTo>
                  <a:lnTo>
                    <a:pt x="26" y="49"/>
                  </a:lnTo>
                  <a:lnTo>
                    <a:pt x="25" y="47"/>
                  </a:lnTo>
                  <a:lnTo>
                    <a:pt x="23" y="47"/>
                  </a:lnTo>
                  <a:lnTo>
                    <a:pt x="22" y="44"/>
                  </a:lnTo>
                  <a:lnTo>
                    <a:pt x="20" y="44"/>
                  </a:lnTo>
                  <a:lnTo>
                    <a:pt x="17" y="45"/>
                  </a:lnTo>
                  <a:lnTo>
                    <a:pt x="13" y="48"/>
                  </a:lnTo>
                  <a:lnTo>
                    <a:pt x="11" y="47"/>
                  </a:lnTo>
                  <a:lnTo>
                    <a:pt x="10" y="47"/>
                  </a:lnTo>
                  <a:lnTo>
                    <a:pt x="5" y="48"/>
                  </a:lnTo>
                  <a:lnTo>
                    <a:pt x="3" y="48"/>
                  </a:lnTo>
                  <a:lnTo>
                    <a:pt x="1" y="48"/>
                  </a:lnTo>
                  <a:lnTo>
                    <a:pt x="0" y="50"/>
                  </a:lnTo>
                  <a:lnTo>
                    <a:pt x="0" y="52"/>
                  </a:lnTo>
                  <a:lnTo>
                    <a:pt x="1" y="53"/>
                  </a:lnTo>
                  <a:lnTo>
                    <a:pt x="3" y="54"/>
                  </a:lnTo>
                  <a:lnTo>
                    <a:pt x="5" y="55"/>
                  </a:lnTo>
                  <a:lnTo>
                    <a:pt x="6" y="58"/>
                  </a:lnTo>
                  <a:lnTo>
                    <a:pt x="7" y="59"/>
                  </a:lnTo>
                  <a:lnTo>
                    <a:pt x="6" y="60"/>
                  </a:lnTo>
                  <a:lnTo>
                    <a:pt x="5" y="60"/>
                  </a:lnTo>
                  <a:lnTo>
                    <a:pt x="1" y="62"/>
                  </a:lnTo>
                  <a:lnTo>
                    <a:pt x="1" y="83"/>
                  </a:lnTo>
                  <a:lnTo>
                    <a:pt x="3" y="83"/>
                  </a:lnTo>
                  <a:lnTo>
                    <a:pt x="1" y="184"/>
                  </a:lnTo>
                  <a:lnTo>
                    <a:pt x="73" y="187"/>
                  </a:lnTo>
                  <a:lnTo>
                    <a:pt x="145" y="188"/>
                  </a:lnTo>
                  <a:lnTo>
                    <a:pt x="146" y="148"/>
                  </a:lnTo>
                  <a:lnTo>
                    <a:pt x="147" y="147"/>
                  </a:lnTo>
                  <a:lnTo>
                    <a:pt x="147" y="144"/>
                  </a:lnTo>
                  <a:lnTo>
                    <a:pt x="150" y="143"/>
                  </a:lnTo>
                  <a:lnTo>
                    <a:pt x="153" y="142"/>
                  </a:lnTo>
                  <a:lnTo>
                    <a:pt x="156" y="140"/>
                  </a:lnTo>
                  <a:lnTo>
                    <a:pt x="156" y="139"/>
                  </a:lnTo>
                  <a:lnTo>
                    <a:pt x="158" y="137"/>
                  </a:lnTo>
                  <a:lnTo>
                    <a:pt x="160" y="133"/>
                  </a:lnTo>
                  <a:lnTo>
                    <a:pt x="161" y="129"/>
                  </a:lnTo>
                  <a:lnTo>
                    <a:pt x="162" y="127"/>
                  </a:lnTo>
                  <a:lnTo>
                    <a:pt x="165" y="123"/>
                  </a:lnTo>
                  <a:lnTo>
                    <a:pt x="167" y="120"/>
                  </a:lnTo>
                  <a:lnTo>
                    <a:pt x="171" y="117"/>
                  </a:lnTo>
                  <a:lnTo>
                    <a:pt x="172" y="115"/>
                  </a:lnTo>
                  <a:lnTo>
                    <a:pt x="175" y="114"/>
                  </a:lnTo>
                  <a:lnTo>
                    <a:pt x="178" y="113"/>
                  </a:lnTo>
                  <a:lnTo>
                    <a:pt x="180" y="112"/>
                  </a:lnTo>
                  <a:lnTo>
                    <a:pt x="181" y="109"/>
                  </a:lnTo>
                  <a:lnTo>
                    <a:pt x="180" y="103"/>
                  </a:lnTo>
                  <a:lnTo>
                    <a:pt x="180" y="99"/>
                  </a:lnTo>
                  <a:lnTo>
                    <a:pt x="178" y="97"/>
                  </a:lnTo>
                  <a:lnTo>
                    <a:pt x="178" y="95"/>
                  </a:lnTo>
                  <a:lnTo>
                    <a:pt x="182" y="93"/>
                  </a:lnTo>
                  <a:lnTo>
                    <a:pt x="185" y="93"/>
                  </a:lnTo>
                  <a:lnTo>
                    <a:pt x="186" y="94"/>
                  </a:lnTo>
                  <a:lnTo>
                    <a:pt x="187" y="93"/>
                  </a:lnTo>
                  <a:lnTo>
                    <a:pt x="188" y="93"/>
                  </a:lnTo>
                  <a:lnTo>
                    <a:pt x="191" y="92"/>
                  </a:lnTo>
                  <a:lnTo>
                    <a:pt x="192" y="92"/>
                  </a:lnTo>
                  <a:lnTo>
                    <a:pt x="196" y="92"/>
                  </a:lnTo>
                  <a:lnTo>
                    <a:pt x="197" y="90"/>
                  </a:lnTo>
                  <a:lnTo>
                    <a:pt x="200" y="89"/>
                  </a:lnTo>
                  <a:lnTo>
                    <a:pt x="202" y="89"/>
                  </a:lnTo>
                  <a:lnTo>
                    <a:pt x="203" y="88"/>
                  </a:lnTo>
                  <a:lnTo>
                    <a:pt x="205" y="87"/>
                  </a:lnTo>
                  <a:lnTo>
                    <a:pt x="207" y="85"/>
                  </a:lnTo>
                  <a:lnTo>
                    <a:pt x="210" y="84"/>
                  </a:lnTo>
                  <a:lnTo>
                    <a:pt x="212" y="85"/>
                  </a:lnTo>
                  <a:lnTo>
                    <a:pt x="215" y="84"/>
                  </a:lnTo>
                  <a:lnTo>
                    <a:pt x="216" y="84"/>
                  </a:lnTo>
                  <a:lnTo>
                    <a:pt x="218" y="82"/>
                  </a:lnTo>
                  <a:lnTo>
                    <a:pt x="220" y="79"/>
                  </a:lnTo>
                  <a:lnTo>
                    <a:pt x="220" y="77"/>
                  </a:lnTo>
                  <a:lnTo>
                    <a:pt x="218" y="77"/>
                  </a:lnTo>
                  <a:lnTo>
                    <a:pt x="217" y="7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8" name="Carver">
              <a:extLst>
                <a:ext uri="{FF2B5EF4-FFF2-40B4-BE49-F238E27FC236}">
                  <a16:creationId xmlns:a16="http://schemas.microsoft.com/office/drawing/2014/main" id="{12DCAE49-6620-819D-A097-A96C2FC800FF}"/>
                </a:ext>
              </a:extLst>
            </p:cNvPr>
            <p:cNvSpPr>
              <a:spLocks/>
            </p:cNvSpPr>
            <p:nvPr/>
          </p:nvSpPr>
          <p:spPr bwMode="auto">
            <a:xfrm>
              <a:off x="5983946" y="4474034"/>
              <a:ext cx="273007" cy="239899"/>
            </a:xfrm>
            <a:custGeom>
              <a:avLst/>
              <a:gdLst>
                <a:gd name="T0" fmla="*/ 1 w 146"/>
                <a:gd name="T1" fmla="*/ 35 h 143"/>
                <a:gd name="T2" fmla="*/ 36 w 146"/>
                <a:gd name="T3" fmla="*/ 108 h 143"/>
                <a:gd name="T4" fmla="*/ 71 w 146"/>
                <a:gd name="T5" fmla="*/ 127 h 143"/>
                <a:gd name="T6" fmla="*/ 74 w 146"/>
                <a:gd name="T7" fmla="*/ 141 h 143"/>
                <a:gd name="T8" fmla="*/ 74 w 146"/>
                <a:gd name="T9" fmla="*/ 143 h 143"/>
                <a:gd name="T10" fmla="*/ 75 w 146"/>
                <a:gd name="T11" fmla="*/ 142 h 143"/>
                <a:gd name="T12" fmla="*/ 75 w 146"/>
                <a:gd name="T13" fmla="*/ 140 h 143"/>
                <a:gd name="T14" fmla="*/ 79 w 146"/>
                <a:gd name="T15" fmla="*/ 138 h 143"/>
                <a:gd name="T16" fmla="*/ 83 w 146"/>
                <a:gd name="T17" fmla="*/ 137 h 143"/>
                <a:gd name="T18" fmla="*/ 84 w 146"/>
                <a:gd name="T19" fmla="*/ 136 h 143"/>
                <a:gd name="T20" fmla="*/ 88 w 146"/>
                <a:gd name="T21" fmla="*/ 135 h 143"/>
                <a:gd name="T22" fmla="*/ 86 w 146"/>
                <a:gd name="T23" fmla="*/ 133 h 143"/>
                <a:gd name="T24" fmla="*/ 88 w 146"/>
                <a:gd name="T25" fmla="*/ 130 h 143"/>
                <a:gd name="T26" fmla="*/ 93 w 146"/>
                <a:gd name="T27" fmla="*/ 128 h 143"/>
                <a:gd name="T28" fmla="*/ 95 w 146"/>
                <a:gd name="T29" fmla="*/ 126 h 143"/>
                <a:gd name="T30" fmla="*/ 99 w 146"/>
                <a:gd name="T31" fmla="*/ 121 h 143"/>
                <a:gd name="T32" fmla="*/ 101 w 146"/>
                <a:gd name="T33" fmla="*/ 118 h 143"/>
                <a:gd name="T34" fmla="*/ 104 w 146"/>
                <a:gd name="T35" fmla="*/ 120 h 143"/>
                <a:gd name="T36" fmla="*/ 108 w 146"/>
                <a:gd name="T37" fmla="*/ 120 h 143"/>
                <a:gd name="T38" fmla="*/ 109 w 146"/>
                <a:gd name="T39" fmla="*/ 120 h 143"/>
                <a:gd name="T40" fmla="*/ 111 w 146"/>
                <a:gd name="T41" fmla="*/ 118 h 143"/>
                <a:gd name="T42" fmla="*/ 114 w 146"/>
                <a:gd name="T43" fmla="*/ 116 h 143"/>
                <a:gd name="T44" fmla="*/ 115 w 146"/>
                <a:gd name="T45" fmla="*/ 113 h 143"/>
                <a:gd name="T46" fmla="*/ 114 w 146"/>
                <a:gd name="T47" fmla="*/ 110 h 143"/>
                <a:gd name="T48" fmla="*/ 114 w 146"/>
                <a:gd name="T49" fmla="*/ 106 h 143"/>
                <a:gd name="T50" fmla="*/ 113 w 146"/>
                <a:gd name="T51" fmla="*/ 105 h 143"/>
                <a:gd name="T52" fmla="*/ 113 w 146"/>
                <a:gd name="T53" fmla="*/ 100 h 143"/>
                <a:gd name="T54" fmla="*/ 115 w 146"/>
                <a:gd name="T55" fmla="*/ 98 h 143"/>
                <a:gd name="T56" fmla="*/ 115 w 146"/>
                <a:gd name="T57" fmla="*/ 93 h 143"/>
                <a:gd name="T58" fmla="*/ 118 w 146"/>
                <a:gd name="T59" fmla="*/ 97 h 143"/>
                <a:gd name="T60" fmla="*/ 120 w 146"/>
                <a:gd name="T61" fmla="*/ 93 h 143"/>
                <a:gd name="T62" fmla="*/ 116 w 146"/>
                <a:gd name="T63" fmla="*/ 92 h 143"/>
                <a:gd name="T64" fmla="*/ 116 w 146"/>
                <a:gd name="T65" fmla="*/ 90 h 143"/>
                <a:gd name="T66" fmla="*/ 121 w 146"/>
                <a:gd name="T67" fmla="*/ 88 h 143"/>
                <a:gd name="T68" fmla="*/ 123 w 146"/>
                <a:gd name="T69" fmla="*/ 86 h 143"/>
                <a:gd name="T70" fmla="*/ 123 w 146"/>
                <a:gd name="T71" fmla="*/ 83 h 143"/>
                <a:gd name="T72" fmla="*/ 126 w 146"/>
                <a:gd name="T73" fmla="*/ 83 h 143"/>
                <a:gd name="T74" fmla="*/ 128 w 146"/>
                <a:gd name="T75" fmla="*/ 81 h 143"/>
                <a:gd name="T76" fmla="*/ 129 w 146"/>
                <a:gd name="T77" fmla="*/ 77 h 143"/>
                <a:gd name="T78" fmla="*/ 134 w 146"/>
                <a:gd name="T79" fmla="*/ 76 h 143"/>
                <a:gd name="T80" fmla="*/ 136 w 146"/>
                <a:gd name="T81" fmla="*/ 76 h 143"/>
                <a:gd name="T82" fmla="*/ 139 w 146"/>
                <a:gd name="T83" fmla="*/ 76 h 143"/>
                <a:gd name="T84" fmla="*/ 143 w 146"/>
                <a:gd name="T85" fmla="*/ 73 h 143"/>
                <a:gd name="T86" fmla="*/ 146 w 146"/>
                <a:gd name="T87" fmla="*/ 73 h 143"/>
                <a:gd name="T88" fmla="*/ 145 w 146"/>
                <a:gd name="T89" fmla="*/ 37 h 143"/>
                <a:gd name="T90" fmla="*/ 73 w 146"/>
                <a:gd name="T91" fmla="*/ 1 h 143"/>
                <a:gd name="T92" fmla="*/ 0 w 146"/>
                <a:gd name="T93" fmla="*/ 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43">
                  <a:moveTo>
                    <a:pt x="0" y="35"/>
                  </a:moveTo>
                  <a:lnTo>
                    <a:pt x="1" y="35"/>
                  </a:lnTo>
                  <a:lnTo>
                    <a:pt x="0" y="107"/>
                  </a:lnTo>
                  <a:lnTo>
                    <a:pt x="36" y="108"/>
                  </a:lnTo>
                  <a:lnTo>
                    <a:pt x="36" y="127"/>
                  </a:lnTo>
                  <a:lnTo>
                    <a:pt x="71" y="127"/>
                  </a:lnTo>
                  <a:lnTo>
                    <a:pt x="73" y="141"/>
                  </a:lnTo>
                  <a:lnTo>
                    <a:pt x="74" y="141"/>
                  </a:lnTo>
                  <a:lnTo>
                    <a:pt x="74" y="142"/>
                  </a:lnTo>
                  <a:lnTo>
                    <a:pt x="74" y="143"/>
                  </a:lnTo>
                  <a:lnTo>
                    <a:pt x="75" y="143"/>
                  </a:lnTo>
                  <a:lnTo>
                    <a:pt x="75" y="142"/>
                  </a:lnTo>
                  <a:lnTo>
                    <a:pt x="75" y="141"/>
                  </a:lnTo>
                  <a:lnTo>
                    <a:pt x="75" y="140"/>
                  </a:lnTo>
                  <a:lnTo>
                    <a:pt x="78" y="140"/>
                  </a:lnTo>
                  <a:lnTo>
                    <a:pt x="79" y="138"/>
                  </a:lnTo>
                  <a:lnTo>
                    <a:pt x="81" y="138"/>
                  </a:lnTo>
                  <a:lnTo>
                    <a:pt x="83" y="137"/>
                  </a:lnTo>
                  <a:lnTo>
                    <a:pt x="84" y="137"/>
                  </a:lnTo>
                  <a:lnTo>
                    <a:pt x="84" y="136"/>
                  </a:lnTo>
                  <a:lnTo>
                    <a:pt x="86" y="136"/>
                  </a:lnTo>
                  <a:lnTo>
                    <a:pt x="88" y="135"/>
                  </a:lnTo>
                  <a:lnTo>
                    <a:pt x="88" y="133"/>
                  </a:lnTo>
                  <a:lnTo>
                    <a:pt x="86" y="133"/>
                  </a:lnTo>
                  <a:lnTo>
                    <a:pt x="86" y="132"/>
                  </a:lnTo>
                  <a:lnTo>
                    <a:pt x="88" y="130"/>
                  </a:lnTo>
                  <a:lnTo>
                    <a:pt x="90" y="130"/>
                  </a:lnTo>
                  <a:lnTo>
                    <a:pt x="93" y="128"/>
                  </a:lnTo>
                  <a:lnTo>
                    <a:pt x="95" y="127"/>
                  </a:lnTo>
                  <a:lnTo>
                    <a:pt x="95" y="126"/>
                  </a:lnTo>
                  <a:lnTo>
                    <a:pt x="96" y="123"/>
                  </a:lnTo>
                  <a:lnTo>
                    <a:pt x="99" y="121"/>
                  </a:lnTo>
                  <a:lnTo>
                    <a:pt x="99" y="120"/>
                  </a:lnTo>
                  <a:lnTo>
                    <a:pt x="101" y="118"/>
                  </a:lnTo>
                  <a:lnTo>
                    <a:pt x="103" y="118"/>
                  </a:lnTo>
                  <a:lnTo>
                    <a:pt x="104" y="120"/>
                  </a:lnTo>
                  <a:lnTo>
                    <a:pt x="105" y="120"/>
                  </a:lnTo>
                  <a:lnTo>
                    <a:pt x="108" y="120"/>
                  </a:lnTo>
                  <a:lnTo>
                    <a:pt x="108" y="118"/>
                  </a:lnTo>
                  <a:lnTo>
                    <a:pt x="109" y="120"/>
                  </a:lnTo>
                  <a:lnTo>
                    <a:pt x="110" y="120"/>
                  </a:lnTo>
                  <a:lnTo>
                    <a:pt x="111" y="118"/>
                  </a:lnTo>
                  <a:lnTo>
                    <a:pt x="113" y="117"/>
                  </a:lnTo>
                  <a:lnTo>
                    <a:pt x="114" y="116"/>
                  </a:lnTo>
                  <a:lnTo>
                    <a:pt x="115" y="115"/>
                  </a:lnTo>
                  <a:lnTo>
                    <a:pt x="115" y="113"/>
                  </a:lnTo>
                  <a:lnTo>
                    <a:pt x="114" y="111"/>
                  </a:lnTo>
                  <a:lnTo>
                    <a:pt x="114" y="110"/>
                  </a:lnTo>
                  <a:lnTo>
                    <a:pt x="115" y="108"/>
                  </a:lnTo>
                  <a:lnTo>
                    <a:pt x="114" y="106"/>
                  </a:lnTo>
                  <a:lnTo>
                    <a:pt x="113" y="106"/>
                  </a:lnTo>
                  <a:lnTo>
                    <a:pt x="113" y="105"/>
                  </a:lnTo>
                  <a:lnTo>
                    <a:pt x="113" y="102"/>
                  </a:lnTo>
                  <a:lnTo>
                    <a:pt x="113" y="100"/>
                  </a:lnTo>
                  <a:lnTo>
                    <a:pt x="114" y="100"/>
                  </a:lnTo>
                  <a:lnTo>
                    <a:pt x="115" y="98"/>
                  </a:lnTo>
                  <a:lnTo>
                    <a:pt x="115" y="96"/>
                  </a:lnTo>
                  <a:lnTo>
                    <a:pt x="115" y="93"/>
                  </a:lnTo>
                  <a:lnTo>
                    <a:pt x="116" y="95"/>
                  </a:lnTo>
                  <a:lnTo>
                    <a:pt x="118" y="97"/>
                  </a:lnTo>
                  <a:lnTo>
                    <a:pt x="118" y="95"/>
                  </a:lnTo>
                  <a:lnTo>
                    <a:pt x="120" y="93"/>
                  </a:lnTo>
                  <a:lnTo>
                    <a:pt x="119" y="93"/>
                  </a:lnTo>
                  <a:lnTo>
                    <a:pt x="116" y="92"/>
                  </a:lnTo>
                  <a:lnTo>
                    <a:pt x="116" y="91"/>
                  </a:lnTo>
                  <a:lnTo>
                    <a:pt x="116" y="90"/>
                  </a:lnTo>
                  <a:lnTo>
                    <a:pt x="120" y="88"/>
                  </a:lnTo>
                  <a:lnTo>
                    <a:pt x="121" y="88"/>
                  </a:lnTo>
                  <a:lnTo>
                    <a:pt x="123" y="87"/>
                  </a:lnTo>
                  <a:lnTo>
                    <a:pt x="123" y="86"/>
                  </a:lnTo>
                  <a:lnTo>
                    <a:pt x="123" y="85"/>
                  </a:lnTo>
                  <a:lnTo>
                    <a:pt x="123" y="83"/>
                  </a:lnTo>
                  <a:lnTo>
                    <a:pt x="125" y="82"/>
                  </a:lnTo>
                  <a:lnTo>
                    <a:pt x="126" y="83"/>
                  </a:lnTo>
                  <a:lnTo>
                    <a:pt x="128" y="82"/>
                  </a:lnTo>
                  <a:lnTo>
                    <a:pt x="128" y="81"/>
                  </a:lnTo>
                  <a:lnTo>
                    <a:pt x="128" y="78"/>
                  </a:lnTo>
                  <a:lnTo>
                    <a:pt x="129" y="77"/>
                  </a:lnTo>
                  <a:lnTo>
                    <a:pt x="133" y="76"/>
                  </a:lnTo>
                  <a:lnTo>
                    <a:pt x="134" y="76"/>
                  </a:lnTo>
                  <a:lnTo>
                    <a:pt x="135" y="75"/>
                  </a:lnTo>
                  <a:lnTo>
                    <a:pt x="136" y="76"/>
                  </a:lnTo>
                  <a:lnTo>
                    <a:pt x="138" y="76"/>
                  </a:lnTo>
                  <a:lnTo>
                    <a:pt x="139" y="76"/>
                  </a:lnTo>
                  <a:lnTo>
                    <a:pt x="140" y="73"/>
                  </a:lnTo>
                  <a:lnTo>
                    <a:pt x="143" y="73"/>
                  </a:lnTo>
                  <a:lnTo>
                    <a:pt x="145" y="73"/>
                  </a:lnTo>
                  <a:lnTo>
                    <a:pt x="146" y="73"/>
                  </a:lnTo>
                  <a:lnTo>
                    <a:pt x="146" y="67"/>
                  </a:lnTo>
                  <a:lnTo>
                    <a:pt x="145" y="37"/>
                  </a:lnTo>
                  <a:lnTo>
                    <a:pt x="73" y="37"/>
                  </a:lnTo>
                  <a:lnTo>
                    <a:pt x="73" y="1"/>
                  </a:lnTo>
                  <a:lnTo>
                    <a:pt x="1" y="0"/>
                  </a:lnTo>
                  <a:lnTo>
                    <a:pt x="0" y="3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59" name="Sherburne">
              <a:extLst>
                <a:ext uri="{FF2B5EF4-FFF2-40B4-BE49-F238E27FC236}">
                  <a16:creationId xmlns:a16="http://schemas.microsoft.com/office/drawing/2014/main" id="{D1018302-848E-8668-7BA2-31E6AF4DDDDF}"/>
                </a:ext>
              </a:extLst>
            </p:cNvPr>
            <p:cNvSpPr>
              <a:spLocks/>
            </p:cNvSpPr>
            <p:nvPr/>
          </p:nvSpPr>
          <p:spPr bwMode="auto">
            <a:xfrm>
              <a:off x="5918339" y="4072299"/>
              <a:ext cx="342847" cy="220859"/>
            </a:xfrm>
            <a:custGeom>
              <a:avLst/>
              <a:gdLst>
                <a:gd name="T0" fmla="*/ 0 w 186"/>
                <a:gd name="T1" fmla="*/ 0 h 132"/>
                <a:gd name="T2" fmla="*/ 0 w 186"/>
                <a:gd name="T3" fmla="*/ 12 h 132"/>
                <a:gd name="T4" fmla="*/ 1 w 186"/>
                <a:gd name="T5" fmla="*/ 18 h 132"/>
                <a:gd name="T6" fmla="*/ 1 w 186"/>
                <a:gd name="T7" fmla="*/ 22 h 132"/>
                <a:gd name="T8" fmla="*/ 1 w 186"/>
                <a:gd name="T9" fmla="*/ 27 h 132"/>
                <a:gd name="T10" fmla="*/ 4 w 186"/>
                <a:gd name="T11" fmla="*/ 30 h 132"/>
                <a:gd name="T12" fmla="*/ 8 w 186"/>
                <a:gd name="T13" fmla="*/ 33 h 132"/>
                <a:gd name="T14" fmla="*/ 10 w 186"/>
                <a:gd name="T15" fmla="*/ 38 h 132"/>
                <a:gd name="T16" fmla="*/ 13 w 186"/>
                <a:gd name="T17" fmla="*/ 42 h 132"/>
                <a:gd name="T18" fmla="*/ 13 w 186"/>
                <a:gd name="T19" fmla="*/ 45 h 132"/>
                <a:gd name="T20" fmla="*/ 18 w 186"/>
                <a:gd name="T21" fmla="*/ 47 h 132"/>
                <a:gd name="T22" fmla="*/ 20 w 186"/>
                <a:gd name="T23" fmla="*/ 52 h 132"/>
                <a:gd name="T24" fmla="*/ 24 w 186"/>
                <a:gd name="T25" fmla="*/ 54 h 132"/>
                <a:gd name="T26" fmla="*/ 28 w 186"/>
                <a:gd name="T27" fmla="*/ 54 h 132"/>
                <a:gd name="T28" fmla="*/ 29 w 186"/>
                <a:gd name="T29" fmla="*/ 58 h 132"/>
                <a:gd name="T30" fmla="*/ 34 w 186"/>
                <a:gd name="T31" fmla="*/ 63 h 132"/>
                <a:gd name="T32" fmla="*/ 38 w 186"/>
                <a:gd name="T33" fmla="*/ 67 h 132"/>
                <a:gd name="T34" fmla="*/ 41 w 186"/>
                <a:gd name="T35" fmla="*/ 67 h 132"/>
                <a:gd name="T36" fmla="*/ 45 w 186"/>
                <a:gd name="T37" fmla="*/ 68 h 132"/>
                <a:gd name="T38" fmla="*/ 46 w 186"/>
                <a:gd name="T39" fmla="*/ 70 h 132"/>
                <a:gd name="T40" fmla="*/ 50 w 186"/>
                <a:gd name="T41" fmla="*/ 72 h 132"/>
                <a:gd name="T42" fmla="*/ 54 w 186"/>
                <a:gd name="T43" fmla="*/ 75 h 132"/>
                <a:gd name="T44" fmla="*/ 58 w 186"/>
                <a:gd name="T45" fmla="*/ 73 h 132"/>
                <a:gd name="T46" fmla="*/ 64 w 186"/>
                <a:gd name="T47" fmla="*/ 73 h 132"/>
                <a:gd name="T48" fmla="*/ 68 w 186"/>
                <a:gd name="T49" fmla="*/ 77 h 132"/>
                <a:gd name="T50" fmla="*/ 69 w 186"/>
                <a:gd name="T51" fmla="*/ 79 h 132"/>
                <a:gd name="T52" fmla="*/ 71 w 186"/>
                <a:gd name="T53" fmla="*/ 82 h 132"/>
                <a:gd name="T54" fmla="*/ 74 w 186"/>
                <a:gd name="T55" fmla="*/ 84 h 132"/>
                <a:gd name="T56" fmla="*/ 75 w 186"/>
                <a:gd name="T57" fmla="*/ 88 h 132"/>
                <a:gd name="T58" fmla="*/ 81 w 186"/>
                <a:gd name="T59" fmla="*/ 93 h 132"/>
                <a:gd name="T60" fmla="*/ 86 w 186"/>
                <a:gd name="T61" fmla="*/ 93 h 132"/>
                <a:gd name="T62" fmla="*/ 90 w 186"/>
                <a:gd name="T63" fmla="*/ 94 h 132"/>
                <a:gd name="T64" fmla="*/ 91 w 186"/>
                <a:gd name="T65" fmla="*/ 97 h 132"/>
                <a:gd name="T66" fmla="*/ 95 w 186"/>
                <a:gd name="T67" fmla="*/ 99 h 132"/>
                <a:gd name="T68" fmla="*/ 99 w 186"/>
                <a:gd name="T69" fmla="*/ 104 h 132"/>
                <a:gd name="T70" fmla="*/ 103 w 186"/>
                <a:gd name="T71" fmla="*/ 105 h 132"/>
                <a:gd name="T72" fmla="*/ 108 w 186"/>
                <a:gd name="T73" fmla="*/ 108 h 132"/>
                <a:gd name="T74" fmla="*/ 111 w 186"/>
                <a:gd name="T75" fmla="*/ 110 h 132"/>
                <a:gd name="T76" fmla="*/ 115 w 186"/>
                <a:gd name="T77" fmla="*/ 110 h 132"/>
                <a:gd name="T78" fmla="*/ 118 w 186"/>
                <a:gd name="T79" fmla="*/ 108 h 132"/>
                <a:gd name="T80" fmla="*/ 121 w 186"/>
                <a:gd name="T81" fmla="*/ 108 h 132"/>
                <a:gd name="T82" fmla="*/ 126 w 186"/>
                <a:gd name="T83" fmla="*/ 110 h 132"/>
                <a:gd name="T84" fmla="*/ 130 w 186"/>
                <a:gd name="T85" fmla="*/ 109 h 132"/>
                <a:gd name="T86" fmla="*/ 133 w 186"/>
                <a:gd name="T87" fmla="*/ 108 h 132"/>
                <a:gd name="T88" fmla="*/ 134 w 186"/>
                <a:gd name="T89" fmla="*/ 108 h 132"/>
                <a:gd name="T90" fmla="*/ 138 w 186"/>
                <a:gd name="T91" fmla="*/ 112 h 132"/>
                <a:gd name="T92" fmla="*/ 143 w 186"/>
                <a:gd name="T93" fmla="*/ 112 h 132"/>
                <a:gd name="T94" fmla="*/ 146 w 186"/>
                <a:gd name="T95" fmla="*/ 112 h 132"/>
                <a:gd name="T96" fmla="*/ 151 w 186"/>
                <a:gd name="T97" fmla="*/ 112 h 132"/>
                <a:gd name="T98" fmla="*/ 158 w 186"/>
                <a:gd name="T99" fmla="*/ 113 h 132"/>
                <a:gd name="T100" fmla="*/ 165 w 186"/>
                <a:gd name="T101" fmla="*/ 113 h 132"/>
                <a:gd name="T102" fmla="*/ 169 w 186"/>
                <a:gd name="T103" fmla="*/ 110 h 132"/>
                <a:gd name="T104" fmla="*/ 170 w 186"/>
                <a:gd name="T105" fmla="*/ 113 h 132"/>
                <a:gd name="T106" fmla="*/ 173 w 186"/>
                <a:gd name="T107" fmla="*/ 117 h 132"/>
                <a:gd name="T108" fmla="*/ 174 w 186"/>
                <a:gd name="T109" fmla="*/ 125 h 132"/>
                <a:gd name="T110" fmla="*/ 178 w 186"/>
                <a:gd name="T111" fmla="*/ 128 h 132"/>
                <a:gd name="T112" fmla="*/ 180 w 186"/>
                <a:gd name="T113" fmla="*/ 130 h 132"/>
                <a:gd name="T114" fmla="*/ 184 w 186"/>
                <a:gd name="T115" fmla="*/ 132 h 132"/>
                <a:gd name="T116" fmla="*/ 114 w 186"/>
                <a:gd name="T11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2">
                  <a:moveTo>
                    <a:pt x="43" y="0"/>
                  </a:moveTo>
                  <a:lnTo>
                    <a:pt x="38" y="0"/>
                  </a:lnTo>
                  <a:lnTo>
                    <a:pt x="0" y="0"/>
                  </a:lnTo>
                  <a:lnTo>
                    <a:pt x="0" y="3"/>
                  </a:lnTo>
                  <a:lnTo>
                    <a:pt x="0" y="4"/>
                  </a:lnTo>
                  <a:lnTo>
                    <a:pt x="0" y="12"/>
                  </a:lnTo>
                  <a:lnTo>
                    <a:pt x="0" y="14"/>
                  </a:lnTo>
                  <a:lnTo>
                    <a:pt x="0" y="15"/>
                  </a:lnTo>
                  <a:lnTo>
                    <a:pt x="1" y="18"/>
                  </a:lnTo>
                  <a:lnTo>
                    <a:pt x="3" y="19"/>
                  </a:lnTo>
                  <a:lnTo>
                    <a:pt x="3" y="20"/>
                  </a:lnTo>
                  <a:lnTo>
                    <a:pt x="1" y="22"/>
                  </a:lnTo>
                  <a:lnTo>
                    <a:pt x="1" y="24"/>
                  </a:lnTo>
                  <a:lnTo>
                    <a:pt x="1" y="25"/>
                  </a:lnTo>
                  <a:lnTo>
                    <a:pt x="1" y="27"/>
                  </a:lnTo>
                  <a:lnTo>
                    <a:pt x="3" y="28"/>
                  </a:lnTo>
                  <a:lnTo>
                    <a:pt x="3" y="29"/>
                  </a:lnTo>
                  <a:lnTo>
                    <a:pt x="4" y="30"/>
                  </a:lnTo>
                  <a:lnTo>
                    <a:pt x="5" y="30"/>
                  </a:lnTo>
                  <a:lnTo>
                    <a:pt x="5" y="32"/>
                  </a:lnTo>
                  <a:lnTo>
                    <a:pt x="8" y="33"/>
                  </a:lnTo>
                  <a:lnTo>
                    <a:pt x="9" y="34"/>
                  </a:lnTo>
                  <a:lnTo>
                    <a:pt x="10" y="35"/>
                  </a:lnTo>
                  <a:lnTo>
                    <a:pt x="10" y="38"/>
                  </a:lnTo>
                  <a:lnTo>
                    <a:pt x="11" y="39"/>
                  </a:lnTo>
                  <a:lnTo>
                    <a:pt x="13" y="40"/>
                  </a:lnTo>
                  <a:lnTo>
                    <a:pt x="13" y="42"/>
                  </a:lnTo>
                  <a:lnTo>
                    <a:pt x="13" y="43"/>
                  </a:lnTo>
                  <a:lnTo>
                    <a:pt x="13" y="44"/>
                  </a:lnTo>
                  <a:lnTo>
                    <a:pt x="13" y="45"/>
                  </a:lnTo>
                  <a:lnTo>
                    <a:pt x="14" y="47"/>
                  </a:lnTo>
                  <a:lnTo>
                    <a:pt x="16" y="47"/>
                  </a:lnTo>
                  <a:lnTo>
                    <a:pt x="18" y="47"/>
                  </a:lnTo>
                  <a:lnTo>
                    <a:pt x="19" y="48"/>
                  </a:lnTo>
                  <a:lnTo>
                    <a:pt x="20" y="48"/>
                  </a:lnTo>
                  <a:lnTo>
                    <a:pt x="20" y="52"/>
                  </a:lnTo>
                  <a:lnTo>
                    <a:pt x="21" y="53"/>
                  </a:lnTo>
                  <a:lnTo>
                    <a:pt x="23" y="53"/>
                  </a:lnTo>
                  <a:lnTo>
                    <a:pt x="24" y="54"/>
                  </a:lnTo>
                  <a:lnTo>
                    <a:pt x="25" y="54"/>
                  </a:lnTo>
                  <a:lnTo>
                    <a:pt x="26" y="53"/>
                  </a:lnTo>
                  <a:lnTo>
                    <a:pt x="28" y="54"/>
                  </a:lnTo>
                  <a:lnTo>
                    <a:pt x="28" y="55"/>
                  </a:lnTo>
                  <a:lnTo>
                    <a:pt x="28" y="57"/>
                  </a:lnTo>
                  <a:lnTo>
                    <a:pt x="29" y="58"/>
                  </a:lnTo>
                  <a:lnTo>
                    <a:pt x="30" y="60"/>
                  </a:lnTo>
                  <a:lnTo>
                    <a:pt x="33" y="62"/>
                  </a:lnTo>
                  <a:lnTo>
                    <a:pt x="34" y="63"/>
                  </a:lnTo>
                  <a:lnTo>
                    <a:pt x="35" y="65"/>
                  </a:lnTo>
                  <a:lnTo>
                    <a:pt x="36" y="67"/>
                  </a:lnTo>
                  <a:lnTo>
                    <a:pt x="38" y="67"/>
                  </a:lnTo>
                  <a:lnTo>
                    <a:pt x="39" y="67"/>
                  </a:lnTo>
                  <a:lnTo>
                    <a:pt x="40" y="67"/>
                  </a:lnTo>
                  <a:lnTo>
                    <a:pt x="41" y="67"/>
                  </a:lnTo>
                  <a:lnTo>
                    <a:pt x="43" y="67"/>
                  </a:lnTo>
                  <a:lnTo>
                    <a:pt x="44" y="67"/>
                  </a:lnTo>
                  <a:lnTo>
                    <a:pt x="45" y="68"/>
                  </a:lnTo>
                  <a:lnTo>
                    <a:pt x="48" y="68"/>
                  </a:lnTo>
                  <a:lnTo>
                    <a:pt x="48" y="69"/>
                  </a:lnTo>
                  <a:lnTo>
                    <a:pt x="46" y="70"/>
                  </a:lnTo>
                  <a:lnTo>
                    <a:pt x="49" y="70"/>
                  </a:lnTo>
                  <a:lnTo>
                    <a:pt x="49" y="72"/>
                  </a:lnTo>
                  <a:lnTo>
                    <a:pt x="50" y="72"/>
                  </a:lnTo>
                  <a:lnTo>
                    <a:pt x="51" y="73"/>
                  </a:lnTo>
                  <a:lnTo>
                    <a:pt x="53" y="74"/>
                  </a:lnTo>
                  <a:lnTo>
                    <a:pt x="54" y="75"/>
                  </a:lnTo>
                  <a:lnTo>
                    <a:pt x="55" y="75"/>
                  </a:lnTo>
                  <a:lnTo>
                    <a:pt x="56" y="74"/>
                  </a:lnTo>
                  <a:lnTo>
                    <a:pt x="58" y="73"/>
                  </a:lnTo>
                  <a:lnTo>
                    <a:pt x="60" y="73"/>
                  </a:lnTo>
                  <a:lnTo>
                    <a:pt x="63" y="73"/>
                  </a:lnTo>
                  <a:lnTo>
                    <a:pt x="64" y="73"/>
                  </a:lnTo>
                  <a:lnTo>
                    <a:pt x="66" y="75"/>
                  </a:lnTo>
                  <a:lnTo>
                    <a:pt x="68" y="75"/>
                  </a:lnTo>
                  <a:lnTo>
                    <a:pt x="68" y="77"/>
                  </a:lnTo>
                  <a:lnTo>
                    <a:pt x="68" y="78"/>
                  </a:lnTo>
                  <a:lnTo>
                    <a:pt x="68" y="79"/>
                  </a:lnTo>
                  <a:lnTo>
                    <a:pt x="69" y="79"/>
                  </a:lnTo>
                  <a:lnTo>
                    <a:pt x="69" y="80"/>
                  </a:lnTo>
                  <a:lnTo>
                    <a:pt x="70" y="80"/>
                  </a:lnTo>
                  <a:lnTo>
                    <a:pt x="71" y="82"/>
                  </a:lnTo>
                  <a:lnTo>
                    <a:pt x="73" y="82"/>
                  </a:lnTo>
                  <a:lnTo>
                    <a:pt x="74" y="83"/>
                  </a:lnTo>
                  <a:lnTo>
                    <a:pt x="74" y="84"/>
                  </a:lnTo>
                  <a:lnTo>
                    <a:pt x="74" y="85"/>
                  </a:lnTo>
                  <a:lnTo>
                    <a:pt x="75" y="87"/>
                  </a:lnTo>
                  <a:lnTo>
                    <a:pt x="75" y="88"/>
                  </a:lnTo>
                  <a:lnTo>
                    <a:pt x="76" y="90"/>
                  </a:lnTo>
                  <a:lnTo>
                    <a:pt x="78" y="90"/>
                  </a:lnTo>
                  <a:lnTo>
                    <a:pt x="81" y="93"/>
                  </a:lnTo>
                  <a:lnTo>
                    <a:pt x="83" y="93"/>
                  </a:lnTo>
                  <a:lnTo>
                    <a:pt x="84" y="93"/>
                  </a:lnTo>
                  <a:lnTo>
                    <a:pt x="86" y="93"/>
                  </a:lnTo>
                  <a:lnTo>
                    <a:pt x="88" y="93"/>
                  </a:lnTo>
                  <a:lnTo>
                    <a:pt x="89" y="94"/>
                  </a:lnTo>
                  <a:lnTo>
                    <a:pt x="90" y="94"/>
                  </a:lnTo>
                  <a:lnTo>
                    <a:pt x="91" y="94"/>
                  </a:lnTo>
                  <a:lnTo>
                    <a:pt x="91" y="95"/>
                  </a:lnTo>
                  <a:lnTo>
                    <a:pt x="91" y="97"/>
                  </a:lnTo>
                  <a:lnTo>
                    <a:pt x="93" y="98"/>
                  </a:lnTo>
                  <a:lnTo>
                    <a:pt x="95" y="98"/>
                  </a:lnTo>
                  <a:lnTo>
                    <a:pt x="95" y="99"/>
                  </a:lnTo>
                  <a:lnTo>
                    <a:pt x="96" y="100"/>
                  </a:lnTo>
                  <a:lnTo>
                    <a:pt x="98" y="103"/>
                  </a:lnTo>
                  <a:lnTo>
                    <a:pt x="99" y="104"/>
                  </a:lnTo>
                  <a:lnTo>
                    <a:pt x="100" y="104"/>
                  </a:lnTo>
                  <a:lnTo>
                    <a:pt x="101" y="105"/>
                  </a:lnTo>
                  <a:lnTo>
                    <a:pt x="103" y="105"/>
                  </a:lnTo>
                  <a:lnTo>
                    <a:pt x="105" y="107"/>
                  </a:lnTo>
                  <a:lnTo>
                    <a:pt x="106" y="108"/>
                  </a:lnTo>
                  <a:lnTo>
                    <a:pt x="108" y="108"/>
                  </a:lnTo>
                  <a:lnTo>
                    <a:pt x="109" y="109"/>
                  </a:lnTo>
                  <a:lnTo>
                    <a:pt x="111" y="109"/>
                  </a:lnTo>
                  <a:lnTo>
                    <a:pt x="111" y="110"/>
                  </a:lnTo>
                  <a:lnTo>
                    <a:pt x="113" y="110"/>
                  </a:lnTo>
                  <a:lnTo>
                    <a:pt x="114" y="110"/>
                  </a:lnTo>
                  <a:lnTo>
                    <a:pt x="115" y="110"/>
                  </a:lnTo>
                  <a:lnTo>
                    <a:pt x="116" y="109"/>
                  </a:lnTo>
                  <a:lnTo>
                    <a:pt x="118" y="109"/>
                  </a:lnTo>
                  <a:lnTo>
                    <a:pt x="118" y="108"/>
                  </a:lnTo>
                  <a:lnTo>
                    <a:pt x="119" y="108"/>
                  </a:lnTo>
                  <a:lnTo>
                    <a:pt x="120" y="108"/>
                  </a:lnTo>
                  <a:lnTo>
                    <a:pt x="121" y="108"/>
                  </a:lnTo>
                  <a:lnTo>
                    <a:pt x="123" y="109"/>
                  </a:lnTo>
                  <a:lnTo>
                    <a:pt x="124" y="110"/>
                  </a:lnTo>
                  <a:lnTo>
                    <a:pt x="126" y="110"/>
                  </a:lnTo>
                  <a:lnTo>
                    <a:pt x="128" y="110"/>
                  </a:lnTo>
                  <a:lnTo>
                    <a:pt x="129" y="109"/>
                  </a:lnTo>
                  <a:lnTo>
                    <a:pt x="130" y="109"/>
                  </a:lnTo>
                  <a:lnTo>
                    <a:pt x="131" y="109"/>
                  </a:lnTo>
                  <a:lnTo>
                    <a:pt x="131" y="108"/>
                  </a:lnTo>
                  <a:lnTo>
                    <a:pt x="133" y="108"/>
                  </a:lnTo>
                  <a:lnTo>
                    <a:pt x="134" y="108"/>
                  </a:lnTo>
                  <a:lnTo>
                    <a:pt x="134" y="107"/>
                  </a:lnTo>
                  <a:lnTo>
                    <a:pt x="134" y="108"/>
                  </a:lnTo>
                  <a:lnTo>
                    <a:pt x="135" y="109"/>
                  </a:lnTo>
                  <a:lnTo>
                    <a:pt x="136" y="110"/>
                  </a:lnTo>
                  <a:lnTo>
                    <a:pt x="138" y="112"/>
                  </a:lnTo>
                  <a:lnTo>
                    <a:pt x="140" y="112"/>
                  </a:lnTo>
                  <a:lnTo>
                    <a:pt x="141" y="112"/>
                  </a:lnTo>
                  <a:lnTo>
                    <a:pt x="143" y="112"/>
                  </a:lnTo>
                  <a:lnTo>
                    <a:pt x="144" y="112"/>
                  </a:lnTo>
                  <a:lnTo>
                    <a:pt x="145" y="112"/>
                  </a:lnTo>
                  <a:lnTo>
                    <a:pt x="146" y="112"/>
                  </a:lnTo>
                  <a:lnTo>
                    <a:pt x="148" y="112"/>
                  </a:lnTo>
                  <a:lnTo>
                    <a:pt x="149" y="113"/>
                  </a:lnTo>
                  <a:lnTo>
                    <a:pt x="151" y="112"/>
                  </a:lnTo>
                  <a:lnTo>
                    <a:pt x="153" y="113"/>
                  </a:lnTo>
                  <a:lnTo>
                    <a:pt x="156" y="113"/>
                  </a:lnTo>
                  <a:lnTo>
                    <a:pt x="158" y="113"/>
                  </a:lnTo>
                  <a:lnTo>
                    <a:pt x="160" y="113"/>
                  </a:lnTo>
                  <a:lnTo>
                    <a:pt x="164" y="113"/>
                  </a:lnTo>
                  <a:lnTo>
                    <a:pt x="165" y="113"/>
                  </a:lnTo>
                  <a:lnTo>
                    <a:pt x="166" y="113"/>
                  </a:lnTo>
                  <a:lnTo>
                    <a:pt x="166" y="112"/>
                  </a:lnTo>
                  <a:lnTo>
                    <a:pt x="169" y="110"/>
                  </a:lnTo>
                  <a:lnTo>
                    <a:pt x="170" y="110"/>
                  </a:lnTo>
                  <a:lnTo>
                    <a:pt x="170" y="112"/>
                  </a:lnTo>
                  <a:lnTo>
                    <a:pt x="170" y="113"/>
                  </a:lnTo>
                  <a:lnTo>
                    <a:pt x="171" y="114"/>
                  </a:lnTo>
                  <a:lnTo>
                    <a:pt x="173" y="115"/>
                  </a:lnTo>
                  <a:lnTo>
                    <a:pt x="173" y="117"/>
                  </a:lnTo>
                  <a:lnTo>
                    <a:pt x="173" y="120"/>
                  </a:lnTo>
                  <a:lnTo>
                    <a:pt x="173" y="123"/>
                  </a:lnTo>
                  <a:lnTo>
                    <a:pt x="174" y="125"/>
                  </a:lnTo>
                  <a:lnTo>
                    <a:pt x="175" y="127"/>
                  </a:lnTo>
                  <a:lnTo>
                    <a:pt x="176" y="128"/>
                  </a:lnTo>
                  <a:lnTo>
                    <a:pt x="178" y="128"/>
                  </a:lnTo>
                  <a:lnTo>
                    <a:pt x="179" y="129"/>
                  </a:lnTo>
                  <a:lnTo>
                    <a:pt x="180" y="129"/>
                  </a:lnTo>
                  <a:lnTo>
                    <a:pt x="180" y="130"/>
                  </a:lnTo>
                  <a:lnTo>
                    <a:pt x="181" y="132"/>
                  </a:lnTo>
                  <a:lnTo>
                    <a:pt x="183" y="132"/>
                  </a:lnTo>
                  <a:lnTo>
                    <a:pt x="184" y="132"/>
                  </a:lnTo>
                  <a:lnTo>
                    <a:pt x="185" y="62"/>
                  </a:lnTo>
                  <a:lnTo>
                    <a:pt x="186" y="3"/>
                  </a:lnTo>
                  <a:lnTo>
                    <a:pt x="114" y="2"/>
                  </a:lnTo>
                  <a:lnTo>
                    <a:pt x="43"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0" name="Sibley">
              <a:extLst>
                <a:ext uri="{FF2B5EF4-FFF2-40B4-BE49-F238E27FC236}">
                  <a16:creationId xmlns:a16="http://schemas.microsoft.com/office/drawing/2014/main" id="{80086C7C-DA1F-924A-26BB-193FAA63A500}"/>
                </a:ext>
              </a:extLst>
            </p:cNvPr>
            <p:cNvSpPr>
              <a:spLocks/>
            </p:cNvSpPr>
            <p:nvPr/>
          </p:nvSpPr>
          <p:spPr bwMode="auto">
            <a:xfrm>
              <a:off x="5650209" y="4649071"/>
              <a:ext cx="467976" cy="190847"/>
            </a:xfrm>
            <a:custGeom>
              <a:avLst/>
              <a:gdLst>
                <a:gd name="T0" fmla="*/ 2147483646 w 255"/>
                <a:gd name="T1" fmla="*/ 2147483646 h 112"/>
                <a:gd name="T2" fmla="*/ 2147483646 w 255"/>
                <a:gd name="T3" fmla="*/ 2147483646 h 112"/>
                <a:gd name="T4" fmla="*/ 2147483646 w 255"/>
                <a:gd name="T5" fmla="*/ 2147483646 h 112"/>
                <a:gd name="T6" fmla="*/ 0 w 255"/>
                <a:gd name="T7" fmla="*/ 0 h 112"/>
                <a:gd name="T8" fmla="*/ 2147483646 w 255"/>
                <a:gd name="T9" fmla="*/ 2147483646 h 112"/>
                <a:gd name="T10" fmla="*/ 2147483646 w 255"/>
                <a:gd name="T11" fmla="*/ 2147483646 h 112"/>
                <a:gd name="T12" fmla="*/ 2147483646 w 255"/>
                <a:gd name="T13" fmla="*/ 2147483646 h 112"/>
                <a:gd name="T14" fmla="*/ 2147483646 w 255"/>
                <a:gd name="T15" fmla="*/ 2147483646 h 112"/>
                <a:gd name="T16" fmla="*/ 2147483646 w 255"/>
                <a:gd name="T17" fmla="*/ 2147483646 h 112"/>
                <a:gd name="T18" fmla="*/ 2147483646 w 255"/>
                <a:gd name="T19" fmla="*/ 2147483646 h 112"/>
                <a:gd name="T20" fmla="*/ 2147483646 w 255"/>
                <a:gd name="T21" fmla="*/ 2147483646 h 112"/>
                <a:gd name="T22" fmla="*/ 2147483646 w 255"/>
                <a:gd name="T23" fmla="*/ 2147483646 h 112"/>
                <a:gd name="T24" fmla="*/ 2147483646 w 255"/>
                <a:gd name="T25" fmla="*/ 2147483646 h 112"/>
                <a:gd name="T26" fmla="*/ 2147483646 w 255"/>
                <a:gd name="T27" fmla="*/ 2147483646 h 112"/>
                <a:gd name="T28" fmla="*/ 2147483646 w 255"/>
                <a:gd name="T29" fmla="*/ 2147483646 h 112"/>
                <a:gd name="T30" fmla="*/ 2147483646 w 255"/>
                <a:gd name="T31" fmla="*/ 2147483646 h 112"/>
                <a:gd name="T32" fmla="*/ 2147483646 w 255"/>
                <a:gd name="T33" fmla="*/ 2147483646 h 112"/>
                <a:gd name="T34" fmla="*/ 2147483646 w 255"/>
                <a:gd name="T35" fmla="*/ 2147483646 h 112"/>
                <a:gd name="T36" fmla="*/ 2147483646 w 255"/>
                <a:gd name="T37" fmla="*/ 2147483646 h 112"/>
                <a:gd name="T38" fmla="*/ 2147483646 w 255"/>
                <a:gd name="T39" fmla="*/ 2147483646 h 112"/>
                <a:gd name="T40" fmla="*/ 2147483646 w 255"/>
                <a:gd name="T41" fmla="*/ 2147483646 h 112"/>
                <a:gd name="T42" fmla="*/ 2147483646 w 255"/>
                <a:gd name="T43" fmla="*/ 2147483646 h 112"/>
                <a:gd name="T44" fmla="*/ 2147483646 w 255"/>
                <a:gd name="T45" fmla="*/ 2147483646 h 112"/>
                <a:gd name="T46" fmla="*/ 2147483646 w 255"/>
                <a:gd name="T47" fmla="*/ 2147483646 h 112"/>
                <a:gd name="T48" fmla="*/ 2147483646 w 255"/>
                <a:gd name="T49" fmla="*/ 2147483646 h 112"/>
                <a:gd name="T50" fmla="*/ 2147483646 w 255"/>
                <a:gd name="T51" fmla="*/ 2147483646 h 112"/>
                <a:gd name="T52" fmla="*/ 2147483646 w 255"/>
                <a:gd name="T53" fmla="*/ 2147483646 h 112"/>
                <a:gd name="T54" fmla="*/ 2147483646 w 255"/>
                <a:gd name="T55" fmla="*/ 2147483646 h 112"/>
                <a:gd name="T56" fmla="*/ 2147483646 w 255"/>
                <a:gd name="T57" fmla="*/ 2147483646 h 112"/>
                <a:gd name="T58" fmla="*/ 2147483646 w 255"/>
                <a:gd name="T59" fmla="*/ 2147483646 h 112"/>
                <a:gd name="T60" fmla="*/ 2147483646 w 255"/>
                <a:gd name="T61" fmla="*/ 2147483646 h 112"/>
                <a:gd name="T62" fmla="*/ 2147483646 w 255"/>
                <a:gd name="T63" fmla="*/ 2147483646 h 112"/>
                <a:gd name="T64" fmla="*/ 2147483646 w 255"/>
                <a:gd name="T65" fmla="*/ 2147483646 h 112"/>
                <a:gd name="T66" fmla="*/ 2147483646 w 255"/>
                <a:gd name="T67" fmla="*/ 2147483646 h 112"/>
                <a:gd name="T68" fmla="*/ 2147483646 w 255"/>
                <a:gd name="T69" fmla="*/ 2147483646 h 112"/>
                <a:gd name="T70" fmla="*/ 2147483646 w 255"/>
                <a:gd name="T71" fmla="*/ 2147483646 h 112"/>
                <a:gd name="T72" fmla="*/ 2147483646 w 255"/>
                <a:gd name="T73" fmla="*/ 2147483646 h 112"/>
                <a:gd name="T74" fmla="*/ 2147483646 w 255"/>
                <a:gd name="T75" fmla="*/ 2147483646 h 112"/>
                <a:gd name="T76" fmla="*/ 2147483646 w 255"/>
                <a:gd name="T77" fmla="*/ 2147483646 h 112"/>
                <a:gd name="T78" fmla="*/ 2147483646 w 255"/>
                <a:gd name="T79" fmla="*/ 2147483646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5" h="112">
                  <a:moveTo>
                    <a:pt x="218" y="22"/>
                  </a:moveTo>
                  <a:lnTo>
                    <a:pt x="218" y="3"/>
                  </a:lnTo>
                  <a:lnTo>
                    <a:pt x="182" y="2"/>
                  </a:lnTo>
                  <a:lnTo>
                    <a:pt x="111" y="1"/>
                  </a:lnTo>
                  <a:lnTo>
                    <a:pt x="110" y="38"/>
                  </a:lnTo>
                  <a:lnTo>
                    <a:pt x="38" y="37"/>
                  </a:lnTo>
                  <a:lnTo>
                    <a:pt x="38" y="1"/>
                  </a:lnTo>
                  <a:lnTo>
                    <a:pt x="0" y="0"/>
                  </a:lnTo>
                  <a:lnTo>
                    <a:pt x="0" y="110"/>
                  </a:lnTo>
                  <a:lnTo>
                    <a:pt x="206" y="112"/>
                  </a:lnTo>
                  <a:lnTo>
                    <a:pt x="207" y="110"/>
                  </a:lnTo>
                  <a:lnTo>
                    <a:pt x="208" y="108"/>
                  </a:lnTo>
                  <a:lnTo>
                    <a:pt x="210" y="107"/>
                  </a:lnTo>
                  <a:lnTo>
                    <a:pt x="208" y="107"/>
                  </a:lnTo>
                  <a:lnTo>
                    <a:pt x="206" y="107"/>
                  </a:lnTo>
                  <a:lnTo>
                    <a:pt x="206" y="106"/>
                  </a:lnTo>
                  <a:lnTo>
                    <a:pt x="208" y="105"/>
                  </a:lnTo>
                  <a:lnTo>
                    <a:pt x="210" y="105"/>
                  </a:lnTo>
                  <a:lnTo>
                    <a:pt x="211" y="103"/>
                  </a:lnTo>
                  <a:lnTo>
                    <a:pt x="212" y="101"/>
                  </a:lnTo>
                  <a:lnTo>
                    <a:pt x="215" y="98"/>
                  </a:lnTo>
                  <a:lnTo>
                    <a:pt x="217" y="96"/>
                  </a:lnTo>
                  <a:lnTo>
                    <a:pt x="216" y="93"/>
                  </a:lnTo>
                  <a:lnTo>
                    <a:pt x="216" y="92"/>
                  </a:lnTo>
                  <a:lnTo>
                    <a:pt x="217" y="91"/>
                  </a:lnTo>
                  <a:lnTo>
                    <a:pt x="217" y="88"/>
                  </a:lnTo>
                  <a:lnTo>
                    <a:pt x="217" y="86"/>
                  </a:lnTo>
                  <a:lnTo>
                    <a:pt x="217" y="83"/>
                  </a:lnTo>
                  <a:lnTo>
                    <a:pt x="216" y="83"/>
                  </a:lnTo>
                  <a:lnTo>
                    <a:pt x="215" y="82"/>
                  </a:lnTo>
                  <a:lnTo>
                    <a:pt x="215" y="81"/>
                  </a:lnTo>
                  <a:lnTo>
                    <a:pt x="215" y="78"/>
                  </a:lnTo>
                  <a:lnTo>
                    <a:pt x="213" y="77"/>
                  </a:lnTo>
                  <a:lnTo>
                    <a:pt x="212" y="77"/>
                  </a:lnTo>
                  <a:lnTo>
                    <a:pt x="212" y="76"/>
                  </a:lnTo>
                  <a:lnTo>
                    <a:pt x="212" y="73"/>
                  </a:lnTo>
                  <a:lnTo>
                    <a:pt x="212" y="72"/>
                  </a:lnTo>
                  <a:lnTo>
                    <a:pt x="213" y="72"/>
                  </a:lnTo>
                  <a:lnTo>
                    <a:pt x="215" y="73"/>
                  </a:lnTo>
                  <a:lnTo>
                    <a:pt x="216" y="73"/>
                  </a:lnTo>
                  <a:lnTo>
                    <a:pt x="216" y="72"/>
                  </a:lnTo>
                  <a:lnTo>
                    <a:pt x="216" y="71"/>
                  </a:lnTo>
                  <a:lnTo>
                    <a:pt x="215" y="70"/>
                  </a:lnTo>
                  <a:lnTo>
                    <a:pt x="215" y="67"/>
                  </a:lnTo>
                  <a:lnTo>
                    <a:pt x="216" y="67"/>
                  </a:lnTo>
                  <a:lnTo>
                    <a:pt x="216" y="63"/>
                  </a:lnTo>
                  <a:lnTo>
                    <a:pt x="215" y="62"/>
                  </a:lnTo>
                  <a:lnTo>
                    <a:pt x="216" y="61"/>
                  </a:lnTo>
                  <a:lnTo>
                    <a:pt x="216" y="60"/>
                  </a:lnTo>
                  <a:lnTo>
                    <a:pt x="216" y="58"/>
                  </a:lnTo>
                  <a:lnTo>
                    <a:pt x="215" y="57"/>
                  </a:lnTo>
                  <a:lnTo>
                    <a:pt x="217" y="55"/>
                  </a:lnTo>
                  <a:lnTo>
                    <a:pt x="218" y="55"/>
                  </a:lnTo>
                  <a:lnTo>
                    <a:pt x="220" y="52"/>
                  </a:lnTo>
                  <a:lnTo>
                    <a:pt x="222" y="52"/>
                  </a:lnTo>
                  <a:lnTo>
                    <a:pt x="222" y="50"/>
                  </a:lnTo>
                  <a:lnTo>
                    <a:pt x="223" y="51"/>
                  </a:lnTo>
                  <a:lnTo>
                    <a:pt x="225" y="51"/>
                  </a:lnTo>
                  <a:lnTo>
                    <a:pt x="226" y="48"/>
                  </a:lnTo>
                  <a:lnTo>
                    <a:pt x="227" y="45"/>
                  </a:lnTo>
                  <a:lnTo>
                    <a:pt x="228" y="43"/>
                  </a:lnTo>
                  <a:lnTo>
                    <a:pt x="230" y="43"/>
                  </a:lnTo>
                  <a:lnTo>
                    <a:pt x="231" y="43"/>
                  </a:lnTo>
                  <a:lnTo>
                    <a:pt x="232" y="42"/>
                  </a:lnTo>
                  <a:lnTo>
                    <a:pt x="233" y="42"/>
                  </a:lnTo>
                  <a:lnTo>
                    <a:pt x="236" y="42"/>
                  </a:lnTo>
                  <a:lnTo>
                    <a:pt x="238" y="41"/>
                  </a:lnTo>
                  <a:lnTo>
                    <a:pt x="241" y="38"/>
                  </a:lnTo>
                  <a:lnTo>
                    <a:pt x="243" y="37"/>
                  </a:lnTo>
                  <a:lnTo>
                    <a:pt x="245" y="38"/>
                  </a:lnTo>
                  <a:lnTo>
                    <a:pt x="246" y="40"/>
                  </a:lnTo>
                  <a:lnTo>
                    <a:pt x="247" y="40"/>
                  </a:lnTo>
                  <a:lnTo>
                    <a:pt x="250" y="38"/>
                  </a:lnTo>
                  <a:lnTo>
                    <a:pt x="251" y="38"/>
                  </a:lnTo>
                  <a:lnTo>
                    <a:pt x="252" y="37"/>
                  </a:lnTo>
                  <a:lnTo>
                    <a:pt x="253" y="37"/>
                  </a:lnTo>
                  <a:lnTo>
                    <a:pt x="253" y="40"/>
                  </a:lnTo>
                  <a:lnTo>
                    <a:pt x="255" y="37"/>
                  </a:lnTo>
                  <a:lnTo>
                    <a:pt x="255" y="36"/>
                  </a:lnTo>
                  <a:lnTo>
                    <a:pt x="253" y="22"/>
                  </a:lnTo>
                  <a:lnTo>
                    <a:pt x="218" y="22"/>
                  </a:lnTo>
                  <a:close/>
                </a:path>
              </a:pathLst>
            </a:custGeom>
            <a:solidFill>
              <a:srgbClr val="8FCAE7"/>
            </a:solidFill>
            <a:ln w="0">
              <a:solidFill>
                <a:srgbClr val="000000"/>
              </a:solidFill>
              <a:prstDash val="solid"/>
              <a:round/>
              <a:headEnd/>
              <a:tailEnd/>
            </a:ln>
          </p:spPr>
          <p:txBody>
            <a:bodyPr/>
            <a:lstStyle/>
            <a:p>
              <a:endParaRPr lang="en-US" sz="2304"/>
            </a:p>
          </p:txBody>
        </p:sp>
        <p:sp>
          <p:nvSpPr>
            <p:cNvPr id="161" name="Crow_Wing">
              <a:extLst>
                <a:ext uri="{FF2B5EF4-FFF2-40B4-BE49-F238E27FC236}">
                  <a16:creationId xmlns:a16="http://schemas.microsoft.com/office/drawing/2014/main" id="{12632305-6714-DB0B-2A6B-8314F2467415}"/>
                </a:ext>
              </a:extLst>
            </p:cNvPr>
            <p:cNvSpPr>
              <a:spLocks/>
            </p:cNvSpPr>
            <p:nvPr/>
          </p:nvSpPr>
          <p:spPr bwMode="auto">
            <a:xfrm>
              <a:off x="5793475" y="3207901"/>
              <a:ext cx="336498" cy="451238"/>
            </a:xfrm>
            <a:custGeom>
              <a:avLst/>
              <a:gdLst>
                <a:gd name="T0" fmla="*/ 17 w 182"/>
                <a:gd name="T1" fmla="*/ 73 h 271"/>
                <a:gd name="T2" fmla="*/ 22 w 182"/>
                <a:gd name="T3" fmla="*/ 73 h 271"/>
                <a:gd name="T4" fmla="*/ 20 w 182"/>
                <a:gd name="T5" fmla="*/ 135 h 271"/>
                <a:gd name="T6" fmla="*/ 20 w 182"/>
                <a:gd name="T7" fmla="*/ 154 h 271"/>
                <a:gd name="T8" fmla="*/ 19 w 182"/>
                <a:gd name="T9" fmla="*/ 205 h 271"/>
                <a:gd name="T10" fmla="*/ 20 w 182"/>
                <a:gd name="T11" fmla="*/ 211 h 271"/>
                <a:gd name="T12" fmla="*/ 20 w 182"/>
                <a:gd name="T13" fmla="*/ 216 h 271"/>
                <a:gd name="T14" fmla="*/ 19 w 182"/>
                <a:gd name="T15" fmla="*/ 218 h 271"/>
                <a:gd name="T16" fmla="*/ 18 w 182"/>
                <a:gd name="T17" fmla="*/ 218 h 271"/>
                <a:gd name="T18" fmla="*/ 18 w 182"/>
                <a:gd name="T19" fmla="*/ 216 h 271"/>
                <a:gd name="T20" fmla="*/ 17 w 182"/>
                <a:gd name="T21" fmla="*/ 216 h 271"/>
                <a:gd name="T22" fmla="*/ 17 w 182"/>
                <a:gd name="T23" fmla="*/ 218 h 271"/>
                <a:gd name="T24" fmla="*/ 17 w 182"/>
                <a:gd name="T25" fmla="*/ 219 h 271"/>
                <a:gd name="T26" fmla="*/ 18 w 182"/>
                <a:gd name="T27" fmla="*/ 220 h 271"/>
                <a:gd name="T28" fmla="*/ 18 w 182"/>
                <a:gd name="T29" fmla="*/ 221 h 271"/>
                <a:gd name="T30" fmla="*/ 17 w 182"/>
                <a:gd name="T31" fmla="*/ 223 h 271"/>
                <a:gd name="T32" fmla="*/ 15 w 182"/>
                <a:gd name="T33" fmla="*/ 223 h 271"/>
                <a:gd name="T34" fmla="*/ 14 w 182"/>
                <a:gd name="T35" fmla="*/ 223 h 271"/>
                <a:gd name="T36" fmla="*/ 14 w 182"/>
                <a:gd name="T37" fmla="*/ 224 h 271"/>
                <a:gd name="T38" fmla="*/ 14 w 182"/>
                <a:gd name="T39" fmla="*/ 226 h 271"/>
                <a:gd name="T40" fmla="*/ 12 w 182"/>
                <a:gd name="T41" fmla="*/ 228 h 271"/>
                <a:gd name="T42" fmla="*/ 10 w 182"/>
                <a:gd name="T43" fmla="*/ 229 h 271"/>
                <a:gd name="T44" fmla="*/ 9 w 182"/>
                <a:gd name="T45" fmla="*/ 230 h 271"/>
                <a:gd name="T46" fmla="*/ 9 w 182"/>
                <a:gd name="T47" fmla="*/ 231 h 271"/>
                <a:gd name="T48" fmla="*/ 8 w 182"/>
                <a:gd name="T49" fmla="*/ 233 h 271"/>
                <a:gd name="T50" fmla="*/ 8 w 182"/>
                <a:gd name="T51" fmla="*/ 234 h 271"/>
                <a:gd name="T52" fmla="*/ 7 w 182"/>
                <a:gd name="T53" fmla="*/ 234 h 271"/>
                <a:gd name="T54" fmla="*/ 5 w 182"/>
                <a:gd name="T55" fmla="*/ 234 h 271"/>
                <a:gd name="T56" fmla="*/ 4 w 182"/>
                <a:gd name="T57" fmla="*/ 234 h 271"/>
                <a:gd name="T58" fmla="*/ 3 w 182"/>
                <a:gd name="T59" fmla="*/ 235 h 271"/>
                <a:gd name="T60" fmla="*/ 3 w 182"/>
                <a:gd name="T61" fmla="*/ 236 h 271"/>
                <a:gd name="T62" fmla="*/ 3 w 182"/>
                <a:gd name="T63" fmla="*/ 238 h 271"/>
                <a:gd name="T64" fmla="*/ 2 w 182"/>
                <a:gd name="T65" fmla="*/ 238 h 271"/>
                <a:gd name="T66" fmla="*/ 2 w 182"/>
                <a:gd name="T67" fmla="*/ 239 h 271"/>
                <a:gd name="T68" fmla="*/ 2 w 182"/>
                <a:gd name="T69" fmla="*/ 243 h 271"/>
                <a:gd name="T70" fmla="*/ 2 w 182"/>
                <a:gd name="T71" fmla="*/ 245 h 271"/>
                <a:gd name="T72" fmla="*/ 2 w 182"/>
                <a:gd name="T73" fmla="*/ 246 h 271"/>
                <a:gd name="T74" fmla="*/ 0 w 182"/>
                <a:gd name="T75" fmla="*/ 248 h 271"/>
                <a:gd name="T76" fmla="*/ 3 w 182"/>
                <a:gd name="T77" fmla="*/ 249 h 271"/>
                <a:gd name="T78" fmla="*/ 4 w 182"/>
                <a:gd name="T79" fmla="*/ 250 h 271"/>
                <a:gd name="T80" fmla="*/ 4 w 182"/>
                <a:gd name="T81" fmla="*/ 251 h 271"/>
                <a:gd name="T82" fmla="*/ 7 w 182"/>
                <a:gd name="T83" fmla="*/ 254 h 271"/>
                <a:gd name="T84" fmla="*/ 8 w 182"/>
                <a:gd name="T85" fmla="*/ 258 h 271"/>
                <a:gd name="T86" fmla="*/ 8 w 182"/>
                <a:gd name="T87" fmla="*/ 259 h 271"/>
                <a:gd name="T88" fmla="*/ 8 w 182"/>
                <a:gd name="T89" fmla="*/ 260 h 271"/>
                <a:gd name="T90" fmla="*/ 7 w 182"/>
                <a:gd name="T91" fmla="*/ 261 h 271"/>
                <a:gd name="T92" fmla="*/ 8 w 182"/>
                <a:gd name="T93" fmla="*/ 264 h 271"/>
                <a:gd name="T94" fmla="*/ 8 w 182"/>
                <a:gd name="T95" fmla="*/ 266 h 271"/>
                <a:gd name="T96" fmla="*/ 7 w 182"/>
                <a:gd name="T97" fmla="*/ 266 h 271"/>
                <a:gd name="T98" fmla="*/ 7 w 182"/>
                <a:gd name="T99" fmla="*/ 268 h 271"/>
                <a:gd name="T100" fmla="*/ 169 w 182"/>
                <a:gd name="T101" fmla="*/ 271 h 271"/>
                <a:gd name="T102" fmla="*/ 169 w 182"/>
                <a:gd name="T103" fmla="*/ 236 h 271"/>
                <a:gd name="T104" fmla="*/ 172 w 182"/>
                <a:gd name="T105" fmla="*/ 94 h 271"/>
                <a:gd name="T106" fmla="*/ 180 w 182"/>
                <a:gd name="T107" fmla="*/ 92 h 271"/>
                <a:gd name="T108" fmla="*/ 180 w 182"/>
                <a:gd name="T109" fmla="*/ 89 h 271"/>
                <a:gd name="T110" fmla="*/ 182 w 182"/>
                <a:gd name="T111" fmla="*/ 3 h 271"/>
                <a:gd name="T112" fmla="*/ 19 w 182"/>
                <a:gd name="T113" fmla="*/ 0 h 271"/>
                <a:gd name="T114" fmla="*/ 17 w 182"/>
                <a:gd name="T115" fmla="*/ 7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71">
                  <a:moveTo>
                    <a:pt x="17" y="73"/>
                  </a:moveTo>
                  <a:lnTo>
                    <a:pt x="22" y="73"/>
                  </a:lnTo>
                  <a:lnTo>
                    <a:pt x="20" y="135"/>
                  </a:lnTo>
                  <a:lnTo>
                    <a:pt x="20" y="154"/>
                  </a:lnTo>
                  <a:lnTo>
                    <a:pt x="19" y="205"/>
                  </a:lnTo>
                  <a:lnTo>
                    <a:pt x="20" y="211"/>
                  </a:lnTo>
                  <a:lnTo>
                    <a:pt x="20" y="216"/>
                  </a:lnTo>
                  <a:lnTo>
                    <a:pt x="19" y="218"/>
                  </a:lnTo>
                  <a:lnTo>
                    <a:pt x="18" y="218"/>
                  </a:lnTo>
                  <a:lnTo>
                    <a:pt x="18" y="216"/>
                  </a:lnTo>
                  <a:lnTo>
                    <a:pt x="17" y="216"/>
                  </a:lnTo>
                  <a:lnTo>
                    <a:pt x="17" y="218"/>
                  </a:lnTo>
                  <a:lnTo>
                    <a:pt x="17" y="219"/>
                  </a:lnTo>
                  <a:lnTo>
                    <a:pt x="18" y="220"/>
                  </a:lnTo>
                  <a:lnTo>
                    <a:pt x="18" y="221"/>
                  </a:lnTo>
                  <a:lnTo>
                    <a:pt x="17" y="223"/>
                  </a:lnTo>
                  <a:lnTo>
                    <a:pt x="15" y="223"/>
                  </a:lnTo>
                  <a:lnTo>
                    <a:pt x="14" y="223"/>
                  </a:lnTo>
                  <a:lnTo>
                    <a:pt x="14" y="224"/>
                  </a:lnTo>
                  <a:lnTo>
                    <a:pt x="14" y="226"/>
                  </a:lnTo>
                  <a:lnTo>
                    <a:pt x="12" y="228"/>
                  </a:lnTo>
                  <a:lnTo>
                    <a:pt x="10" y="229"/>
                  </a:lnTo>
                  <a:lnTo>
                    <a:pt x="9" y="230"/>
                  </a:lnTo>
                  <a:lnTo>
                    <a:pt x="9" y="231"/>
                  </a:lnTo>
                  <a:lnTo>
                    <a:pt x="8" y="233"/>
                  </a:lnTo>
                  <a:lnTo>
                    <a:pt x="8" y="234"/>
                  </a:lnTo>
                  <a:lnTo>
                    <a:pt x="7" y="234"/>
                  </a:lnTo>
                  <a:lnTo>
                    <a:pt x="5" y="234"/>
                  </a:lnTo>
                  <a:lnTo>
                    <a:pt x="4" y="234"/>
                  </a:lnTo>
                  <a:lnTo>
                    <a:pt x="3" y="235"/>
                  </a:lnTo>
                  <a:lnTo>
                    <a:pt x="3" y="236"/>
                  </a:lnTo>
                  <a:lnTo>
                    <a:pt x="3" y="238"/>
                  </a:lnTo>
                  <a:lnTo>
                    <a:pt x="2" y="238"/>
                  </a:lnTo>
                  <a:lnTo>
                    <a:pt x="2" y="239"/>
                  </a:lnTo>
                  <a:lnTo>
                    <a:pt x="2" y="243"/>
                  </a:lnTo>
                  <a:lnTo>
                    <a:pt x="2" y="245"/>
                  </a:lnTo>
                  <a:lnTo>
                    <a:pt x="2" y="246"/>
                  </a:lnTo>
                  <a:lnTo>
                    <a:pt x="0" y="248"/>
                  </a:lnTo>
                  <a:lnTo>
                    <a:pt x="3" y="249"/>
                  </a:lnTo>
                  <a:lnTo>
                    <a:pt x="4" y="250"/>
                  </a:lnTo>
                  <a:lnTo>
                    <a:pt x="4" y="251"/>
                  </a:lnTo>
                  <a:lnTo>
                    <a:pt x="7" y="254"/>
                  </a:lnTo>
                  <a:lnTo>
                    <a:pt x="8" y="258"/>
                  </a:lnTo>
                  <a:lnTo>
                    <a:pt x="8" y="259"/>
                  </a:lnTo>
                  <a:lnTo>
                    <a:pt x="8" y="260"/>
                  </a:lnTo>
                  <a:lnTo>
                    <a:pt x="7" y="261"/>
                  </a:lnTo>
                  <a:lnTo>
                    <a:pt x="8" y="264"/>
                  </a:lnTo>
                  <a:lnTo>
                    <a:pt x="8" y="266"/>
                  </a:lnTo>
                  <a:lnTo>
                    <a:pt x="7" y="266"/>
                  </a:lnTo>
                  <a:lnTo>
                    <a:pt x="7" y="268"/>
                  </a:lnTo>
                  <a:lnTo>
                    <a:pt x="169" y="271"/>
                  </a:lnTo>
                  <a:lnTo>
                    <a:pt x="169" y="236"/>
                  </a:lnTo>
                  <a:lnTo>
                    <a:pt x="172" y="94"/>
                  </a:lnTo>
                  <a:lnTo>
                    <a:pt x="180" y="92"/>
                  </a:lnTo>
                  <a:lnTo>
                    <a:pt x="180" y="89"/>
                  </a:lnTo>
                  <a:lnTo>
                    <a:pt x="182" y="3"/>
                  </a:lnTo>
                  <a:lnTo>
                    <a:pt x="19" y="0"/>
                  </a:lnTo>
                  <a:lnTo>
                    <a:pt x="17" y="7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2" name="Cass">
              <a:extLst>
                <a:ext uri="{FF2B5EF4-FFF2-40B4-BE49-F238E27FC236}">
                  <a16:creationId xmlns:a16="http://schemas.microsoft.com/office/drawing/2014/main" id="{6F1A0DCB-C93C-E72C-13CE-6FAB40EAE14B}"/>
                </a:ext>
              </a:extLst>
            </p:cNvPr>
            <p:cNvSpPr>
              <a:spLocks/>
            </p:cNvSpPr>
            <p:nvPr/>
          </p:nvSpPr>
          <p:spPr bwMode="auto">
            <a:xfrm>
              <a:off x="5594539" y="2741431"/>
              <a:ext cx="539666" cy="832031"/>
            </a:xfrm>
            <a:custGeom>
              <a:avLst/>
              <a:gdLst>
                <a:gd name="T0" fmla="*/ 42 w 295"/>
                <a:gd name="T1" fmla="*/ 62 h 496"/>
                <a:gd name="T2" fmla="*/ 40 w 295"/>
                <a:gd name="T3" fmla="*/ 205 h 496"/>
                <a:gd name="T4" fmla="*/ 3 w 295"/>
                <a:gd name="T5" fmla="*/ 347 h 496"/>
                <a:gd name="T6" fmla="*/ 0 w 295"/>
                <a:gd name="T7" fmla="*/ 440 h 496"/>
                <a:gd name="T8" fmla="*/ 3 w 295"/>
                <a:gd name="T9" fmla="*/ 445 h 496"/>
                <a:gd name="T10" fmla="*/ 7 w 295"/>
                <a:gd name="T11" fmla="*/ 450 h 496"/>
                <a:gd name="T12" fmla="*/ 13 w 295"/>
                <a:gd name="T13" fmla="*/ 450 h 496"/>
                <a:gd name="T14" fmla="*/ 14 w 295"/>
                <a:gd name="T15" fmla="*/ 461 h 496"/>
                <a:gd name="T16" fmla="*/ 28 w 295"/>
                <a:gd name="T17" fmla="*/ 462 h 496"/>
                <a:gd name="T18" fmla="*/ 35 w 295"/>
                <a:gd name="T19" fmla="*/ 463 h 496"/>
                <a:gd name="T20" fmla="*/ 42 w 295"/>
                <a:gd name="T21" fmla="*/ 465 h 496"/>
                <a:gd name="T22" fmla="*/ 44 w 295"/>
                <a:gd name="T23" fmla="*/ 472 h 496"/>
                <a:gd name="T24" fmla="*/ 49 w 295"/>
                <a:gd name="T25" fmla="*/ 476 h 496"/>
                <a:gd name="T26" fmla="*/ 58 w 295"/>
                <a:gd name="T27" fmla="*/ 477 h 496"/>
                <a:gd name="T28" fmla="*/ 67 w 295"/>
                <a:gd name="T29" fmla="*/ 483 h 496"/>
                <a:gd name="T30" fmla="*/ 73 w 295"/>
                <a:gd name="T31" fmla="*/ 482 h 496"/>
                <a:gd name="T32" fmla="*/ 79 w 295"/>
                <a:gd name="T33" fmla="*/ 480 h 496"/>
                <a:gd name="T34" fmla="*/ 88 w 295"/>
                <a:gd name="T35" fmla="*/ 478 h 496"/>
                <a:gd name="T36" fmla="*/ 99 w 295"/>
                <a:gd name="T37" fmla="*/ 472 h 496"/>
                <a:gd name="T38" fmla="*/ 109 w 295"/>
                <a:gd name="T39" fmla="*/ 478 h 496"/>
                <a:gd name="T40" fmla="*/ 114 w 295"/>
                <a:gd name="T41" fmla="*/ 486 h 496"/>
                <a:gd name="T42" fmla="*/ 123 w 295"/>
                <a:gd name="T43" fmla="*/ 488 h 496"/>
                <a:gd name="T44" fmla="*/ 125 w 295"/>
                <a:gd name="T45" fmla="*/ 493 h 496"/>
                <a:gd name="T46" fmla="*/ 127 w 295"/>
                <a:gd name="T47" fmla="*/ 493 h 496"/>
                <a:gd name="T48" fmla="*/ 130 w 295"/>
                <a:gd name="T49" fmla="*/ 493 h 496"/>
                <a:gd name="T50" fmla="*/ 130 w 295"/>
                <a:gd name="T51" fmla="*/ 412 h 496"/>
                <a:gd name="T52" fmla="*/ 292 w 295"/>
                <a:gd name="T53" fmla="*/ 280 h 496"/>
                <a:gd name="T54" fmla="*/ 292 w 295"/>
                <a:gd name="T55" fmla="*/ 111 h 496"/>
                <a:gd name="T56" fmla="*/ 287 w 295"/>
                <a:gd name="T57" fmla="*/ 106 h 496"/>
                <a:gd name="T58" fmla="*/ 285 w 295"/>
                <a:gd name="T59" fmla="*/ 95 h 496"/>
                <a:gd name="T60" fmla="*/ 292 w 295"/>
                <a:gd name="T61" fmla="*/ 92 h 496"/>
                <a:gd name="T62" fmla="*/ 290 w 295"/>
                <a:gd name="T63" fmla="*/ 85 h 496"/>
                <a:gd name="T64" fmla="*/ 293 w 295"/>
                <a:gd name="T65" fmla="*/ 81 h 496"/>
                <a:gd name="T66" fmla="*/ 295 w 295"/>
                <a:gd name="T67" fmla="*/ 74 h 496"/>
                <a:gd name="T68" fmla="*/ 284 w 295"/>
                <a:gd name="T69" fmla="*/ 74 h 496"/>
                <a:gd name="T70" fmla="*/ 273 w 295"/>
                <a:gd name="T71" fmla="*/ 70 h 496"/>
                <a:gd name="T72" fmla="*/ 263 w 295"/>
                <a:gd name="T73" fmla="*/ 65 h 496"/>
                <a:gd name="T74" fmla="*/ 258 w 295"/>
                <a:gd name="T75" fmla="*/ 74 h 496"/>
                <a:gd name="T76" fmla="*/ 252 w 295"/>
                <a:gd name="T77" fmla="*/ 76 h 496"/>
                <a:gd name="T78" fmla="*/ 247 w 295"/>
                <a:gd name="T79" fmla="*/ 70 h 496"/>
                <a:gd name="T80" fmla="*/ 243 w 295"/>
                <a:gd name="T81" fmla="*/ 64 h 496"/>
                <a:gd name="T82" fmla="*/ 230 w 295"/>
                <a:gd name="T83" fmla="*/ 56 h 496"/>
                <a:gd name="T84" fmla="*/ 219 w 295"/>
                <a:gd name="T85" fmla="*/ 40 h 496"/>
                <a:gd name="T86" fmla="*/ 220 w 295"/>
                <a:gd name="T87" fmla="*/ 26 h 496"/>
                <a:gd name="T88" fmla="*/ 215 w 295"/>
                <a:gd name="T89" fmla="*/ 20 h 496"/>
                <a:gd name="T90" fmla="*/ 210 w 295"/>
                <a:gd name="T91" fmla="*/ 10 h 496"/>
                <a:gd name="T92" fmla="*/ 199 w 295"/>
                <a:gd name="T93" fmla="*/ 0 h 496"/>
                <a:gd name="T94" fmla="*/ 138 w 295"/>
                <a:gd name="T95" fmla="*/ 25 h 496"/>
                <a:gd name="T96" fmla="*/ 127 w 295"/>
                <a:gd name="T97" fmla="*/ 21 h 496"/>
                <a:gd name="T98" fmla="*/ 122 w 295"/>
                <a:gd name="T99" fmla="*/ 20 h 496"/>
                <a:gd name="T100" fmla="*/ 114 w 295"/>
                <a:gd name="T101" fmla="*/ 16 h 496"/>
                <a:gd name="T102" fmla="*/ 60 w 295"/>
                <a:gd name="T103"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496">
                  <a:moveTo>
                    <a:pt x="60" y="26"/>
                  </a:moveTo>
                  <a:lnTo>
                    <a:pt x="39" y="26"/>
                  </a:lnTo>
                  <a:lnTo>
                    <a:pt x="39" y="62"/>
                  </a:lnTo>
                  <a:lnTo>
                    <a:pt x="42" y="62"/>
                  </a:lnTo>
                  <a:lnTo>
                    <a:pt x="40" y="134"/>
                  </a:lnTo>
                  <a:lnTo>
                    <a:pt x="40" y="136"/>
                  </a:lnTo>
                  <a:lnTo>
                    <a:pt x="38" y="205"/>
                  </a:lnTo>
                  <a:lnTo>
                    <a:pt x="40" y="205"/>
                  </a:lnTo>
                  <a:lnTo>
                    <a:pt x="39" y="276"/>
                  </a:lnTo>
                  <a:lnTo>
                    <a:pt x="2" y="276"/>
                  </a:lnTo>
                  <a:lnTo>
                    <a:pt x="0" y="347"/>
                  </a:lnTo>
                  <a:lnTo>
                    <a:pt x="3" y="347"/>
                  </a:lnTo>
                  <a:lnTo>
                    <a:pt x="0" y="436"/>
                  </a:lnTo>
                  <a:lnTo>
                    <a:pt x="2" y="437"/>
                  </a:lnTo>
                  <a:lnTo>
                    <a:pt x="0" y="437"/>
                  </a:lnTo>
                  <a:lnTo>
                    <a:pt x="0" y="440"/>
                  </a:lnTo>
                  <a:lnTo>
                    <a:pt x="0" y="443"/>
                  </a:lnTo>
                  <a:lnTo>
                    <a:pt x="0" y="445"/>
                  </a:lnTo>
                  <a:lnTo>
                    <a:pt x="2" y="446"/>
                  </a:lnTo>
                  <a:lnTo>
                    <a:pt x="3" y="445"/>
                  </a:lnTo>
                  <a:lnTo>
                    <a:pt x="4" y="446"/>
                  </a:lnTo>
                  <a:lnTo>
                    <a:pt x="5" y="446"/>
                  </a:lnTo>
                  <a:lnTo>
                    <a:pt x="5" y="447"/>
                  </a:lnTo>
                  <a:lnTo>
                    <a:pt x="7" y="450"/>
                  </a:lnTo>
                  <a:lnTo>
                    <a:pt x="8" y="450"/>
                  </a:lnTo>
                  <a:lnTo>
                    <a:pt x="9" y="450"/>
                  </a:lnTo>
                  <a:lnTo>
                    <a:pt x="10" y="450"/>
                  </a:lnTo>
                  <a:lnTo>
                    <a:pt x="13" y="450"/>
                  </a:lnTo>
                  <a:lnTo>
                    <a:pt x="14" y="452"/>
                  </a:lnTo>
                  <a:lnTo>
                    <a:pt x="13" y="455"/>
                  </a:lnTo>
                  <a:lnTo>
                    <a:pt x="13" y="458"/>
                  </a:lnTo>
                  <a:lnTo>
                    <a:pt x="14" y="461"/>
                  </a:lnTo>
                  <a:lnTo>
                    <a:pt x="22" y="462"/>
                  </a:lnTo>
                  <a:lnTo>
                    <a:pt x="24" y="463"/>
                  </a:lnTo>
                  <a:lnTo>
                    <a:pt x="27" y="463"/>
                  </a:lnTo>
                  <a:lnTo>
                    <a:pt x="28" y="462"/>
                  </a:lnTo>
                  <a:lnTo>
                    <a:pt x="29" y="462"/>
                  </a:lnTo>
                  <a:lnTo>
                    <a:pt x="32" y="461"/>
                  </a:lnTo>
                  <a:lnTo>
                    <a:pt x="34" y="462"/>
                  </a:lnTo>
                  <a:lnTo>
                    <a:pt x="35" y="463"/>
                  </a:lnTo>
                  <a:lnTo>
                    <a:pt x="37" y="465"/>
                  </a:lnTo>
                  <a:lnTo>
                    <a:pt x="38" y="465"/>
                  </a:lnTo>
                  <a:lnTo>
                    <a:pt x="39" y="466"/>
                  </a:lnTo>
                  <a:lnTo>
                    <a:pt x="42" y="465"/>
                  </a:lnTo>
                  <a:lnTo>
                    <a:pt x="43" y="466"/>
                  </a:lnTo>
                  <a:lnTo>
                    <a:pt x="43" y="468"/>
                  </a:lnTo>
                  <a:lnTo>
                    <a:pt x="43" y="470"/>
                  </a:lnTo>
                  <a:lnTo>
                    <a:pt x="44" y="472"/>
                  </a:lnTo>
                  <a:lnTo>
                    <a:pt x="44" y="473"/>
                  </a:lnTo>
                  <a:lnTo>
                    <a:pt x="45" y="475"/>
                  </a:lnTo>
                  <a:lnTo>
                    <a:pt x="48" y="476"/>
                  </a:lnTo>
                  <a:lnTo>
                    <a:pt x="49" y="476"/>
                  </a:lnTo>
                  <a:lnTo>
                    <a:pt x="52" y="475"/>
                  </a:lnTo>
                  <a:lnTo>
                    <a:pt x="53" y="475"/>
                  </a:lnTo>
                  <a:lnTo>
                    <a:pt x="54" y="475"/>
                  </a:lnTo>
                  <a:lnTo>
                    <a:pt x="58" y="477"/>
                  </a:lnTo>
                  <a:lnTo>
                    <a:pt x="60" y="481"/>
                  </a:lnTo>
                  <a:lnTo>
                    <a:pt x="64" y="482"/>
                  </a:lnTo>
                  <a:lnTo>
                    <a:pt x="65" y="483"/>
                  </a:lnTo>
                  <a:lnTo>
                    <a:pt x="67" y="483"/>
                  </a:lnTo>
                  <a:lnTo>
                    <a:pt x="68" y="485"/>
                  </a:lnTo>
                  <a:lnTo>
                    <a:pt x="70" y="483"/>
                  </a:lnTo>
                  <a:lnTo>
                    <a:pt x="70" y="482"/>
                  </a:lnTo>
                  <a:lnTo>
                    <a:pt x="73" y="482"/>
                  </a:lnTo>
                  <a:lnTo>
                    <a:pt x="74" y="482"/>
                  </a:lnTo>
                  <a:lnTo>
                    <a:pt x="75" y="481"/>
                  </a:lnTo>
                  <a:lnTo>
                    <a:pt x="78" y="481"/>
                  </a:lnTo>
                  <a:lnTo>
                    <a:pt x="79" y="480"/>
                  </a:lnTo>
                  <a:lnTo>
                    <a:pt x="82" y="480"/>
                  </a:lnTo>
                  <a:lnTo>
                    <a:pt x="83" y="480"/>
                  </a:lnTo>
                  <a:lnTo>
                    <a:pt x="85" y="480"/>
                  </a:lnTo>
                  <a:lnTo>
                    <a:pt x="88" y="478"/>
                  </a:lnTo>
                  <a:lnTo>
                    <a:pt x="92" y="475"/>
                  </a:lnTo>
                  <a:lnTo>
                    <a:pt x="93" y="473"/>
                  </a:lnTo>
                  <a:lnTo>
                    <a:pt x="97" y="473"/>
                  </a:lnTo>
                  <a:lnTo>
                    <a:pt x="99" y="472"/>
                  </a:lnTo>
                  <a:lnTo>
                    <a:pt x="103" y="473"/>
                  </a:lnTo>
                  <a:lnTo>
                    <a:pt x="105" y="476"/>
                  </a:lnTo>
                  <a:lnTo>
                    <a:pt x="108" y="477"/>
                  </a:lnTo>
                  <a:lnTo>
                    <a:pt x="109" y="478"/>
                  </a:lnTo>
                  <a:lnTo>
                    <a:pt x="110" y="481"/>
                  </a:lnTo>
                  <a:lnTo>
                    <a:pt x="112" y="483"/>
                  </a:lnTo>
                  <a:lnTo>
                    <a:pt x="113" y="485"/>
                  </a:lnTo>
                  <a:lnTo>
                    <a:pt x="114" y="486"/>
                  </a:lnTo>
                  <a:lnTo>
                    <a:pt x="117" y="486"/>
                  </a:lnTo>
                  <a:lnTo>
                    <a:pt x="118" y="486"/>
                  </a:lnTo>
                  <a:lnTo>
                    <a:pt x="119" y="486"/>
                  </a:lnTo>
                  <a:lnTo>
                    <a:pt x="123" y="488"/>
                  </a:lnTo>
                  <a:lnTo>
                    <a:pt x="124" y="490"/>
                  </a:lnTo>
                  <a:lnTo>
                    <a:pt x="125" y="490"/>
                  </a:lnTo>
                  <a:lnTo>
                    <a:pt x="125" y="491"/>
                  </a:lnTo>
                  <a:lnTo>
                    <a:pt x="125" y="493"/>
                  </a:lnTo>
                  <a:lnTo>
                    <a:pt x="125" y="495"/>
                  </a:lnTo>
                  <a:lnTo>
                    <a:pt x="127" y="496"/>
                  </a:lnTo>
                  <a:lnTo>
                    <a:pt x="127" y="495"/>
                  </a:lnTo>
                  <a:lnTo>
                    <a:pt x="127" y="493"/>
                  </a:lnTo>
                  <a:lnTo>
                    <a:pt x="128" y="493"/>
                  </a:lnTo>
                  <a:lnTo>
                    <a:pt x="128" y="495"/>
                  </a:lnTo>
                  <a:lnTo>
                    <a:pt x="129" y="495"/>
                  </a:lnTo>
                  <a:lnTo>
                    <a:pt x="130" y="493"/>
                  </a:lnTo>
                  <a:lnTo>
                    <a:pt x="130" y="488"/>
                  </a:lnTo>
                  <a:lnTo>
                    <a:pt x="129" y="482"/>
                  </a:lnTo>
                  <a:lnTo>
                    <a:pt x="130" y="431"/>
                  </a:lnTo>
                  <a:lnTo>
                    <a:pt x="130" y="412"/>
                  </a:lnTo>
                  <a:lnTo>
                    <a:pt x="132" y="350"/>
                  </a:lnTo>
                  <a:lnTo>
                    <a:pt x="127" y="350"/>
                  </a:lnTo>
                  <a:lnTo>
                    <a:pt x="129" y="277"/>
                  </a:lnTo>
                  <a:lnTo>
                    <a:pt x="292" y="280"/>
                  </a:lnTo>
                  <a:lnTo>
                    <a:pt x="293" y="209"/>
                  </a:lnTo>
                  <a:lnTo>
                    <a:pt x="293" y="186"/>
                  </a:lnTo>
                  <a:lnTo>
                    <a:pt x="294" y="114"/>
                  </a:lnTo>
                  <a:lnTo>
                    <a:pt x="292" y="111"/>
                  </a:lnTo>
                  <a:lnTo>
                    <a:pt x="289" y="110"/>
                  </a:lnTo>
                  <a:lnTo>
                    <a:pt x="288" y="110"/>
                  </a:lnTo>
                  <a:lnTo>
                    <a:pt x="287" y="109"/>
                  </a:lnTo>
                  <a:lnTo>
                    <a:pt x="287" y="106"/>
                  </a:lnTo>
                  <a:lnTo>
                    <a:pt x="285" y="104"/>
                  </a:lnTo>
                  <a:lnTo>
                    <a:pt x="284" y="101"/>
                  </a:lnTo>
                  <a:lnTo>
                    <a:pt x="284" y="96"/>
                  </a:lnTo>
                  <a:lnTo>
                    <a:pt x="285" y="95"/>
                  </a:lnTo>
                  <a:lnTo>
                    <a:pt x="285" y="94"/>
                  </a:lnTo>
                  <a:lnTo>
                    <a:pt x="287" y="92"/>
                  </a:lnTo>
                  <a:lnTo>
                    <a:pt x="289" y="91"/>
                  </a:lnTo>
                  <a:lnTo>
                    <a:pt x="292" y="92"/>
                  </a:lnTo>
                  <a:lnTo>
                    <a:pt x="292" y="91"/>
                  </a:lnTo>
                  <a:lnTo>
                    <a:pt x="290" y="90"/>
                  </a:lnTo>
                  <a:lnTo>
                    <a:pt x="290" y="89"/>
                  </a:lnTo>
                  <a:lnTo>
                    <a:pt x="290" y="85"/>
                  </a:lnTo>
                  <a:lnTo>
                    <a:pt x="292" y="85"/>
                  </a:lnTo>
                  <a:lnTo>
                    <a:pt x="293" y="86"/>
                  </a:lnTo>
                  <a:lnTo>
                    <a:pt x="293" y="84"/>
                  </a:lnTo>
                  <a:lnTo>
                    <a:pt x="293" y="81"/>
                  </a:lnTo>
                  <a:lnTo>
                    <a:pt x="293" y="79"/>
                  </a:lnTo>
                  <a:lnTo>
                    <a:pt x="294" y="76"/>
                  </a:lnTo>
                  <a:lnTo>
                    <a:pt x="295" y="76"/>
                  </a:lnTo>
                  <a:lnTo>
                    <a:pt x="295" y="74"/>
                  </a:lnTo>
                  <a:lnTo>
                    <a:pt x="294" y="72"/>
                  </a:lnTo>
                  <a:lnTo>
                    <a:pt x="293" y="72"/>
                  </a:lnTo>
                  <a:lnTo>
                    <a:pt x="290" y="72"/>
                  </a:lnTo>
                  <a:lnTo>
                    <a:pt x="284" y="74"/>
                  </a:lnTo>
                  <a:lnTo>
                    <a:pt x="283" y="74"/>
                  </a:lnTo>
                  <a:lnTo>
                    <a:pt x="277" y="74"/>
                  </a:lnTo>
                  <a:lnTo>
                    <a:pt x="274" y="72"/>
                  </a:lnTo>
                  <a:lnTo>
                    <a:pt x="273" y="70"/>
                  </a:lnTo>
                  <a:lnTo>
                    <a:pt x="269" y="66"/>
                  </a:lnTo>
                  <a:lnTo>
                    <a:pt x="267" y="65"/>
                  </a:lnTo>
                  <a:lnTo>
                    <a:pt x="264" y="65"/>
                  </a:lnTo>
                  <a:lnTo>
                    <a:pt x="263" y="65"/>
                  </a:lnTo>
                  <a:lnTo>
                    <a:pt x="262" y="66"/>
                  </a:lnTo>
                  <a:lnTo>
                    <a:pt x="260" y="70"/>
                  </a:lnTo>
                  <a:lnTo>
                    <a:pt x="259" y="72"/>
                  </a:lnTo>
                  <a:lnTo>
                    <a:pt x="258" y="74"/>
                  </a:lnTo>
                  <a:lnTo>
                    <a:pt x="255" y="75"/>
                  </a:lnTo>
                  <a:lnTo>
                    <a:pt x="254" y="76"/>
                  </a:lnTo>
                  <a:lnTo>
                    <a:pt x="253" y="76"/>
                  </a:lnTo>
                  <a:lnTo>
                    <a:pt x="252" y="76"/>
                  </a:lnTo>
                  <a:lnTo>
                    <a:pt x="250" y="75"/>
                  </a:lnTo>
                  <a:lnTo>
                    <a:pt x="249" y="74"/>
                  </a:lnTo>
                  <a:lnTo>
                    <a:pt x="248" y="71"/>
                  </a:lnTo>
                  <a:lnTo>
                    <a:pt x="247" y="70"/>
                  </a:lnTo>
                  <a:lnTo>
                    <a:pt x="245" y="69"/>
                  </a:lnTo>
                  <a:lnTo>
                    <a:pt x="245" y="67"/>
                  </a:lnTo>
                  <a:lnTo>
                    <a:pt x="243" y="65"/>
                  </a:lnTo>
                  <a:lnTo>
                    <a:pt x="243" y="64"/>
                  </a:lnTo>
                  <a:lnTo>
                    <a:pt x="239" y="61"/>
                  </a:lnTo>
                  <a:lnTo>
                    <a:pt x="235" y="57"/>
                  </a:lnTo>
                  <a:lnTo>
                    <a:pt x="233" y="57"/>
                  </a:lnTo>
                  <a:lnTo>
                    <a:pt x="230" y="56"/>
                  </a:lnTo>
                  <a:lnTo>
                    <a:pt x="227" y="55"/>
                  </a:lnTo>
                  <a:lnTo>
                    <a:pt x="222" y="51"/>
                  </a:lnTo>
                  <a:lnTo>
                    <a:pt x="220" y="45"/>
                  </a:lnTo>
                  <a:lnTo>
                    <a:pt x="219" y="40"/>
                  </a:lnTo>
                  <a:lnTo>
                    <a:pt x="219" y="32"/>
                  </a:lnTo>
                  <a:lnTo>
                    <a:pt x="220" y="31"/>
                  </a:lnTo>
                  <a:lnTo>
                    <a:pt x="223" y="29"/>
                  </a:lnTo>
                  <a:lnTo>
                    <a:pt x="220" y="26"/>
                  </a:lnTo>
                  <a:lnTo>
                    <a:pt x="219" y="25"/>
                  </a:lnTo>
                  <a:lnTo>
                    <a:pt x="217" y="22"/>
                  </a:lnTo>
                  <a:lnTo>
                    <a:pt x="215" y="21"/>
                  </a:lnTo>
                  <a:lnTo>
                    <a:pt x="215" y="20"/>
                  </a:lnTo>
                  <a:lnTo>
                    <a:pt x="214" y="20"/>
                  </a:lnTo>
                  <a:lnTo>
                    <a:pt x="213" y="17"/>
                  </a:lnTo>
                  <a:lnTo>
                    <a:pt x="212" y="14"/>
                  </a:lnTo>
                  <a:lnTo>
                    <a:pt x="210" y="10"/>
                  </a:lnTo>
                  <a:lnTo>
                    <a:pt x="207" y="4"/>
                  </a:lnTo>
                  <a:lnTo>
                    <a:pt x="203" y="0"/>
                  </a:lnTo>
                  <a:lnTo>
                    <a:pt x="200" y="0"/>
                  </a:lnTo>
                  <a:lnTo>
                    <a:pt x="199" y="0"/>
                  </a:lnTo>
                  <a:lnTo>
                    <a:pt x="143" y="24"/>
                  </a:lnTo>
                  <a:lnTo>
                    <a:pt x="140" y="25"/>
                  </a:lnTo>
                  <a:lnTo>
                    <a:pt x="139" y="25"/>
                  </a:lnTo>
                  <a:lnTo>
                    <a:pt x="138" y="25"/>
                  </a:lnTo>
                  <a:lnTo>
                    <a:pt x="135" y="24"/>
                  </a:lnTo>
                  <a:lnTo>
                    <a:pt x="132" y="22"/>
                  </a:lnTo>
                  <a:lnTo>
                    <a:pt x="129" y="21"/>
                  </a:lnTo>
                  <a:lnTo>
                    <a:pt x="127" y="21"/>
                  </a:lnTo>
                  <a:lnTo>
                    <a:pt x="124" y="20"/>
                  </a:lnTo>
                  <a:lnTo>
                    <a:pt x="123" y="19"/>
                  </a:lnTo>
                  <a:lnTo>
                    <a:pt x="122" y="19"/>
                  </a:lnTo>
                  <a:lnTo>
                    <a:pt x="122" y="20"/>
                  </a:lnTo>
                  <a:lnTo>
                    <a:pt x="120" y="20"/>
                  </a:lnTo>
                  <a:lnTo>
                    <a:pt x="117" y="19"/>
                  </a:lnTo>
                  <a:lnTo>
                    <a:pt x="115" y="17"/>
                  </a:lnTo>
                  <a:lnTo>
                    <a:pt x="114" y="16"/>
                  </a:lnTo>
                  <a:lnTo>
                    <a:pt x="114" y="15"/>
                  </a:lnTo>
                  <a:lnTo>
                    <a:pt x="113" y="12"/>
                  </a:lnTo>
                  <a:lnTo>
                    <a:pt x="112" y="27"/>
                  </a:lnTo>
                  <a:lnTo>
                    <a:pt x="60" y="2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3" name="McLeod">
              <a:extLst>
                <a:ext uri="{FF2B5EF4-FFF2-40B4-BE49-F238E27FC236}">
                  <a16:creationId xmlns:a16="http://schemas.microsoft.com/office/drawing/2014/main" id="{E604C9F2-ACE9-E77A-70EA-031C0B843118}"/>
                </a:ext>
              </a:extLst>
            </p:cNvPr>
            <p:cNvSpPr>
              <a:spLocks/>
            </p:cNvSpPr>
            <p:nvPr/>
          </p:nvSpPr>
          <p:spPr bwMode="auto">
            <a:xfrm>
              <a:off x="5721958" y="4468268"/>
              <a:ext cx="261726" cy="246093"/>
            </a:xfrm>
            <a:custGeom>
              <a:avLst/>
              <a:gdLst>
                <a:gd name="T0" fmla="*/ 2147483646 w 145"/>
                <a:gd name="T1" fmla="*/ 2147483646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0 h 146"/>
                <a:gd name="T14" fmla="*/ 0 w 145"/>
                <a:gd name="T15" fmla="*/ 2147483646 h 146"/>
                <a:gd name="T16" fmla="*/ 0 w 145"/>
                <a:gd name="T17" fmla="*/ 2147483646 h 146"/>
                <a:gd name="T18" fmla="*/ 2147483646 w 145"/>
                <a:gd name="T19" fmla="*/ 2147483646 h 146"/>
                <a:gd name="T20" fmla="*/ 0 w 145"/>
                <a:gd name="T21" fmla="*/ 2147483646 h 146"/>
                <a:gd name="T22" fmla="*/ 0 w 145"/>
                <a:gd name="T23" fmla="*/ 2147483646 h 146"/>
                <a:gd name="T24" fmla="*/ 2147483646 w 145"/>
                <a:gd name="T25" fmla="*/ 2147483646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6">
                  <a:moveTo>
                    <a:pt x="72" y="146"/>
                  </a:moveTo>
                  <a:lnTo>
                    <a:pt x="73" y="109"/>
                  </a:lnTo>
                  <a:lnTo>
                    <a:pt x="144" y="110"/>
                  </a:lnTo>
                  <a:lnTo>
                    <a:pt x="145" y="38"/>
                  </a:lnTo>
                  <a:lnTo>
                    <a:pt x="144" y="38"/>
                  </a:lnTo>
                  <a:lnTo>
                    <a:pt x="145" y="3"/>
                  </a:lnTo>
                  <a:lnTo>
                    <a:pt x="73" y="0"/>
                  </a:lnTo>
                  <a:lnTo>
                    <a:pt x="0" y="1"/>
                  </a:lnTo>
                  <a:lnTo>
                    <a:pt x="0" y="36"/>
                  </a:lnTo>
                  <a:lnTo>
                    <a:pt x="2" y="36"/>
                  </a:lnTo>
                  <a:lnTo>
                    <a:pt x="0" y="109"/>
                  </a:lnTo>
                  <a:lnTo>
                    <a:pt x="0" y="145"/>
                  </a:lnTo>
                  <a:lnTo>
                    <a:pt x="72" y="146"/>
                  </a:lnTo>
                  <a:close/>
                </a:path>
              </a:pathLst>
            </a:custGeom>
            <a:solidFill>
              <a:srgbClr val="8FCAE7"/>
            </a:solidFill>
            <a:ln w="0">
              <a:solidFill>
                <a:srgbClr val="000000"/>
              </a:solidFill>
              <a:prstDash val="solid"/>
              <a:round/>
              <a:headEnd/>
              <a:tailEnd/>
            </a:ln>
          </p:spPr>
          <p:txBody>
            <a:bodyPr/>
            <a:lstStyle/>
            <a:p>
              <a:endParaRPr lang="en-US" sz="2304"/>
            </a:p>
          </p:txBody>
        </p:sp>
        <p:sp>
          <p:nvSpPr>
            <p:cNvPr id="164" name="Meeker">
              <a:extLst>
                <a:ext uri="{FF2B5EF4-FFF2-40B4-BE49-F238E27FC236}">
                  <a16:creationId xmlns:a16="http://schemas.microsoft.com/office/drawing/2014/main" id="{A64B56E2-F847-F90C-70C7-380B6A4A9A4C}"/>
                </a:ext>
              </a:extLst>
            </p:cNvPr>
            <p:cNvSpPr>
              <a:spLocks/>
            </p:cNvSpPr>
            <p:nvPr/>
          </p:nvSpPr>
          <p:spPr bwMode="auto">
            <a:xfrm>
              <a:off x="5583980" y="4227198"/>
              <a:ext cx="275955" cy="301338"/>
            </a:xfrm>
            <a:custGeom>
              <a:avLst/>
              <a:gdLst>
                <a:gd name="T0" fmla="*/ 2147483646 w 151"/>
                <a:gd name="T1" fmla="*/ 2147483646 h 181"/>
                <a:gd name="T2" fmla="*/ 2147483646 w 151"/>
                <a:gd name="T3" fmla="*/ 2147483646 h 181"/>
                <a:gd name="T4" fmla="*/ 2147483646 w 151"/>
                <a:gd name="T5" fmla="*/ 2147483646 h 181"/>
                <a:gd name="T6" fmla="*/ 2147483646 w 151"/>
                <a:gd name="T7" fmla="*/ 2147483646 h 181"/>
                <a:gd name="T8" fmla="*/ 2147483646 w 151"/>
                <a:gd name="T9" fmla="*/ 2147483646 h 181"/>
                <a:gd name="T10" fmla="*/ 2147483646 w 151"/>
                <a:gd name="T11" fmla="*/ 2147483646 h 181"/>
                <a:gd name="T12" fmla="*/ 2147483646 w 151"/>
                <a:gd name="T13" fmla="*/ 2147483646 h 181"/>
                <a:gd name="T14" fmla="*/ 2147483646 w 151"/>
                <a:gd name="T15" fmla="*/ 0 h 181"/>
                <a:gd name="T16" fmla="*/ 2147483646 w 151"/>
                <a:gd name="T17" fmla="*/ 2147483646 h 181"/>
                <a:gd name="T18" fmla="*/ 2147483646 w 151"/>
                <a:gd name="T19" fmla="*/ 2147483646 h 181"/>
                <a:gd name="T20" fmla="*/ 0 w 151"/>
                <a:gd name="T21" fmla="*/ 2147483646 h 181"/>
                <a:gd name="T22" fmla="*/ 2147483646 w 151"/>
                <a:gd name="T23" fmla="*/ 2147483646 h 181"/>
                <a:gd name="T24" fmla="*/ 2147483646 w 151"/>
                <a:gd name="T25" fmla="*/ 2147483646 h 181"/>
                <a:gd name="T26" fmla="*/ 2147483646 w 151"/>
                <a:gd name="T27" fmla="*/ 2147483646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81">
                  <a:moveTo>
                    <a:pt x="149" y="145"/>
                  </a:moveTo>
                  <a:lnTo>
                    <a:pt x="151" y="44"/>
                  </a:lnTo>
                  <a:lnTo>
                    <a:pt x="149" y="44"/>
                  </a:lnTo>
                  <a:lnTo>
                    <a:pt x="149" y="23"/>
                  </a:lnTo>
                  <a:lnTo>
                    <a:pt x="149" y="20"/>
                  </a:lnTo>
                  <a:lnTo>
                    <a:pt x="114" y="20"/>
                  </a:lnTo>
                  <a:lnTo>
                    <a:pt x="114" y="3"/>
                  </a:lnTo>
                  <a:lnTo>
                    <a:pt x="3" y="0"/>
                  </a:lnTo>
                  <a:lnTo>
                    <a:pt x="1" y="36"/>
                  </a:lnTo>
                  <a:lnTo>
                    <a:pt x="3" y="36"/>
                  </a:lnTo>
                  <a:lnTo>
                    <a:pt x="0" y="180"/>
                  </a:lnTo>
                  <a:lnTo>
                    <a:pt x="76" y="181"/>
                  </a:lnTo>
                  <a:lnTo>
                    <a:pt x="76" y="146"/>
                  </a:lnTo>
                  <a:lnTo>
                    <a:pt x="149" y="145"/>
                  </a:lnTo>
                  <a:close/>
                </a:path>
              </a:pathLst>
            </a:custGeom>
            <a:solidFill>
              <a:srgbClr val="8FCAE7"/>
            </a:solidFill>
            <a:ln w="0">
              <a:solidFill>
                <a:srgbClr val="000000"/>
              </a:solidFill>
              <a:prstDash val="solid"/>
              <a:round/>
              <a:headEnd/>
              <a:tailEnd/>
            </a:ln>
          </p:spPr>
          <p:txBody>
            <a:bodyPr/>
            <a:lstStyle/>
            <a:p>
              <a:endParaRPr lang="en-US" sz="2304"/>
            </a:p>
          </p:txBody>
        </p:sp>
        <p:sp>
          <p:nvSpPr>
            <p:cNvPr id="165" name="Kandiyohi">
              <a:extLst>
                <a:ext uri="{FF2B5EF4-FFF2-40B4-BE49-F238E27FC236}">
                  <a16:creationId xmlns:a16="http://schemas.microsoft.com/office/drawing/2014/main" id="{2C78D518-A1F9-AD4D-292E-719108658D8C}"/>
                </a:ext>
              </a:extLst>
            </p:cNvPr>
            <p:cNvSpPr>
              <a:spLocks/>
            </p:cNvSpPr>
            <p:nvPr/>
          </p:nvSpPr>
          <p:spPr bwMode="auto">
            <a:xfrm>
              <a:off x="5317298" y="4161784"/>
              <a:ext cx="273009" cy="367465"/>
            </a:xfrm>
            <a:custGeom>
              <a:avLst/>
              <a:gdLst>
                <a:gd name="T0" fmla="*/ 145 w 147"/>
                <a:gd name="T1" fmla="*/ 75 h 219"/>
                <a:gd name="T2" fmla="*/ 147 w 147"/>
                <a:gd name="T3" fmla="*/ 39 h 219"/>
                <a:gd name="T4" fmla="*/ 147 w 147"/>
                <a:gd name="T5" fmla="*/ 3 h 219"/>
                <a:gd name="T6" fmla="*/ 38 w 147"/>
                <a:gd name="T7" fmla="*/ 0 h 219"/>
                <a:gd name="T8" fmla="*/ 3 w 147"/>
                <a:gd name="T9" fmla="*/ 0 h 219"/>
                <a:gd name="T10" fmla="*/ 0 w 147"/>
                <a:gd name="T11" fmla="*/ 72 h 219"/>
                <a:gd name="T12" fmla="*/ 3 w 147"/>
                <a:gd name="T13" fmla="*/ 72 h 219"/>
                <a:gd name="T14" fmla="*/ 3 w 147"/>
                <a:gd name="T15" fmla="*/ 108 h 219"/>
                <a:gd name="T16" fmla="*/ 0 w 147"/>
                <a:gd name="T17" fmla="*/ 217 h 219"/>
                <a:gd name="T18" fmla="*/ 144 w 147"/>
                <a:gd name="T19" fmla="*/ 219 h 219"/>
                <a:gd name="T20" fmla="*/ 147 w 147"/>
                <a:gd name="T21" fmla="*/ 75 h 219"/>
                <a:gd name="T22" fmla="*/ 145 w 147"/>
                <a:gd name="T23" fmla="*/ 7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19">
                  <a:moveTo>
                    <a:pt x="145" y="75"/>
                  </a:moveTo>
                  <a:lnTo>
                    <a:pt x="147" y="39"/>
                  </a:lnTo>
                  <a:lnTo>
                    <a:pt x="147" y="3"/>
                  </a:lnTo>
                  <a:lnTo>
                    <a:pt x="38" y="0"/>
                  </a:lnTo>
                  <a:lnTo>
                    <a:pt x="3" y="0"/>
                  </a:lnTo>
                  <a:lnTo>
                    <a:pt x="0" y="72"/>
                  </a:lnTo>
                  <a:lnTo>
                    <a:pt x="3" y="72"/>
                  </a:lnTo>
                  <a:lnTo>
                    <a:pt x="3" y="108"/>
                  </a:lnTo>
                  <a:lnTo>
                    <a:pt x="0" y="217"/>
                  </a:lnTo>
                  <a:lnTo>
                    <a:pt x="144" y="219"/>
                  </a:lnTo>
                  <a:lnTo>
                    <a:pt x="147" y="75"/>
                  </a:lnTo>
                  <a:lnTo>
                    <a:pt x="145" y="7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6" name="Brown">
              <a:extLst>
                <a:ext uri="{FF2B5EF4-FFF2-40B4-BE49-F238E27FC236}">
                  <a16:creationId xmlns:a16="http://schemas.microsoft.com/office/drawing/2014/main" id="{699B821B-3ACF-F5BC-A296-EBC0354904B6}"/>
                </a:ext>
              </a:extLst>
            </p:cNvPr>
            <p:cNvSpPr>
              <a:spLocks/>
            </p:cNvSpPr>
            <p:nvPr/>
          </p:nvSpPr>
          <p:spPr bwMode="auto">
            <a:xfrm>
              <a:off x="5378672" y="4805323"/>
              <a:ext cx="410570" cy="270362"/>
            </a:xfrm>
            <a:custGeom>
              <a:avLst/>
              <a:gdLst>
                <a:gd name="T0" fmla="*/ 218 w 221"/>
                <a:gd name="T1" fmla="*/ 101 h 164"/>
                <a:gd name="T2" fmla="*/ 214 w 221"/>
                <a:gd name="T3" fmla="*/ 97 h 164"/>
                <a:gd name="T4" fmla="*/ 210 w 221"/>
                <a:gd name="T5" fmla="*/ 96 h 164"/>
                <a:gd name="T6" fmla="*/ 208 w 221"/>
                <a:gd name="T7" fmla="*/ 92 h 164"/>
                <a:gd name="T8" fmla="*/ 206 w 221"/>
                <a:gd name="T9" fmla="*/ 90 h 164"/>
                <a:gd name="T10" fmla="*/ 205 w 221"/>
                <a:gd name="T11" fmla="*/ 87 h 164"/>
                <a:gd name="T12" fmla="*/ 203 w 221"/>
                <a:gd name="T13" fmla="*/ 85 h 164"/>
                <a:gd name="T14" fmla="*/ 201 w 221"/>
                <a:gd name="T15" fmla="*/ 82 h 164"/>
                <a:gd name="T16" fmla="*/ 203 w 221"/>
                <a:gd name="T17" fmla="*/ 80 h 164"/>
                <a:gd name="T18" fmla="*/ 201 w 221"/>
                <a:gd name="T19" fmla="*/ 79 h 164"/>
                <a:gd name="T20" fmla="*/ 200 w 221"/>
                <a:gd name="T21" fmla="*/ 76 h 164"/>
                <a:gd name="T22" fmla="*/ 198 w 221"/>
                <a:gd name="T23" fmla="*/ 74 h 164"/>
                <a:gd name="T24" fmla="*/ 193 w 221"/>
                <a:gd name="T25" fmla="*/ 69 h 164"/>
                <a:gd name="T26" fmla="*/ 189 w 221"/>
                <a:gd name="T27" fmla="*/ 65 h 164"/>
                <a:gd name="T28" fmla="*/ 186 w 221"/>
                <a:gd name="T29" fmla="*/ 62 h 164"/>
                <a:gd name="T30" fmla="*/ 185 w 221"/>
                <a:gd name="T31" fmla="*/ 61 h 164"/>
                <a:gd name="T32" fmla="*/ 181 w 221"/>
                <a:gd name="T33" fmla="*/ 61 h 164"/>
                <a:gd name="T34" fmla="*/ 178 w 221"/>
                <a:gd name="T35" fmla="*/ 56 h 164"/>
                <a:gd name="T36" fmla="*/ 175 w 221"/>
                <a:gd name="T37" fmla="*/ 56 h 164"/>
                <a:gd name="T38" fmla="*/ 171 w 221"/>
                <a:gd name="T39" fmla="*/ 56 h 164"/>
                <a:gd name="T40" fmla="*/ 168 w 221"/>
                <a:gd name="T41" fmla="*/ 54 h 164"/>
                <a:gd name="T42" fmla="*/ 165 w 221"/>
                <a:gd name="T43" fmla="*/ 54 h 164"/>
                <a:gd name="T44" fmla="*/ 159 w 221"/>
                <a:gd name="T45" fmla="*/ 52 h 164"/>
                <a:gd name="T46" fmla="*/ 156 w 221"/>
                <a:gd name="T47" fmla="*/ 51 h 164"/>
                <a:gd name="T48" fmla="*/ 154 w 221"/>
                <a:gd name="T49" fmla="*/ 49 h 164"/>
                <a:gd name="T50" fmla="*/ 146 w 221"/>
                <a:gd name="T51" fmla="*/ 50 h 164"/>
                <a:gd name="T52" fmla="*/ 145 w 221"/>
                <a:gd name="T53" fmla="*/ 45 h 164"/>
                <a:gd name="T54" fmla="*/ 140 w 221"/>
                <a:gd name="T55" fmla="*/ 45 h 164"/>
                <a:gd name="T56" fmla="*/ 136 w 221"/>
                <a:gd name="T57" fmla="*/ 44 h 164"/>
                <a:gd name="T58" fmla="*/ 131 w 221"/>
                <a:gd name="T59" fmla="*/ 42 h 164"/>
                <a:gd name="T60" fmla="*/ 131 w 221"/>
                <a:gd name="T61" fmla="*/ 39 h 164"/>
                <a:gd name="T62" fmla="*/ 128 w 221"/>
                <a:gd name="T63" fmla="*/ 40 h 164"/>
                <a:gd name="T64" fmla="*/ 128 w 221"/>
                <a:gd name="T65" fmla="*/ 36 h 164"/>
                <a:gd name="T66" fmla="*/ 124 w 221"/>
                <a:gd name="T67" fmla="*/ 35 h 164"/>
                <a:gd name="T68" fmla="*/ 125 w 221"/>
                <a:gd name="T69" fmla="*/ 31 h 164"/>
                <a:gd name="T70" fmla="*/ 124 w 221"/>
                <a:gd name="T71" fmla="*/ 29 h 164"/>
                <a:gd name="T72" fmla="*/ 116 w 221"/>
                <a:gd name="T73" fmla="*/ 27 h 164"/>
                <a:gd name="T74" fmla="*/ 111 w 221"/>
                <a:gd name="T75" fmla="*/ 21 h 164"/>
                <a:gd name="T76" fmla="*/ 106 w 221"/>
                <a:gd name="T77" fmla="*/ 24 h 164"/>
                <a:gd name="T78" fmla="*/ 100 w 221"/>
                <a:gd name="T79" fmla="*/ 20 h 164"/>
                <a:gd name="T80" fmla="*/ 96 w 221"/>
                <a:gd name="T81" fmla="*/ 17 h 164"/>
                <a:gd name="T82" fmla="*/ 95 w 221"/>
                <a:gd name="T83" fmla="*/ 12 h 164"/>
                <a:gd name="T84" fmla="*/ 93 w 221"/>
                <a:gd name="T85" fmla="*/ 10 h 164"/>
                <a:gd name="T86" fmla="*/ 90 w 221"/>
                <a:gd name="T87" fmla="*/ 6 h 164"/>
                <a:gd name="T88" fmla="*/ 83 w 221"/>
                <a:gd name="T89" fmla="*/ 5 h 164"/>
                <a:gd name="T90" fmla="*/ 80 w 221"/>
                <a:gd name="T91" fmla="*/ 4 h 164"/>
                <a:gd name="T92" fmla="*/ 76 w 221"/>
                <a:gd name="T93" fmla="*/ 0 h 164"/>
                <a:gd name="T94" fmla="*/ 1 w 221"/>
                <a:gd name="T95" fmla="*/ 87 h 164"/>
                <a:gd name="T96" fmla="*/ 3 w 221"/>
                <a:gd name="T97" fmla="*/ 124 h 164"/>
                <a:gd name="T98" fmla="*/ 74 w 221"/>
                <a:gd name="T99" fmla="*/ 161 h 164"/>
                <a:gd name="T100" fmla="*/ 221 w 221"/>
                <a:gd name="T101" fmla="*/ 127 h 164"/>
                <a:gd name="T102" fmla="*/ 221 w 221"/>
                <a:gd name="T103" fmla="*/ 100 h 164"/>
                <a:gd name="T104" fmla="*/ 219 w 221"/>
                <a:gd name="T10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164">
                  <a:moveTo>
                    <a:pt x="219" y="101"/>
                  </a:moveTo>
                  <a:lnTo>
                    <a:pt x="218" y="101"/>
                  </a:lnTo>
                  <a:lnTo>
                    <a:pt x="216" y="99"/>
                  </a:lnTo>
                  <a:lnTo>
                    <a:pt x="214" y="97"/>
                  </a:lnTo>
                  <a:lnTo>
                    <a:pt x="211" y="96"/>
                  </a:lnTo>
                  <a:lnTo>
                    <a:pt x="210" y="96"/>
                  </a:lnTo>
                  <a:lnTo>
                    <a:pt x="209" y="95"/>
                  </a:lnTo>
                  <a:lnTo>
                    <a:pt x="208" y="92"/>
                  </a:lnTo>
                  <a:lnTo>
                    <a:pt x="208" y="91"/>
                  </a:lnTo>
                  <a:lnTo>
                    <a:pt x="206" y="90"/>
                  </a:lnTo>
                  <a:lnTo>
                    <a:pt x="205" y="89"/>
                  </a:lnTo>
                  <a:lnTo>
                    <a:pt x="205" y="87"/>
                  </a:lnTo>
                  <a:lnTo>
                    <a:pt x="204" y="85"/>
                  </a:lnTo>
                  <a:lnTo>
                    <a:pt x="203" y="85"/>
                  </a:lnTo>
                  <a:lnTo>
                    <a:pt x="201" y="84"/>
                  </a:lnTo>
                  <a:lnTo>
                    <a:pt x="201" y="82"/>
                  </a:lnTo>
                  <a:lnTo>
                    <a:pt x="203" y="81"/>
                  </a:lnTo>
                  <a:lnTo>
                    <a:pt x="203" y="80"/>
                  </a:lnTo>
                  <a:lnTo>
                    <a:pt x="201" y="80"/>
                  </a:lnTo>
                  <a:lnTo>
                    <a:pt x="201" y="79"/>
                  </a:lnTo>
                  <a:lnTo>
                    <a:pt x="201" y="76"/>
                  </a:lnTo>
                  <a:lnTo>
                    <a:pt x="200" y="76"/>
                  </a:lnTo>
                  <a:lnTo>
                    <a:pt x="198" y="75"/>
                  </a:lnTo>
                  <a:lnTo>
                    <a:pt x="198" y="74"/>
                  </a:lnTo>
                  <a:lnTo>
                    <a:pt x="196" y="71"/>
                  </a:lnTo>
                  <a:lnTo>
                    <a:pt x="193" y="69"/>
                  </a:lnTo>
                  <a:lnTo>
                    <a:pt x="191" y="66"/>
                  </a:lnTo>
                  <a:lnTo>
                    <a:pt x="189" y="65"/>
                  </a:lnTo>
                  <a:lnTo>
                    <a:pt x="188" y="64"/>
                  </a:lnTo>
                  <a:lnTo>
                    <a:pt x="186" y="62"/>
                  </a:lnTo>
                  <a:lnTo>
                    <a:pt x="186" y="61"/>
                  </a:lnTo>
                  <a:lnTo>
                    <a:pt x="185" y="61"/>
                  </a:lnTo>
                  <a:lnTo>
                    <a:pt x="183" y="61"/>
                  </a:lnTo>
                  <a:lnTo>
                    <a:pt x="181" y="61"/>
                  </a:lnTo>
                  <a:lnTo>
                    <a:pt x="178" y="59"/>
                  </a:lnTo>
                  <a:lnTo>
                    <a:pt x="178" y="56"/>
                  </a:lnTo>
                  <a:lnTo>
                    <a:pt x="178" y="55"/>
                  </a:lnTo>
                  <a:lnTo>
                    <a:pt x="175" y="56"/>
                  </a:lnTo>
                  <a:lnTo>
                    <a:pt x="174" y="57"/>
                  </a:lnTo>
                  <a:lnTo>
                    <a:pt x="171" y="56"/>
                  </a:lnTo>
                  <a:lnTo>
                    <a:pt x="170" y="55"/>
                  </a:lnTo>
                  <a:lnTo>
                    <a:pt x="168" y="54"/>
                  </a:lnTo>
                  <a:lnTo>
                    <a:pt x="166" y="54"/>
                  </a:lnTo>
                  <a:lnTo>
                    <a:pt x="165" y="54"/>
                  </a:lnTo>
                  <a:lnTo>
                    <a:pt x="161" y="54"/>
                  </a:lnTo>
                  <a:lnTo>
                    <a:pt x="159" y="52"/>
                  </a:lnTo>
                  <a:lnTo>
                    <a:pt x="158" y="52"/>
                  </a:lnTo>
                  <a:lnTo>
                    <a:pt x="156" y="51"/>
                  </a:lnTo>
                  <a:lnTo>
                    <a:pt x="155" y="49"/>
                  </a:lnTo>
                  <a:lnTo>
                    <a:pt x="154" y="49"/>
                  </a:lnTo>
                  <a:lnTo>
                    <a:pt x="150" y="50"/>
                  </a:lnTo>
                  <a:lnTo>
                    <a:pt x="146" y="50"/>
                  </a:lnTo>
                  <a:lnTo>
                    <a:pt x="146" y="46"/>
                  </a:lnTo>
                  <a:lnTo>
                    <a:pt x="145" y="45"/>
                  </a:lnTo>
                  <a:lnTo>
                    <a:pt x="143" y="44"/>
                  </a:lnTo>
                  <a:lnTo>
                    <a:pt x="140" y="45"/>
                  </a:lnTo>
                  <a:lnTo>
                    <a:pt x="139" y="42"/>
                  </a:lnTo>
                  <a:lnTo>
                    <a:pt x="136" y="44"/>
                  </a:lnTo>
                  <a:lnTo>
                    <a:pt x="133" y="44"/>
                  </a:lnTo>
                  <a:lnTo>
                    <a:pt x="131" y="42"/>
                  </a:lnTo>
                  <a:lnTo>
                    <a:pt x="133" y="41"/>
                  </a:lnTo>
                  <a:lnTo>
                    <a:pt x="131" y="39"/>
                  </a:lnTo>
                  <a:lnTo>
                    <a:pt x="130" y="39"/>
                  </a:lnTo>
                  <a:lnTo>
                    <a:pt x="128" y="40"/>
                  </a:lnTo>
                  <a:lnTo>
                    <a:pt x="128" y="37"/>
                  </a:lnTo>
                  <a:lnTo>
                    <a:pt x="128" y="36"/>
                  </a:lnTo>
                  <a:lnTo>
                    <a:pt x="126" y="36"/>
                  </a:lnTo>
                  <a:lnTo>
                    <a:pt x="124" y="35"/>
                  </a:lnTo>
                  <a:lnTo>
                    <a:pt x="124" y="34"/>
                  </a:lnTo>
                  <a:lnTo>
                    <a:pt x="125" y="31"/>
                  </a:lnTo>
                  <a:lnTo>
                    <a:pt x="125" y="30"/>
                  </a:lnTo>
                  <a:lnTo>
                    <a:pt x="124" y="29"/>
                  </a:lnTo>
                  <a:lnTo>
                    <a:pt x="121" y="27"/>
                  </a:lnTo>
                  <a:lnTo>
                    <a:pt x="116" y="27"/>
                  </a:lnTo>
                  <a:lnTo>
                    <a:pt x="114" y="25"/>
                  </a:lnTo>
                  <a:lnTo>
                    <a:pt x="111" y="21"/>
                  </a:lnTo>
                  <a:lnTo>
                    <a:pt x="108" y="21"/>
                  </a:lnTo>
                  <a:lnTo>
                    <a:pt x="106" y="24"/>
                  </a:lnTo>
                  <a:lnTo>
                    <a:pt x="104" y="21"/>
                  </a:lnTo>
                  <a:lnTo>
                    <a:pt x="100" y="20"/>
                  </a:lnTo>
                  <a:lnTo>
                    <a:pt x="99" y="19"/>
                  </a:lnTo>
                  <a:lnTo>
                    <a:pt x="96" y="17"/>
                  </a:lnTo>
                  <a:lnTo>
                    <a:pt x="95" y="14"/>
                  </a:lnTo>
                  <a:lnTo>
                    <a:pt x="95" y="12"/>
                  </a:lnTo>
                  <a:lnTo>
                    <a:pt x="93" y="12"/>
                  </a:lnTo>
                  <a:lnTo>
                    <a:pt x="93" y="10"/>
                  </a:lnTo>
                  <a:lnTo>
                    <a:pt x="91" y="7"/>
                  </a:lnTo>
                  <a:lnTo>
                    <a:pt x="90" y="6"/>
                  </a:lnTo>
                  <a:lnTo>
                    <a:pt x="86" y="5"/>
                  </a:lnTo>
                  <a:lnTo>
                    <a:pt x="83" y="5"/>
                  </a:lnTo>
                  <a:lnTo>
                    <a:pt x="83" y="2"/>
                  </a:lnTo>
                  <a:lnTo>
                    <a:pt x="80" y="4"/>
                  </a:lnTo>
                  <a:lnTo>
                    <a:pt x="79" y="1"/>
                  </a:lnTo>
                  <a:lnTo>
                    <a:pt x="76" y="0"/>
                  </a:lnTo>
                  <a:lnTo>
                    <a:pt x="74" y="90"/>
                  </a:lnTo>
                  <a:lnTo>
                    <a:pt x="1" y="87"/>
                  </a:lnTo>
                  <a:lnTo>
                    <a:pt x="1" y="122"/>
                  </a:lnTo>
                  <a:lnTo>
                    <a:pt x="3" y="124"/>
                  </a:lnTo>
                  <a:lnTo>
                    <a:pt x="0" y="159"/>
                  </a:lnTo>
                  <a:lnTo>
                    <a:pt x="74" y="161"/>
                  </a:lnTo>
                  <a:lnTo>
                    <a:pt x="220" y="164"/>
                  </a:lnTo>
                  <a:lnTo>
                    <a:pt x="221" y="127"/>
                  </a:lnTo>
                  <a:lnTo>
                    <a:pt x="220" y="127"/>
                  </a:lnTo>
                  <a:lnTo>
                    <a:pt x="221" y="100"/>
                  </a:lnTo>
                  <a:lnTo>
                    <a:pt x="220" y="99"/>
                  </a:lnTo>
                  <a:lnTo>
                    <a:pt x="219" y="10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7" name="Nicollet">
              <a:extLst>
                <a:ext uri="{FF2B5EF4-FFF2-40B4-BE49-F238E27FC236}">
                  <a16:creationId xmlns:a16="http://schemas.microsoft.com/office/drawing/2014/main" id="{741F6358-9583-CA31-D81B-F4D4954D7C9F}"/>
                </a:ext>
              </a:extLst>
            </p:cNvPr>
            <p:cNvSpPr>
              <a:spLocks/>
            </p:cNvSpPr>
            <p:nvPr/>
          </p:nvSpPr>
          <p:spPr bwMode="auto">
            <a:xfrm>
              <a:off x="5554328" y="4830075"/>
              <a:ext cx="476177" cy="215147"/>
            </a:xfrm>
            <a:custGeom>
              <a:avLst/>
              <a:gdLst>
                <a:gd name="T0" fmla="*/ 229 w 258"/>
                <a:gd name="T1" fmla="*/ 87 h 128"/>
                <a:gd name="T2" fmla="*/ 234 w 258"/>
                <a:gd name="T3" fmla="*/ 82 h 128"/>
                <a:gd name="T4" fmla="*/ 238 w 258"/>
                <a:gd name="T5" fmla="*/ 78 h 128"/>
                <a:gd name="T6" fmla="*/ 239 w 258"/>
                <a:gd name="T7" fmla="*/ 70 h 128"/>
                <a:gd name="T8" fmla="*/ 247 w 258"/>
                <a:gd name="T9" fmla="*/ 67 h 128"/>
                <a:gd name="T10" fmla="*/ 250 w 258"/>
                <a:gd name="T11" fmla="*/ 59 h 128"/>
                <a:gd name="T12" fmla="*/ 253 w 258"/>
                <a:gd name="T13" fmla="*/ 52 h 128"/>
                <a:gd name="T14" fmla="*/ 253 w 258"/>
                <a:gd name="T15" fmla="*/ 45 h 128"/>
                <a:gd name="T16" fmla="*/ 249 w 258"/>
                <a:gd name="T17" fmla="*/ 39 h 128"/>
                <a:gd name="T18" fmla="*/ 250 w 258"/>
                <a:gd name="T19" fmla="*/ 33 h 128"/>
                <a:gd name="T20" fmla="*/ 248 w 258"/>
                <a:gd name="T21" fmla="*/ 29 h 128"/>
                <a:gd name="T22" fmla="*/ 250 w 258"/>
                <a:gd name="T23" fmla="*/ 23 h 128"/>
                <a:gd name="T24" fmla="*/ 257 w 258"/>
                <a:gd name="T25" fmla="*/ 12 h 128"/>
                <a:gd name="T26" fmla="*/ 258 w 258"/>
                <a:gd name="T27" fmla="*/ 4 h 128"/>
                <a:gd name="T28" fmla="*/ 4 w 258"/>
                <a:gd name="T29" fmla="*/ 3 h 128"/>
                <a:gd name="T30" fmla="*/ 15 w 258"/>
                <a:gd name="T31" fmla="*/ 4 h 128"/>
                <a:gd name="T32" fmla="*/ 28 w 258"/>
                <a:gd name="T33" fmla="*/ 12 h 128"/>
                <a:gd name="T34" fmla="*/ 28 w 258"/>
                <a:gd name="T35" fmla="*/ 18 h 128"/>
                <a:gd name="T36" fmla="*/ 32 w 258"/>
                <a:gd name="T37" fmla="*/ 23 h 128"/>
                <a:gd name="T38" fmla="*/ 35 w 258"/>
                <a:gd name="T39" fmla="*/ 25 h 128"/>
                <a:gd name="T40" fmla="*/ 44 w 258"/>
                <a:gd name="T41" fmla="*/ 28 h 128"/>
                <a:gd name="T42" fmla="*/ 50 w 258"/>
                <a:gd name="T43" fmla="*/ 33 h 128"/>
                <a:gd name="T44" fmla="*/ 60 w 258"/>
                <a:gd name="T45" fmla="*/ 34 h 128"/>
                <a:gd name="T46" fmla="*/ 69 w 258"/>
                <a:gd name="T47" fmla="*/ 37 h 128"/>
                <a:gd name="T48" fmla="*/ 75 w 258"/>
                <a:gd name="T49" fmla="*/ 39 h 128"/>
                <a:gd name="T50" fmla="*/ 82 w 258"/>
                <a:gd name="T51" fmla="*/ 39 h 128"/>
                <a:gd name="T52" fmla="*/ 89 w 258"/>
                <a:gd name="T53" fmla="*/ 44 h 128"/>
                <a:gd name="T54" fmla="*/ 93 w 258"/>
                <a:gd name="T55" fmla="*/ 48 h 128"/>
                <a:gd name="T56" fmla="*/ 102 w 258"/>
                <a:gd name="T57" fmla="*/ 57 h 128"/>
                <a:gd name="T58" fmla="*/ 105 w 258"/>
                <a:gd name="T59" fmla="*/ 62 h 128"/>
                <a:gd name="T60" fmla="*/ 105 w 258"/>
                <a:gd name="T61" fmla="*/ 65 h 128"/>
                <a:gd name="T62" fmla="*/ 109 w 258"/>
                <a:gd name="T63" fmla="*/ 70 h 128"/>
                <a:gd name="T64" fmla="*/ 112 w 258"/>
                <a:gd name="T65" fmla="*/ 75 h 128"/>
                <a:gd name="T66" fmla="*/ 118 w 258"/>
                <a:gd name="T67" fmla="*/ 80 h 128"/>
                <a:gd name="T68" fmla="*/ 124 w 258"/>
                <a:gd name="T69" fmla="*/ 82 h 128"/>
                <a:gd name="T70" fmla="*/ 128 w 258"/>
                <a:gd name="T71" fmla="*/ 85 h 128"/>
                <a:gd name="T72" fmla="*/ 138 w 258"/>
                <a:gd name="T73" fmla="*/ 87 h 128"/>
                <a:gd name="T74" fmla="*/ 140 w 258"/>
                <a:gd name="T75" fmla="*/ 92 h 128"/>
                <a:gd name="T76" fmla="*/ 147 w 258"/>
                <a:gd name="T77" fmla="*/ 95 h 128"/>
                <a:gd name="T78" fmla="*/ 153 w 258"/>
                <a:gd name="T79" fmla="*/ 99 h 128"/>
                <a:gd name="T80" fmla="*/ 157 w 258"/>
                <a:gd name="T81" fmla="*/ 98 h 128"/>
                <a:gd name="T82" fmla="*/ 160 w 258"/>
                <a:gd name="T83" fmla="*/ 102 h 128"/>
                <a:gd name="T84" fmla="*/ 168 w 258"/>
                <a:gd name="T85" fmla="*/ 104 h 128"/>
                <a:gd name="T86" fmla="*/ 170 w 258"/>
                <a:gd name="T87" fmla="*/ 104 h 128"/>
                <a:gd name="T88" fmla="*/ 174 w 258"/>
                <a:gd name="T89" fmla="*/ 108 h 128"/>
                <a:gd name="T90" fmla="*/ 182 w 258"/>
                <a:gd name="T91" fmla="*/ 110 h 128"/>
                <a:gd name="T92" fmla="*/ 192 w 258"/>
                <a:gd name="T93" fmla="*/ 114 h 128"/>
                <a:gd name="T94" fmla="*/ 198 w 258"/>
                <a:gd name="T95" fmla="*/ 115 h 128"/>
                <a:gd name="T96" fmla="*/ 202 w 258"/>
                <a:gd name="T97" fmla="*/ 119 h 128"/>
                <a:gd name="T98" fmla="*/ 205 w 258"/>
                <a:gd name="T99" fmla="*/ 122 h 128"/>
                <a:gd name="T100" fmla="*/ 212 w 258"/>
                <a:gd name="T101" fmla="*/ 125 h 128"/>
                <a:gd name="T102" fmla="*/ 218 w 258"/>
                <a:gd name="T103" fmla="*/ 127 h 128"/>
                <a:gd name="T104" fmla="*/ 222 w 258"/>
                <a:gd name="T105" fmla="*/ 127 h 128"/>
                <a:gd name="T106" fmla="*/ 230 w 258"/>
                <a:gd name="T107" fmla="*/ 124 h 128"/>
                <a:gd name="T108" fmla="*/ 234 w 258"/>
                <a:gd name="T109" fmla="*/ 119 h 128"/>
                <a:gd name="T110" fmla="*/ 232 w 258"/>
                <a:gd name="T111" fmla="*/ 112 h 128"/>
                <a:gd name="T112" fmla="*/ 230 w 258"/>
                <a:gd name="T113" fmla="*/ 107 h 128"/>
                <a:gd name="T114" fmla="*/ 229 w 258"/>
                <a:gd name="T115" fmla="*/ 103 h 128"/>
                <a:gd name="T116" fmla="*/ 232 w 258"/>
                <a:gd name="T117" fmla="*/ 100 h 128"/>
                <a:gd name="T118" fmla="*/ 232 w 258"/>
                <a:gd name="T119" fmla="*/ 9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128">
                  <a:moveTo>
                    <a:pt x="229" y="92"/>
                  </a:moveTo>
                  <a:lnTo>
                    <a:pt x="229" y="90"/>
                  </a:lnTo>
                  <a:lnTo>
                    <a:pt x="229" y="88"/>
                  </a:lnTo>
                  <a:lnTo>
                    <a:pt x="229" y="87"/>
                  </a:lnTo>
                  <a:lnTo>
                    <a:pt x="230" y="85"/>
                  </a:lnTo>
                  <a:lnTo>
                    <a:pt x="232" y="84"/>
                  </a:lnTo>
                  <a:lnTo>
                    <a:pt x="234" y="84"/>
                  </a:lnTo>
                  <a:lnTo>
                    <a:pt x="234" y="82"/>
                  </a:lnTo>
                  <a:lnTo>
                    <a:pt x="234" y="80"/>
                  </a:lnTo>
                  <a:lnTo>
                    <a:pt x="234" y="79"/>
                  </a:lnTo>
                  <a:lnTo>
                    <a:pt x="235" y="78"/>
                  </a:lnTo>
                  <a:lnTo>
                    <a:pt x="238" y="78"/>
                  </a:lnTo>
                  <a:lnTo>
                    <a:pt x="238" y="77"/>
                  </a:lnTo>
                  <a:lnTo>
                    <a:pt x="238" y="74"/>
                  </a:lnTo>
                  <a:lnTo>
                    <a:pt x="238" y="73"/>
                  </a:lnTo>
                  <a:lnTo>
                    <a:pt x="239" y="70"/>
                  </a:lnTo>
                  <a:lnTo>
                    <a:pt x="240" y="69"/>
                  </a:lnTo>
                  <a:lnTo>
                    <a:pt x="243" y="69"/>
                  </a:lnTo>
                  <a:lnTo>
                    <a:pt x="244" y="68"/>
                  </a:lnTo>
                  <a:lnTo>
                    <a:pt x="247" y="67"/>
                  </a:lnTo>
                  <a:lnTo>
                    <a:pt x="247" y="64"/>
                  </a:lnTo>
                  <a:lnTo>
                    <a:pt x="248" y="63"/>
                  </a:lnTo>
                  <a:lnTo>
                    <a:pt x="249" y="60"/>
                  </a:lnTo>
                  <a:lnTo>
                    <a:pt x="250" y="59"/>
                  </a:lnTo>
                  <a:lnTo>
                    <a:pt x="250" y="57"/>
                  </a:lnTo>
                  <a:lnTo>
                    <a:pt x="252" y="55"/>
                  </a:lnTo>
                  <a:lnTo>
                    <a:pt x="253" y="53"/>
                  </a:lnTo>
                  <a:lnTo>
                    <a:pt x="253" y="52"/>
                  </a:lnTo>
                  <a:lnTo>
                    <a:pt x="254" y="52"/>
                  </a:lnTo>
                  <a:lnTo>
                    <a:pt x="255" y="50"/>
                  </a:lnTo>
                  <a:lnTo>
                    <a:pt x="255" y="47"/>
                  </a:lnTo>
                  <a:lnTo>
                    <a:pt x="253" y="45"/>
                  </a:lnTo>
                  <a:lnTo>
                    <a:pt x="252" y="45"/>
                  </a:lnTo>
                  <a:lnTo>
                    <a:pt x="250" y="44"/>
                  </a:lnTo>
                  <a:lnTo>
                    <a:pt x="249" y="42"/>
                  </a:lnTo>
                  <a:lnTo>
                    <a:pt x="249" y="39"/>
                  </a:lnTo>
                  <a:lnTo>
                    <a:pt x="249" y="37"/>
                  </a:lnTo>
                  <a:lnTo>
                    <a:pt x="248" y="34"/>
                  </a:lnTo>
                  <a:lnTo>
                    <a:pt x="248" y="33"/>
                  </a:lnTo>
                  <a:lnTo>
                    <a:pt x="250" y="33"/>
                  </a:lnTo>
                  <a:lnTo>
                    <a:pt x="250" y="32"/>
                  </a:lnTo>
                  <a:lnTo>
                    <a:pt x="249" y="30"/>
                  </a:lnTo>
                  <a:lnTo>
                    <a:pt x="248" y="30"/>
                  </a:lnTo>
                  <a:lnTo>
                    <a:pt x="248" y="29"/>
                  </a:lnTo>
                  <a:lnTo>
                    <a:pt x="250" y="29"/>
                  </a:lnTo>
                  <a:lnTo>
                    <a:pt x="250" y="27"/>
                  </a:lnTo>
                  <a:lnTo>
                    <a:pt x="250" y="25"/>
                  </a:lnTo>
                  <a:lnTo>
                    <a:pt x="250" y="23"/>
                  </a:lnTo>
                  <a:lnTo>
                    <a:pt x="253" y="22"/>
                  </a:lnTo>
                  <a:lnTo>
                    <a:pt x="255" y="18"/>
                  </a:lnTo>
                  <a:lnTo>
                    <a:pt x="257" y="15"/>
                  </a:lnTo>
                  <a:lnTo>
                    <a:pt x="257" y="12"/>
                  </a:lnTo>
                  <a:lnTo>
                    <a:pt x="258" y="10"/>
                  </a:lnTo>
                  <a:lnTo>
                    <a:pt x="258" y="8"/>
                  </a:lnTo>
                  <a:lnTo>
                    <a:pt x="258" y="5"/>
                  </a:lnTo>
                  <a:lnTo>
                    <a:pt x="258" y="4"/>
                  </a:lnTo>
                  <a:lnTo>
                    <a:pt x="52" y="2"/>
                  </a:lnTo>
                  <a:lnTo>
                    <a:pt x="0" y="0"/>
                  </a:lnTo>
                  <a:lnTo>
                    <a:pt x="3" y="2"/>
                  </a:lnTo>
                  <a:lnTo>
                    <a:pt x="4" y="3"/>
                  </a:lnTo>
                  <a:lnTo>
                    <a:pt x="8" y="4"/>
                  </a:lnTo>
                  <a:lnTo>
                    <a:pt x="10" y="7"/>
                  </a:lnTo>
                  <a:lnTo>
                    <a:pt x="12" y="4"/>
                  </a:lnTo>
                  <a:lnTo>
                    <a:pt x="15" y="4"/>
                  </a:lnTo>
                  <a:lnTo>
                    <a:pt x="18" y="8"/>
                  </a:lnTo>
                  <a:lnTo>
                    <a:pt x="20" y="10"/>
                  </a:lnTo>
                  <a:lnTo>
                    <a:pt x="25" y="10"/>
                  </a:lnTo>
                  <a:lnTo>
                    <a:pt x="28" y="12"/>
                  </a:lnTo>
                  <a:lnTo>
                    <a:pt x="29" y="13"/>
                  </a:lnTo>
                  <a:lnTo>
                    <a:pt x="29" y="14"/>
                  </a:lnTo>
                  <a:lnTo>
                    <a:pt x="28" y="17"/>
                  </a:lnTo>
                  <a:lnTo>
                    <a:pt x="28" y="18"/>
                  </a:lnTo>
                  <a:lnTo>
                    <a:pt x="30" y="19"/>
                  </a:lnTo>
                  <a:lnTo>
                    <a:pt x="32" y="19"/>
                  </a:lnTo>
                  <a:lnTo>
                    <a:pt x="32" y="20"/>
                  </a:lnTo>
                  <a:lnTo>
                    <a:pt x="32" y="23"/>
                  </a:lnTo>
                  <a:lnTo>
                    <a:pt x="34" y="22"/>
                  </a:lnTo>
                  <a:lnTo>
                    <a:pt x="35" y="22"/>
                  </a:lnTo>
                  <a:lnTo>
                    <a:pt x="37" y="24"/>
                  </a:lnTo>
                  <a:lnTo>
                    <a:pt x="35" y="25"/>
                  </a:lnTo>
                  <a:lnTo>
                    <a:pt x="37" y="27"/>
                  </a:lnTo>
                  <a:lnTo>
                    <a:pt x="40" y="27"/>
                  </a:lnTo>
                  <a:lnTo>
                    <a:pt x="43" y="25"/>
                  </a:lnTo>
                  <a:lnTo>
                    <a:pt x="44" y="28"/>
                  </a:lnTo>
                  <a:lnTo>
                    <a:pt x="47" y="27"/>
                  </a:lnTo>
                  <a:lnTo>
                    <a:pt x="49" y="28"/>
                  </a:lnTo>
                  <a:lnTo>
                    <a:pt x="50" y="29"/>
                  </a:lnTo>
                  <a:lnTo>
                    <a:pt x="50" y="33"/>
                  </a:lnTo>
                  <a:lnTo>
                    <a:pt x="54" y="33"/>
                  </a:lnTo>
                  <a:lnTo>
                    <a:pt x="58" y="32"/>
                  </a:lnTo>
                  <a:lnTo>
                    <a:pt x="59" y="32"/>
                  </a:lnTo>
                  <a:lnTo>
                    <a:pt x="60" y="34"/>
                  </a:lnTo>
                  <a:lnTo>
                    <a:pt x="62" y="35"/>
                  </a:lnTo>
                  <a:lnTo>
                    <a:pt x="63" y="35"/>
                  </a:lnTo>
                  <a:lnTo>
                    <a:pt x="65" y="37"/>
                  </a:lnTo>
                  <a:lnTo>
                    <a:pt x="69" y="37"/>
                  </a:lnTo>
                  <a:lnTo>
                    <a:pt x="70" y="37"/>
                  </a:lnTo>
                  <a:lnTo>
                    <a:pt x="72" y="37"/>
                  </a:lnTo>
                  <a:lnTo>
                    <a:pt x="74" y="38"/>
                  </a:lnTo>
                  <a:lnTo>
                    <a:pt x="75" y="39"/>
                  </a:lnTo>
                  <a:lnTo>
                    <a:pt x="78" y="40"/>
                  </a:lnTo>
                  <a:lnTo>
                    <a:pt x="79" y="39"/>
                  </a:lnTo>
                  <a:lnTo>
                    <a:pt x="82" y="38"/>
                  </a:lnTo>
                  <a:lnTo>
                    <a:pt x="82" y="39"/>
                  </a:lnTo>
                  <a:lnTo>
                    <a:pt x="82" y="42"/>
                  </a:lnTo>
                  <a:lnTo>
                    <a:pt x="85" y="44"/>
                  </a:lnTo>
                  <a:lnTo>
                    <a:pt x="87" y="44"/>
                  </a:lnTo>
                  <a:lnTo>
                    <a:pt x="89" y="44"/>
                  </a:lnTo>
                  <a:lnTo>
                    <a:pt x="90" y="44"/>
                  </a:lnTo>
                  <a:lnTo>
                    <a:pt x="90" y="45"/>
                  </a:lnTo>
                  <a:lnTo>
                    <a:pt x="92" y="47"/>
                  </a:lnTo>
                  <a:lnTo>
                    <a:pt x="93" y="48"/>
                  </a:lnTo>
                  <a:lnTo>
                    <a:pt x="95" y="49"/>
                  </a:lnTo>
                  <a:lnTo>
                    <a:pt x="97" y="52"/>
                  </a:lnTo>
                  <a:lnTo>
                    <a:pt x="100" y="54"/>
                  </a:lnTo>
                  <a:lnTo>
                    <a:pt x="102" y="57"/>
                  </a:lnTo>
                  <a:lnTo>
                    <a:pt x="102" y="58"/>
                  </a:lnTo>
                  <a:lnTo>
                    <a:pt x="104" y="59"/>
                  </a:lnTo>
                  <a:lnTo>
                    <a:pt x="105" y="59"/>
                  </a:lnTo>
                  <a:lnTo>
                    <a:pt x="105" y="62"/>
                  </a:lnTo>
                  <a:lnTo>
                    <a:pt x="105" y="63"/>
                  </a:lnTo>
                  <a:lnTo>
                    <a:pt x="107" y="63"/>
                  </a:lnTo>
                  <a:lnTo>
                    <a:pt x="107" y="64"/>
                  </a:lnTo>
                  <a:lnTo>
                    <a:pt x="105" y="65"/>
                  </a:lnTo>
                  <a:lnTo>
                    <a:pt x="105" y="67"/>
                  </a:lnTo>
                  <a:lnTo>
                    <a:pt x="107" y="68"/>
                  </a:lnTo>
                  <a:lnTo>
                    <a:pt x="108" y="68"/>
                  </a:lnTo>
                  <a:lnTo>
                    <a:pt x="109" y="70"/>
                  </a:lnTo>
                  <a:lnTo>
                    <a:pt x="109" y="72"/>
                  </a:lnTo>
                  <a:lnTo>
                    <a:pt x="110" y="73"/>
                  </a:lnTo>
                  <a:lnTo>
                    <a:pt x="112" y="74"/>
                  </a:lnTo>
                  <a:lnTo>
                    <a:pt x="112" y="75"/>
                  </a:lnTo>
                  <a:lnTo>
                    <a:pt x="113" y="78"/>
                  </a:lnTo>
                  <a:lnTo>
                    <a:pt x="114" y="79"/>
                  </a:lnTo>
                  <a:lnTo>
                    <a:pt x="115" y="79"/>
                  </a:lnTo>
                  <a:lnTo>
                    <a:pt x="118" y="80"/>
                  </a:lnTo>
                  <a:lnTo>
                    <a:pt x="120" y="82"/>
                  </a:lnTo>
                  <a:lnTo>
                    <a:pt x="122" y="84"/>
                  </a:lnTo>
                  <a:lnTo>
                    <a:pt x="123" y="84"/>
                  </a:lnTo>
                  <a:lnTo>
                    <a:pt x="124" y="82"/>
                  </a:lnTo>
                  <a:lnTo>
                    <a:pt x="125" y="83"/>
                  </a:lnTo>
                  <a:lnTo>
                    <a:pt x="127" y="84"/>
                  </a:lnTo>
                  <a:lnTo>
                    <a:pt x="128" y="84"/>
                  </a:lnTo>
                  <a:lnTo>
                    <a:pt x="128" y="85"/>
                  </a:lnTo>
                  <a:lnTo>
                    <a:pt x="129" y="87"/>
                  </a:lnTo>
                  <a:lnTo>
                    <a:pt x="130" y="85"/>
                  </a:lnTo>
                  <a:lnTo>
                    <a:pt x="134" y="87"/>
                  </a:lnTo>
                  <a:lnTo>
                    <a:pt x="138" y="87"/>
                  </a:lnTo>
                  <a:lnTo>
                    <a:pt x="138" y="89"/>
                  </a:lnTo>
                  <a:lnTo>
                    <a:pt x="140" y="89"/>
                  </a:lnTo>
                  <a:lnTo>
                    <a:pt x="140" y="90"/>
                  </a:lnTo>
                  <a:lnTo>
                    <a:pt x="140" y="92"/>
                  </a:lnTo>
                  <a:lnTo>
                    <a:pt x="143" y="90"/>
                  </a:lnTo>
                  <a:lnTo>
                    <a:pt x="145" y="92"/>
                  </a:lnTo>
                  <a:lnTo>
                    <a:pt x="148" y="92"/>
                  </a:lnTo>
                  <a:lnTo>
                    <a:pt x="147" y="95"/>
                  </a:lnTo>
                  <a:lnTo>
                    <a:pt x="149" y="93"/>
                  </a:lnTo>
                  <a:lnTo>
                    <a:pt x="150" y="97"/>
                  </a:lnTo>
                  <a:lnTo>
                    <a:pt x="152" y="98"/>
                  </a:lnTo>
                  <a:lnTo>
                    <a:pt x="153" y="99"/>
                  </a:lnTo>
                  <a:lnTo>
                    <a:pt x="154" y="99"/>
                  </a:lnTo>
                  <a:lnTo>
                    <a:pt x="155" y="98"/>
                  </a:lnTo>
                  <a:lnTo>
                    <a:pt x="155" y="97"/>
                  </a:lnTo>
                  <a:lnTo>
                    <a:pt x="157" y="98"/>
                  </a:lnTo>
                  <a:lnTo>
                    <a:pt x="157" y="99"/>
                  </a:lnTo>
                  <a:lnTo>
                    <a:pt x="158" y="100"/>
                  </a:lnTo>
                  <a:lnTo>
                    <a:pt x="159" y="100"/>
                  </a:lnTo>
                  <a:lnTo>
                    <a:pt x="160" y="102"/>
                  </a:lnTo>
                  <a:lnTo>
                    <a:pt x="162" y="103"/>
                  </a:lnTo>
                  <a:lnTo>
                    <a:pt x="164" y="104"/>
                  </a:lnTo>
                  <a:lnTo>
                    <a:pt x="167" y="104"/>
                  </a:lnTo>
                  <a:lnTo>
                    <a:pt x="168" y="104"/>
                  </a:lnTo>
                  <a:lnTo>
                    <a:pt x="169" y="104"/>
                  </a:lnTo>
                  <a:lnTo>
                    <a:pt x="169" y="103"/>
                  </a:lnTo>
                  <a:lnTo>
                    <a:pt x="170" y="103"/>
                  </a:lnTo>
                  <a:lnTo>
                    <a:pt x="170" y="104"/>
                  </a:lnTo>
                  <a:lnTo>
                    <a:pt x="170" y="105"/>
                  </a:lnTo>
                  <a:lnTo>
                    <a:pt x="170" y="108"/>
                  </a:lnTo>
                  <a:lnTo>
                    <a:pt x="172" y="108"/>
                  </a:lnTo>
                  <a:lnTo>
                    <a:pt x="174" y="108"/>
                  </a:lnTo>
                  <a:lnTo>
                    <a:pt x="174" y="109"/>
                  </a:lnTo>
                  <a:lnTo>
                    <a:pt x="177" y="109"/>
                  </a:lnTo>
                  <a:lnTo>
                    <a:pt x="179" y="110"/>
                  </a:lnTo>
                  <a:lnTo>
                    <a:pt x="182" y="110"/>
                  </a:lnTo>
                  <a:lnTo>
                    <a:pt x="184" y="112"/>
                  </a:lnTo>
                  <a:lnTo>
                    <a:pt x="187" y="113"/>
                  </a:lnTo>
                  <a:lnTo>
                    <a:pt x="189" y="113"/>
                  </a:lnTo>
                  <a:lnTo>
                    <a:pt x="192" y="114"/>
                  </a:lnTo>
                  <a:lnTo>
                    <a:pt x="194" y="113"/>
                  </a:lnTo>
                  <a:lnTo>
                    <a:pt x="195" y="114"/>
                  </a:lnTo>
                  <a:lnTo>
                    <a:pt x="197" y="115"/>
                  </a:lnTo>
                  <a:lnTo>
                    <a:pt x="198" y="115"/>
                  </a:lnTo>
                  <a:lnTo>
                    <a:pt x="199" y="117"/>
                  </a:lnTo>
                  <a:lnTo>
                    <a:pt x="199" y="119"/>
                  </a:lnTo>
                  <a:lnTo>
                    <a:pt x="200" y="119"/>
                  </a:lnTo>
                  <a:lnTo>
                    <a:pt x="202" y="119"/>
                  </a:lnTo>
                  <a:lnTo>
                    <a:pt x="203" y="120"/>
                  </a:lnTo>
                  <a:lnTo>
                    <a:pt x="203" y="122"/>
                  </a:lnTo>
                  <a:lnTo>
                    <a:pt x="204" y="122"/>
                  </a:lnTo>
                  <a:lnTo>
                    <a:pt x="205" y="122"/>
                  </a:lnTo>
                  <a:lnTo>
                    <a:pt x="207" y="123"/>
                  </a:lnTo>
                  <a:lnTo>
                    <a:pt x="208" y="124"/>
                  </a:lnTo>
                  <a:lnTo>
                    <a:pt x="210" y="125"/>
                  </a:lnTo>
                  <a:lnTo>
                    <a:pt x="212" y="125"/>
                  </a:lnTo>
                  <a:lnTo>
                    <a:pt x="213" y="127"/>
                  </a:lnTo>
                  <a:lnTo>
                    <a:pt x="214" y="127"/>
                  </a:lnTo>
                  <a:lnTo>
                    <a:pt x="217" y="127"/>
                  </a:lnTo>
                  <a:lnTo>
                    <a:pt x="218" y="127"/>
                  </a:lnTo>
                  <a:lnTo>
                    <a:pt x="219" y="128"/>
                  </a:lnTo>
                  <a:lnTo>
                    <a:pt x="220" y="128"/>
                  </a:lnTo>
                  <a:lnTo>
                    <a:pt x="222" y="128"/>
                  </a:lnTo>
                  <a:lnTo>
                    <a:pt x="222" y="127"/>
                  </a:lnTo>
                  <a:lnTo>
                    <a:pt x="223" y="125"/>
                  </a:lnTo>
                  <a:lnTo>
                    <a:pt x="225" y="125"/>
                  </a:lnTo>
                  <a:lnTo>
                    <a:pt x="228" y="124"/>
                  </a:lnTo>
                  <a:lnTo>
                    <a:pt x="230" y="124"/>
                  </a:lnTo>
                  <a:lnTo>
                    <a:pt x="233" y="124"/>
                  </a:lnTo>
                  <a:lnTo>
                    <a:pt x="234" y="123"/>
                  </a:lnTo>
                  <a:lnTo>
                    <a:pt x="234" y="122"/>
                  </a:lnTo>
                  <a:lnTo>
                    <a:pt x="234" y="119"/>
                  </a:lnTo>
                  <a:lnTo>
                    <a:pt x="233" y="118"/>
                  </a:lnTo>
                  <a:lnTo>
                    <a:pt x="233" y="117"/>
                  </a:lnTo>
                  <a:lnTo>
                    <a:pt x="232" y="113"/>
                  </a:lnTo>
                  <a:lnTo>
                    <a:pt x="232" y="112"/>
                  </a:lnTo>
                  <a:lnTo>
                    <a:pt x="232" y="110"/>
                  </a:lnTo>
                  <a:lnTo>
                    <a:pt x="232" y="109"/>
                  </a:lnTo>
                  <a:lnTo>
                    <a:pt x="232" y="107"/>
                  </a:lnTo>
                  <a:lnTo>
                    <a:pt x="230" y="107"/>
                  </a:lnTo>
                  <a:lnTo>
                    <a:pt x="229" y="107"/>
                  </a:lnTo>
                  <a:lnTo>
                    <a:pt x="228" y="104"/>
                  </a:lnTo>
                  <a:lnTo>
                    <a:pt x="228" y="103"/>
                  </a:lnTo>
                  <a:lnTo>
                    <a:pt x="229" y="103"/>
                  </a:lnTo>
                  <a:lnTo>
                    <a:pt x="230" y="103"/>
                  </a:lnTo>
                  <a:lnTo>
                    <a:pt x="232" y="103"/>
                  </a:lnTo>
                  <a:lnTo>
                    <a:pt x="232" y="102"/>
                  </a:lnTo>
                  <a:lnTo>
                    <a:pt x="232" y="100"/>
                  </a:lnTo>
                  <a:lnTo>
                    <a:pt x="230" y="98"/>
                  </a:lnTo>
                  <a:lnTo>
                    <a:pt x="230" y="97"/>
                  </a:lnTo>
                  <a:lnTo>
                    <a:pt x="230" y="95"/>
                  </a:lnTo>
                  <a:lnTo>
                    <a:pt x="232" y="93"/>
                  </a:lnTo>
                  <a:lnTo>
                    <a:pt x="230" y="93"/>
                  </a:lnTo>
                  <a:lnTo>
                    <a:pt x="229" y="92"/>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68" name="Le_Sueur">
              <a:extLst>
                <a:ext uri="{FF2B5EF4-FFF2-40B4-BE49-F238E27FC236}">
                  <a16:creationId xmlns:a16="http://schemas.microsoft.com/office/drawing/2014/main" id="{3E3BDA32-A4E4-1768-52C5-C65334B746E6}"/>
                </a:ext>
              </a:extLst>
            </p:cNvPr>
            <p:cNvSpPr>
              <a:spLocks/>
            </p:cNvSpPr>
            <p:nvPr/>
          </p:nvSpPr>
          <p:spPr bwMode="auto">
            <a:xfrm>
              <a:off x="5972646" y="4779651"/>
              <a:ext cx="277999" cy="241070"/>
            </a:xfrm>
            <a:custGeom>
              <a:avLst/>
              <a:gdLst>
                <a:gd name="T0" fmla="*/ 2147483646 w 148"/>
                <a:gd name="T1" fmla="*/ 2147483646 h 145"/>
                <a:gd name="T2" fmla="*/ 2147483646 w 148"/>
                <a:gd name="T3" fmla="*/ 2147483646 h 145"/>
                <a:gd name="T4" fmla="*/ 2147483646 w 148"/>
                <a:gd name="T5" fmla="*/ 2147483646 h 145"/>
                <a:gd name="T6" fmla="*/ 2147483646 w 148"/>
                <a:gd name="T7" fmla="*/ 2147483646 h 145"/>
                <a:gd name="T8" fmla="*/ 2147483646 w 148"/>
                <a:gd name="T9" fmla="*/ 2147483646 h 145"/>
                <a:gd name="T10" fmla="*/ 2147483646 w 148"/>
                <a:gd name="T11" fmla="*/ 2147483646 h 145"/>
                <a:gd name="T12" fmla="*/ 2147483646 w 148"/>
                <a:gd name="T13" fmla="*/ 2147483646 h 145"/>
                <a:gd name="T14" fmla="*/ 2147483646 w 148"/>
                <a:gd name="T15" fmla="*/ 2147483646 h 145"/>
                <a:gd name="T16" fmla="*/ 2147483646 w 148"/>
                <a:gd name="T17" fmla="*/ 2147483646 h 145"/>
                <a:gd name="T18" fmla="*/ 2147483646 w 148"/>
                <a:gd name="T19" fmla="*/ 2147483646 h 145"/>
                <a:gd name="T20" fmla="*/ 2147483646 w 148"/>
                <a:gd name="T21" fmla="*/ 2147483646 h 145"/>
                <a:gd name="T22" fmla="*/ 2147483646 w 148"/>
                <a:gd name="T23" fmla="*/ 2147483646 h 145"/>
                <a:gd name="T24" fmla="*/ 2147483646 w 148"/>
                <a:gd name="T25" fmla="*/ 2147483646 h 145"/>
                <a:gd name="T26" fmla="*/ 2147483646 w 148"/>
                <a:gd name="T27" fmla="*/ 2147483646 h 145"/>
                <a:gd name="T28" fmla="*/ 2147483646 w 148"/>
                <a:gd name="T29" fmla="*/ 2147483646 h 145"/>
                <a:gd name="T30" fmla="*/ 2147483646 w 148"/>
                <a:gd name="T31" fmla="*/ 2147483646 h 145"/>
                <a:gd name="T32" fmla="*/ 2147483646 w 148"/>
                <a:gd name="T33" fmla="*/ 2147483646 h 145"/>
                <a:gd name="T34" fmla="*/ 2147483646 w 148"/>
                <a:gd name="T35" fmla="*/ 2147483646 h 145"/>
                <a:gd name="T36" fmla="*/ 2147483646 w 148"/>
                <a:gd name="T37" fmla="*/ 2147483646 h 145"/>
                <a:gd name="T38" fmla="*/ 2147483646 w 148"/>
                <a:gd name="T39" fmla="*/ 2147483646 h 145"/>
                <a:gd name="T40" fmla="*/ 2147483646 w 148"/>
                <a:gd name="T41" fmla="*/ 2147483646 h 145"/>
                <a:gd name="T42" fmla="*/ 2147483646 w 148"/>
                <a:gd name="T43" fmla="*/ 2147483646 h 145"/>
                <a:gd name="T44" fmla="*/ 2147483646 w 148"/>
                <a:gd name="T45" fmla="*/ 2147483646 h 145"/>
                <a:gd name="T46" fmla="*/ 2147483646 w 148"/>
                <a:gd name="T47" fmla="*/ 2147483646 h 145"/>
                <a:gd name="T48" fmla="*/ 2147483646 w 148"/>
                <a:gd name="T49" fmla="*/ 2147483646 h 145"/>
                <a:gd name="T50" fmla="*/ 2147483646 w 148"/>
                <a:gd name="T51" fmla="*/ 2147483646 h 145"/>
                <a:gd name="T52" fmla="*/ 2147483646 w 148"/>
                <a:gd name="T53" fmla="*/ 2147483646 h 145"/>
                <a:gd name="T54" fmla="*/ 2147483646 w 148"/>
                <a:gd name="T55" fmla="*/ 2147483646 h 145"/>
                <a:gd name="T56" fmla="*/ 2147483646 w 148"/>
                <a:gd name="T57" fmla="*/ 2147483646 h 145"/>
                <a:gd name="T58" fmla="*/ 2147483646 w 148"/>
                <a:gd name="T59" fmla="*/ 2147483646 h 145"/>
                <a:gd name="T60" fmla="*/ 2147483646 w 148"/>
                <a:gd name="T61" fmla="*/ 2147483646 h 145"/>
                <a:gd name="T62" fmla="*/ 2147483646 w 148"/>
                <a:gd name="T63" fmla="*/ 2147483646 h 145"/>
                <a:gd name="T64" fmla="*/ 2147483646 w 148"/>
                <a:gd name="T65" fmla="*/ 2147483646 h 145"/>
                <a:gd name="T66" fmla="*/ 2147483646 w 148"/>
                <a:gd name="T67" fmla="*/ 2147483646 h 145"/>
                <a:gd name="T68" fmla="*/ 2147483646 w 148"/>
                <a:gd name="T69" fmla="*/ 2147483646 h 145"/>
                <a:gd name="T70" fmla="*/ 2147483646 w 148"/>
                <a:gd name="T71" fmla="*/ 2147483646 h 145"/>
                <a:gd name="T72" fmla="*/ 2147483646 w 148"/>
                <a:gd name="T73" fmla="*/ 2147483646 h 145"/>
                <a:gd name="T74" fmla="*/ 0 w 148"/>
                <a:gd name="T75" fmla="*/ 2147483646 h 145"/>
                <a:gd name="T76" fmla="*/ 0 w 148"/>
                <a:gd name="T77" fmla="*/ 2147483646 h 145"/>
                <a:gd name="T78" fmla="*/ 2147483646 w 148"/>
                <a:gd name="T79" fmla="*/ 2147483646 h 145"/>
                <a:gd name="T80" fmla="*/ 2147483646 w 148"/>
                <a:gd name="T81" fmla="*/ 2147483646 h 145"/>
                <a:gd name="T82" fmla="*/ 2147483646 w 148"/>
                <a:gd name="T83" fmla="*/ 2147483646 h 145"/>
                <a:gd name="T84" fmla="*/ 2147483646 w 148"/>
                <a:gd name="T85" fmla="*/ 0 h 145"/>
                <a:gd name="T86" fmla="*/ 2147483646 w 148"/>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 h="145">
                  <a:moveTo>
                    <a:pt x="36" y="1"/>
                  </a:moveTo>
                  <a:lnTo>
                    <a:pt x="38" y="2"/>
                  </a:lnTo>
                  <a:lnTo>
                    <a:pt x="38" y="5"/>
                  </a:lnTo>
                  <a:lnTo>
                    <a:pt x="38" y="6"/>
                  </a:lnTo>
                  <a:lnTo>
                    <a:pt x="39" y="7"/>
                  </a:lnTo>
                  <a:lnTo>
                    <a:pt x="40" y="7"/>
                  </a:lnTo>
                  <a:lnTo>
                    <a:pt x="40" y="10"/>
                  </a:lnTo>
                  <a:lnTo>
                    <a:pt x="40" y="12"/>
                  </a:lnTo>
                  <a:lnTo>
                    <a:pt x="40" y="15"/>
                  </a:lnTo>
                  <a:lnTo>
                    <a:pt x="39" y="16"/>
                  </a:lnTo>
                  <a:lnTo>
                    <a:pt x="39" y="17"/>
                  </a:lnTo>
                  <a:lnTo>
                    <a:pt x="40" y="20"/>
                  </a:lnTo>
                  <a:lnTo>
                    <a:pt x="38" y="22"/>
                  </a:lnTo>
                  <a:lnTo>
                    <a:pt x="35" y="25"/>
                  </a:lnTo>
                  <a:lnTo>
                    <a:pt x="34" y="27"/>
                  </a:lnTo>
                  <a:lnTo>
                    <a:pt x="33" y="29"/>
                  </a:lnTo>
                  <a:lnTo>
                    <a:pt x="31" y="29"/>
                  </a:lnTo>
                  <a:lnTo>
                    <a:pt x="29" y="30"/>
                  </a:lnTo>
                  <a:lnTo>
                    <a:pt x="29" y="31"/>
                  </a:lnTo>
                  <a:lnTo>
                    <a:pt x="31" y="31"/>
                  </a:lnTo>
                  <a:lnTo>
                    <a:pt x="33" y="31"/>
                  </a:lnTo>
                  <a:lnTo>
                    <a:pt x="31" y="32"/>
                  </a:lnTo>
                  <a:lnTo>
                    <a:pt x="30" y="34"/>
                  </a:lnTo>
                  <a:lnTo>
                    <a:pt x="29" y="36"/>
                  </a:lnTo>
                  <a:lnTo>
                    <a:pt x="29" y="37"/>
                  </a:lnTo>
                  <a:lnTo>
                    <a:pt x="29" y="40"/>
                  </a:lnTo>
                  <a:lnTo>
                    <a:pt x="29" y="42"/>
                  </a:lnTo>
                  <a:lnTo>
                    <a:pt x="28" y="44"/>
                  </a:lnTo>
                  <a:lnTo>
                    <a:pt x="28" y="47"/>
                  </a:lnTo>
                  <a:lnTo>
                    <a:pt x="26" y="50"/>
                  </a:lnTo>
                  <a:lnTo>
                    <a:pt x="24" y="54"/>
                  </a:lnTo>
                  <a:lnTo>
                    <a:pt x="21" y="55"/>
                  </a:lnTo>
                  <a:lnTo>
                    <a:pt x="21" y="57"/>
                  </a:lnTo>
                  <a:lnTo>
                    <a:pt x="21" y="59"/>
                  </a:lnTo>
                  <a:lnTo>
                    <a:pt x="21" y="61"/>
                  </a:lnTo>
                  <a:lnTo>
                    <a:pt x="19" y="61"/>
                  </a:lnTo>
                  <a:lnTo>
                    <a:pt x="19" y="62"/>
                  </a:lnTo>
                  <a:lnTo>
                    <a:pt x="20" y="62"/>
                  </a:lnTo>
                  <a:lnTo>
                    <a:pt x="21" y="64"/>
                  </a:lnTo>
                  <a:lnTo>
                    <a:pt x="21" y="65"/>
                  </a:lnTo>
                  <a:lnTo>
                    <a:pt x="19" y="65"/>
                  </a:lnTo>
                  <a:lnTo>
                    <a:pt x="19" y="66"/>
                  </a:lnTo>
                  <a:lnTo>
                    <a:pt x="20" y="69"/>
                  </a:lnTo>
                  <a:lnTo>
                    <a:pt x="20" y="71"/>
                  </a:lnTo>
                  <a:lnTo>
                    <a:pt x="20" y="74"/>
                  </a:lnTo>
                  <a:lnTo>
                    <a:pt x="21" y="76"/>
                  </a:lnTo>
                  <a:lnTo>
                    <a:pt x="23" y="77"/>
                  </a:lnTo>
                  <a:lnTo>
                    <a:pt x="24" y="77"/>
                  </a:lnTo>
                  <a:lnTo>
                    <a:pt x="26" y="79"/>
                  </a:lnTo>
                  <a:lnTo>
                    <a:pt x="26" y="82"/>
                  </a:lnTo>
                  <a:lnTo>
                    <a:pt x="25" y="84"/>
                  </a:lnTo>
                  <a:lnTo>
                    <a:pt x="24" y="84"/>
                  </a:lnTo>
                  <a:lnTo>
                    <a:pt x="24" y="85"/>
                  </a:lnTo>
                  <a:lnTo>
                    <a:pt x="23" y="87"/>
                  </a:lnTo>
                  <a:lnTo>
                    <a:pt x="21" y="89"/>
                  </a:lnTo>
                  <a:lnTo>
                    <a:pt x="21" y="91"/>
                  </a:lnTo>
                  <a:lnTo>
                    <a:pt x="20" y="92"/>
                  </a:lnTo>
                  <a:lnTo>
                    <a:pt x="19" y="95"/>
                  </a:lnTo>
                  <a:lnTo>
                    <a:pt x="18" y="96"/>
                  </a:lnTo>
                  <a:lnTo>
                    <a:pt x="18" y="99"/>
                  </a:lnTo>
                  <a:lnTo>
                    <a:pt x="15" y="100"/>
                  </a:lnTo>
                  <a:lnTo>
                    <a:pt x="14" y="101"/>
                  </a:lnTo>
                  <a:lnTo>
                    <a:pt x="11" y="101"/>
                  </a:lnTo>
                  <a:lnTo>
                    <a:pt x="10" y="102"/>
                  </a:lnTo>
                  <a:lnTo>
                    <a:pt x="9" y="105"/>
                  </a:lnTo>
                  <a:lnTo>
                    <a:pt x="9" y="106"/>
                  </a:lnTo>
                  <a:lnTo>
                    <a:pt x="9" y="109"/>
                  </a:lnTo>
                  <a:lnTo>
                    <a:pt x="9" y="110"/>
                  </a:lnTo>
                  <a:lnTo>
                    <a:pt x="6" y="110"/>
                  </a:lnTo>
                  <a:lnTo>
                    <a:pt x="5" y="111"/>
                  </a:lnTo>
                  <a:lnTo>
                    <a:pt x="5" y="112"/>
                  </a:lnTo>
                  <a:lnTo>
                    <a:pt x="5" y="114"/>
                  </a:lnTo>
                  <a:lnTo>
                    <a:pt x="5" y="116"/>
                  </a:lnTo>
                  <a:lnTo>
                    <a:pt x="3" y="116"/>
                  </a:lnTo>
                  <a:lnTo>
                    <a:pt x="1" y="117"/>
                  </a:lnTo>
                  <a:lnTo>
                    <a:pt x="0" y="119"/>
                  </a:lnTo>
                  <a:lnTo>
                    <a:pt x="0" y="120"/>
                  </a:lnTo>
                  <a:lnTo>
                    <a:pt x="0" y="122"/>
                  </a:lnTo>
                  <a:lnTo>
                    <a:pt x="0" y="124"/>
                  </a:lnTo>
                  <a:lnTo>
                    <a:pt x="1" y="125"/>
                  </a:lnTo>
                  <a:lnTo>
                    <a:pt x="3" y="125"/>
                  </a:lnTo>
                  <a:lnTo>
                    <a:pt x="75" y="126"/>
                  </a:lnTo>
                  <a:lnTo>
                    <a:pt x="75" y="145"/>
                  </a:lnTo>
                  <a:lnTo>
                    <a:pt x="148" y="145"/>
                  </a:lnTo>
                  <a:lnTo>
                    <a:pt x="148" y="0"/>
                  </a:lnTo>
                  <a:lnTo>
                    <a:pt x="35" y="0"/>
                  </a:lnTo>
                  <a:lnTo>
                    <a:pt x="35" y="1"/>
                  </a:lnTo>
                  <a:lnTo>
                    <a:pt x="36" y="1"/>
                  </a:lnTo>
                  <a:close/>
                </a:path>
              </a:pathLst>
            </a:custGeom>
            <a:solidFill>
              <a:srgbClr val="8FCAE7"/>
            </a:solidFill>
            <a:ln w="0">
              <a:solidFill>
                <a:srgbClr val="000000"/>
              </a:solidFill>
              <a:prstDash val="solid"/>
              <a:round/>
              <a:headEnd/>
              <a:tailEnd/>
            </a:ln>
          </p:spPr>
          <p:txBody>
            <a:bodyPr/>
            <a:lstStyle/>
            <a:p>
              <a:endParaRPr lang="en-US" sz="2304"/>
            </a:p>
          </p:txBody>
        </p:sp>
        <p:sp>
          <p:nvSpPr>
            <p:cNvPr id="169" name="Freeform 60">
              <a:extLst>
                <a:ext uri="{FF2B5EF4-FFF2-40B4-BE49-F238E27FC236}">
                  <a16:creationId xmlns:a16="http://schemas.microsoft.com/office/drawing/2014/main" id="{61D59192-8075-2A47-B622-45E37A05C1F8}"/>
                </a:ext>
              </a:extLst>
            </p:cNvPr>
            <p:cNvSpPr>
              <a:spLocks/>
            </p:cNvSpPr>
            <p:nvPr/>
          </p:nvSpPr>
          <p:spPr bwMode="auto">
            <a:xfrm>
              <a:off x="4521554" y="2781415"/>
              <a:ext cx="0" cy="0"/>
            </a:xfrm>
            <a:custGeom>
              <a:avLst/>
              <a:gdLst>
                <a:gd name="T0" fmla="*/ 2 w 2"/>
                <a:gd name="T1" fmla="*/ 0 h 2"/>
                <a:gd name="T2" fmla="*/ 1 w 2"/>
                <a:gd name="T3" fmla="*/ 0 h 2"/>
                <a:gd name="T4" fmla="*/ 0 w 2"/>
                <a:gd name="T5" fmla="*/ 0 h 2"/>
                <a:gd name="T6" fmla="*/ 1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1" y="0"/>
                  </a:lnTo>
                  <a:lnTo>
                    <a:pt x="0" y="0"/>
                  </a:lnTo>
                  <a:lnTo>
                    <a:pt x="1" y="2"/>
                  </a:lnTo>
                  <a:lnTo>
                    <a:pt x="2" y="2"/>
                  </a:lnTo>
                  <a:lnTo>
                    <a:pt x="2"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0" name="Freeborn">
              <a:extLst>
                <a:ext uri="{FF2B5EF4-FFF2-40B4-BE49-F238E27FC236}">
                  <a16:creationId xmlns:a16="http://schemas.microsoft.com/office/drawing/2014/main" id="{EF2D2A36-6C6D-A10A-A1C3-F17567A2C645}"/>
                </a:ext>
              </a:extLst>
            </p:cNvPr>
            <p:cNvSpPr>
              <a:spLocks/>
            </p:cNvSpPr>
            <p:nvPr/>
          </p:nvSpPr>
          <p:spPr bwMode="auto">
            <a:xfrm>
              <a:off x="6178649" y="5262273"/>
              <a:ext cx="334382" cy="245611"/>
            </a:xfrm>
            <a:custGeom>
              <a:avLst/>
              <a:gdLst>
                <a:gd name="T0" fmla="*/ 74 w 181"/>
                <a:gd name="T1" fmla="*/ 0 h 146"/>
                <a:gd name="T2" fmla="*/ 1 w 181"/>
                <a:gd name="T3" fmla="*/ 0 h 146"/>
                <a:gd name="T4" fmla="*/ 0 w 181"/>
                <a:gd name="T5" fmla="*/ 143 h 146"/>
                <a:gd name="T6" fmla="*/ 26 w 181"/>
                <a:gd name="T7" fmla="*/ 143 h 146"/>
                <a:gd name="T8" fmla="*/ 46 w 181"/>
                <a:gd name="T9" fmla="*/ 145 h 146"/>
                <a:gd name="T10" fmla="*/ 47 w 181"/>
                <a:gd name="T11" fmla="*/ 145 h 146"/>
                <a:gd name="T12" fmla="*/ 90 w 181"/>
                <a:gd name="T13" fmla="*/ 145 h 146"/>
                <a:gd name="T14" fmla="*/ 110 w 181"/>
                <a:gd name="T15" fmla="*/ 145 h 146"/>
                <a:gd name="T16" fmla="*/ 111 w 181"/>
                <a:gd name="T17" fmla="*/ 145 h 146"/>
                <a:gd name="T18" fmla="*/ 112 w 181"/>
                <a:gd name="T19" fmla="*/ 145 h 146"/>
                <a:gd name="T20" fmla="*/ 117 w 181"/>
                <a:gd name="T21" fmla="*/ 145 h 146"/>
                <a:gd name="T22" fmla="*/ 119 w 181"/>
                <a:gd name="T23" fmla="*/ 145 h 146"/>
                <a:gd name="T24" fmla="*/ 120 w 181"/>
                <a:gd name="T25" fmla="*/ 145 h 146"/>
                <a:gd name="T26" fmla="*/ 121 w 181"/>
                <a:gd name="T27" fmla="*/ 145 h 146"/>
                <a:gd name="T28" fmla="*/ 154 w 181"/>
                <a:gd name="T29" fmla="*/ 146 h 146"/>
                <a:gd name="T30" fmla="*/ 155 w 181"/>
                <a:gd name="T31" fmla="*/ 146 h 146"/>
                <a:gd name="T32" fmla="*/ 180 w 181"/>
                <a:gd name="T33" fmla="*/ 146 h 146"/>
                <a:gd name="T34" fmla="*/ 181 w 181"/>
                <a:gd name="T35" fmla="*/ 0 h 146"/>
                <a:gd name="T36" fmla="*/ 74 w 181"/>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46">
                  <a:moveTo>
                    <a:pt x="74" y="0"/>
                  </a:moveTo>
                  <a:lnTo>
                    <a:pt x="1" y="0"/>
                  </a:lnTo>
                  <a:lnTo>
                    <a:pt x="0" y="143"/>
                  </a:lnTo>
                  <a:lnTo>
                    <a:pt x="26" y="143"/>
                  </a:lnTo>
                  <a:lnTo>
                    <a:pt x="46" y="145"/>
                  </a:lnTo>
                  <a:lnTo>
                    <a:pt x="47" y="145"/>
                  </a:lnTo>
                  <a:lnTo>
                    <a:pt x="90" y="145"/>
                  </a:lnTo>
                  <a:lnTo>
                    <a:pt x="110" y="145"/>
                  </a:lnTo>
                  <a:lnTo>
                    <a:pt x="111" y="145"/>
                  </a:lnTo>
                  <a:lnTo>
                    <a:pt x="112" y="145"/>
                  </a:lnTo>
                  <a:lnTo>
                    <a:pt x="117" y="145"/>
                  </a:lnTo>
                  <a:lnTo>
                    <a:pt x="119" y="145"/>
                  </a:lnTo>
                  <a:lnTo>
                    <a:pt x="120" y="145"/>
                  </a:lnTo>
                  <a:lnTo>
                    <a:pt x="121" y="145"/>
                  </a:lnTo>
                  <a:lnTo>
                    <a:pt x="154" y="146"/>
                  </a:lnTo>
                  <a:lnTo>
                    <a:pt x="155" y="146"/>
                  </a:lnTo>
                  <a:lnTo>
                    <a:pt x="180" y="146"/>
                  </a:lnTo>
                  <a:lnTo>
                    <a:pt x="181" y="0"/>
                  </a:lnTo>
                  <a:lnTo>
                    <a:pt x="74"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1" name="Faribault">
              <a:extLst>
                <a:ext uri="{FF2B5EF4-FFF2-40B4-BE49-F238E27FC236}">
                  <a16:creationId xmlns:a16="http://schemas.microsoft.com/office/drawing/2014/main" id="{2103C2F6-AE33-CA9F-41D2-70611CBF4BC0}"/>
                </a:ext>
              </a:extLst>
            </p:cNvPr>
            <p:cNvSpPr>
              <a:spLocks/>
            </p:cNvSpPr>
            <p:nvPr/>
          </p:nvSpPr>
          <p:spPr bwMode="auto">
            <a:xfrm>
              <a:off x="5848500" y="5256561"/>
              <a:ext cx="330149" cy="245610"/>
            </a:xfrm>
            <a:custGeom>
              <a:avLst/>
              <a:gdLst>
                <a:gd name="T0" fmla="*/ 145 w 181"/>
                <a:gd name="T1" fmla="*/ 3 h 145"/>
                <a:gd name="T2" fmla="*/ 1 w 181"/>
                <a:gd name="T3" fmla="*/ 0 h 145"/>
                <a:gd name="T4" fmla="*/ 0 w 181"/>
                <a:gd name="T5" fmla="*/ 143 h 145"/>
                <a:gd name="T6" fmla="*/ 26 w 181"/>
                <a:gd name="T7" fmla="*/ 144 h 145"/>
                <a:gd name="T8" fmla="*/ 29 w 181"/>
                <a:gd name="T9" fmla="*/ 144 h 145"/>
                <a:gd name="T10" fmla="*/ 40 w 181"/>
                <a:gd name="T11" fmla="*/ 144 h 145"/>
                <a:gd name="T12" fmla="*/ 41 w 181"/>
                <a:gd name="T13" fmla="*/ 144 h 145"/>
                <a:gd name="T14" fmla="*/ 46 w 181"/>
                <a:gd name="T15" fmla="*/ 144 h 145"/>
                <a:gd name="T16" fmla="*/ 47 w 181"/>
                <a:gd name="T17" fmla="*/ 144 h 145"/>
                <a:gd name="T18" fmla="*/ 105 w 181"/>
                <a:gd name="T19" fmla="*/ 144 h 145"/>
                <a:gd name="T20" fmla="*/ 106 w 181"/>
                <a:gd name="T21" fmla="*/ 144 h 145"/>
                <a:gd name="T22" fmla="*/ 121 w 181"/>
                <a:gd name="T23" fmla="*/ 145 h 145"/>
                <a:gd name="T24" fmla="*/ 124 w 181"/>
                <a:gd name="T25" fmla="*/ 145 h 145"/>
                <a:gd name="T26" fmla="*/ 170 w 181"/>
                <a:gd name="T27" fmla="*/ 145 h 145"/>
                <a:gd name="T28" fmla="*/ 175 w 181"/>
                <a:gd name="T29" fmla="*/ 145 h 145"/>
                <a:gd name="T30" fmla="*/ 180 w 181"/>
                <a:gd name="T31" fmla="*/ 145 h 145"/>
                <a:gd name="T32" fmla="*/ 181 w 181"/>
                <a:gd name="T33" fmla="*/ 2 h 145"/>
                <a:gd name="T34" fmla="*/ 145 w 181"/>
                <a:gd name="T3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45">
                  <a:moveTo>
                    <a:pt x="145" y="3"/>
                  </a:moveTo>
                  <a:lnTo>
                    <a:pt x="1" y="0"/>
                  </a:lnTo>
                  <a:lnTo>
                    <a:pt x="0" y="143"/>
                  </a:lnTo>
                  <a:lnTo>
                    <a:pt x="26" y="144"/>
                  </a:lnTo>
                  <a:lnTo>
                    <a:pt x="29" y="144"/>
                  </a:lnTo>
                  <a:lnTo>
                    <a:pt x="40" y="144"/>
                  </a:lnTo>
                  <a:lnTo>
                    <a:pt x="41" y="144"/>
                  </a:lnTo>
                  <a:lnTo>
                    <a:pt x="46" y="144"/>
                  </a:lnTo>
                  <a:lnTo>
                    <a:pt x="47" y="144"/>
                  </a:lnTo>
                  <a:lnTo>
                    <a:pt x="105" y="144"/>
                  </a:lnTo>
                  <a:lnTo>
                    <a:pt x="106" y="144"/>
                  </a:lnTo>
                  <a:lnTo>
                    <a:pt x="121" y="145"/>
                  </a:lnTo>
                  <a:lnTo>
                    <a:pt x="124" y="145"/>
                  </a:lnTo>
                  <a:lnTo>
                    <a:pt x="170" y="145"/>
                  </a:lnTo>
                  <a:lnTo>
                    <a:pt x="175" y="145"/>
                  </a:lnTo>
                  <a:lnTo>
                    <a:pt x="180" y="145"/>
                  </a:lnTo>
                  <a:lnTo>
                    <a:pt x="181" y="2"/>
                  </a:lnTo>
                  <a:lnTo>
                    <a:pt x="145" y="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2" name="Houston">
              <a:extLst>
                <a:ext uri="{FF2B5EF4-FFF2-40B4-BE49-F238E27FC236}">
                  <a16:creationId xmlns:a16="http://schemas.microsoft.com/office/drawing/2014/main" id="{E67B3867-0BBD-81C0-3EB4-97F5E59492BC}"/>
                </a:ext>
              </a:extLst>
            </p:cNvPr>
            <p:cNvSpPr>
              <a:spLocks/>
            </p:cNvSpPr>
            <p:nvPr/>
          </p:nvSpPr>
          <p:spPr bwMode="auto">
            <a:xfrm>
              <a:off x="7315124" y="5256561"/>
              <a:ext cx="292055" cy="245610"/>
            </a:xfrm>
            <a:custGeom>
              <a:avLst/>
              <a:gdLst>
                <a:gd name="T0" fmla="*/ 2 w 157"/>
                <a:gd name="T1" fmla="*/ 146 h 146"/>
                <a:gd name="T2" fmla="*/ 39 w 157"/>
                <a:gd name="T3" fmla="*/ 146 h 146"/>
                <a:gd name="T4" fmla="*/ 134 w 157"/>
                <a:gd name="T5" fmla="*/ 144 h 146"/>
                <a:gd name="T6" fmla="*/ 137 w 157"/>
                <a:gd name="T7" fmla="*/ 144 h 146"/>
                <a:gd name="T8" fmla="*/ 140 w 157"/>
                <a:gd name="T9" fmla="*/ 144 h 146"/>
                <a:gd name="T10" fmla="*/ 144 w 157"/>
                <a:gd name="T11" fmla="*/ 144 h 146"/>
                <a:gd name="T12" fmla="*/ 147 w 157"/>
                <a:gd name="T13" fmla="*/ 144 h 146"/>
                <a:gd name="T14" fmla="*/ 154 w 157"/>
                <a:gd name="T15" fmla="*/ 144 h 146"/>
                <a:gd name="T16" fmla="*/ 157 w 157"/>
                <a:gd name="T17" fmla="*/ 144 h 146"/>
                <a:gd name="T18" fmla="*/ 157 w 157"/>
                <a:gd name="T19" fmla="*/ 140 h 146"/>
                <a:gd name="T20" fmla="*/ 157 w 157"/>
                <a:gd name="T21" fmla="*/ 138 h 146"/>
                <a:gd name="T22" fmla="*/ 154 w 157"/>
                <a:gd name="T23" fmla="*/ 135 h 146"/>
                <a:gd name="T24" fmla="*/ 153 w 157"/>
                <a:gd name="T25" fmla="*/ 133 h 146"/>
                <a:gd name="T26" fmla="*/ 149 w 157"/>
                <a:gd name="T27" fmla="*/ 129 h 146"/>
                <a:gd name="T28" fmla="*/ 148 w 157"/>
                <a:gd name="T29" fmla="*/ 126 h 146"/>
                <a:gd name="T30" fmla="*/ 148 w 157"/>
                <a:gd name="T31" fmla="*/ 124 h 146"/>
                <a:gd name="T32" fmla="*/ 149 w 157"/>
                <a:gd name="T33" fmla="*/ 120 h 146"/>
                <a:gd name="T34" fmla="*/ 152 w 157"/>
                <a:gd name="T35" fmla="*/ 116 h 146"/>
                <a:gd name="T36" fmla="*/ 152 w 157"/>
                <a:gd name="T37" fmla="*/ 111 h 146"/>
                <a:gd name="T38" fmla="*/ 152 w 157"/>
                <a:gd name="T39" fmla="*/ 109 h 146"/>
                <a:gd name="T40" fmla="*/ 150 w 157"/>
                <a:gd name="T41" fmla="*/ 106 h 146"/>
                <a:gd name="T42" fmla="*/ 145 w 157"/>
                <a:gd name="T43" fmla="*/ 103 h 146"/>
                <a:gd name="T44" fmla="*/ 143 w 157"/>
                <a:gd name="T45" fmla="*/ 98 h 146"/>
                <a:gd name="T46" fmla="*/ 140 w 157"/>
                <a:gd name="T47" fmla="*/ 94 h 146"/>
                <a:gd name="T48" fmla="*/ 140 w 157"/>
                <a:gd name="T49" fmla="*/ 91 h 146"/>
                <a:gd name="T50" fmla="*/ 140 w 157"/>
                <a:gd name="T51" fmla="*/ 89 h 146"/>
                <a:gd name="T52" fmla="*/ 140 w 157"/>
                <a:gd name="T53" fmla="*/ 85 h 146"/>
                <a:gd name="T54" fmla="*/ 142 w 157"/>
                <a:gd name="T55" fmla="*/ 83 h 146"/>
                <a:gd name="T56" fmla="*/ 140 w 157"/>
                <a:gd name="T57" fmla="*/ 80 h 146"/>
                <a:gd name="T58" fmla="*/ 139 w 157"/>
                <a:gd name="T59" fmla="*/ 79 h 146"/>
                <a:gd name="T60" fmla="*/ 138 w 157"/>
                <a:gd name="T61" fmla="*/ 76 h 146"/>
                <a:gd name="T62" fmla="*/ 138 w 157"/>
                <a:gd name="T63" fmla="*/ 74 h 146"/>
                <a:gd name="T64" fmla="*/ 139 w 157"/>
                <a:gd name="T65" fmla="*/ 69 h 146"/>
                <a:gd name="T66" fmla="*/ 139 w 157"/>
                <a:gd name="T67" fmla="*/ 61 h 146"/>
                <a:gd name="T68" fmla="*/ 139 w 157"/>
                <a:gd name="T69" fmla="*/ 59 h 146"/>
                <a:gd name="T70" fmla="*/ 139 w 157"/>
                <a:gd name="T71" fmla="*/ 56 h 146"/>
                <a:gd name="T72" fmla="*/ 140 w 157"/>
                <a:gd name="T73" fmla="*/ 53 h 146"/>
                <a:gd name="T74" fmla="*/ 143 w 157"/>
                <a:gd name="T75" fmla="*/ 50 h 146"/>
                <a:gd name="T76" fmla="*/ 144 w 157"/>
                <a:gd name="T77" fmla="*/ 48 h 146"/>
                <a:gd name="T78" fmla="*/ 144 w 157"/>
                <a:gd name="T79" fmla="*/ 43 h 146"/>
                <a:gd name="T80" fmla="*/ 145 w 157"/>
                <a:gd name="T81" fmla="*/ 38 h 146"/>
                <a:gd name="T82" fmla="*/ 145 w 157"/>
                <a:gd name="T83" fmla="*/ 35 h 146"/>
                <a:gd name="T84" fmla="*/ 145 w 157"/>
                <a:gd name="T85" fmla="*/ 33 h 146"/>
                <a:gd name="T86" fmla="*/ 145 w 157"/>
                <a:gd name="T87" fmla="*/ 30 h 146"/>
                <a:gd name="T88" fmla="*/ 145 w 157"/>
                <a:gd name="T89" fmla="*/ 28 h 146"/>
                <a:gd name="T90" fmla="*/ 143 w 157"/>
                <a:gd name="T91" fmla="*/ 26 h 146"/>
                <a:gd name="T92" fmla="*/ 142 w 157"/>
                <a:gd name="T93" fmla="*/ 24 h 146"/>
                <a:gd name="T94" fmla="*/ 140 w 157"/>
                <a:gd name="T95" fmla="*/ 21 h 146"/>
                <a:gd name="T96" fmla="*/ 140 w 157"/>
                <a:gd name="T97" fmla="*/ 19 h 146"/>
                <a:gd name="T98" fmla="*/ 139 w 157"/>
                <a:gd name="T99" fmla="*/ 14 h 146"/>
                <a:gd name="T100" fmla="*/ 138 w 157"/>
                <a:gd name="T101" fmla="*/ 13 h 146"/>
                <a:gd name="T102" fmla="*/ 135 w 157"/>
                <a:gd name="T103" fmla="*/ 8 h 146"/>
                <a:gd name="T104" fmla="*/ 137 w 157"/>
                <a:gd name="T105" fmla="*/ 5 h 146"/>
                <a:gd name="T106" fmla="*/ 134 w 157"/>
                <a:gd name="T107" fmla="*/ 3 h 146"/>
                <a:gd name="T108" fmla="*/ 133 w 157"/>
                <a:gd name="T109" fmla="*/ 1 h 146"/>
                <a:gd name="T110" fmla="*/ 128 w 157"/>
                <a:gd name="T11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46">
                  <a:moveTo>
                    <a:pt x="0" y="3"/>
                  </a:moveTo>
                  <a:lnTo>
                    <a:pt x="2" y="146"/>
                  </a:lnTo>
                  <a:lnTo>
                    <a:pt x="15" y="146"/>
                  </a:lnTo>
                  <a:lnTo>
                    <a:pt x="39" y="146"/>
                  </a:lnTo>
                  <a:lnTo>
                    <a:pt x="83" y="145"/>
                  </a:lnTo>
                  <a:lnTo>
                    <a:pt x="134" y="144"/>
                  </a:lnTo>
                  <a:lnTo>
                    <a:pt x="135" y="144"/>
                  </a:lnTo>
                  <a:lnTo>
                    <a:pt x="137" y="144"/>
                  </a:lnTo>
                  <a:lnTo>
                    <a:pt x="138" y="144"/>
                  </a:lnTo>
                  <a:lnTo>
                    <a:pt x="140" y="144"/>
                  </a:lnTo>
                  <a:lnTo>
                    <a:pt x="142" y="144"/>
                  </a:lnTo>
                  <a:lnTo>
                    <a:pt x="144" y="144"/>
                  </a:lnTo>
                  <a:lnTo>
                    <a:pt x="145" y="144"/>
                  </a:lnTo>
                  <a:lnTo>
                    <a:pt x="147" y="144"/>
                  </a:lnTo>
                  <a:lnTo>
                    <a:pt x="148" y="144"/>
                  </a:lnTo>
                  <a:lnTo>
                    <a:pt x="154" y="144"/>
                  </a:lnTo>
                  <a:lnTo>
                    <a:pt x="155" y="144"/>
                  </a:lnTo>
                  <a:lnTo>
                    <a:pt x="157" y="144"/>
                  </a:lnTo>
                  <a:lnTo>
                    <a:pt x="157" y="141"/>
                  </a:lnTo>
                  <a:lnTo>
                    <a:pt x="157" y="140"/>
                  </a:lnTo>
                  <a:lnTo>
                    <a:pt x="157" y="139"/>
                  </a:lnTo>
                  <a:lnTo>
                    <a:pt x="157" y="138"/>
                  </a:lnTo>
                  <a:lnTo>
                    <a:pt x="155" y="136"/>
                  </a:lnTo>
                  <a:lnTo>
                    <a:pt x="154" y="135"/>
                  </a:lnTo>
                  <a:lnTo>
                    <a:pt x="153" y="134"/>
                  </a:lnTo>
                  <a:lnTo>
                    <a:pt x="153" y="133"/>
                  </a:lnTo>
                  <a:lnTo>
                    <a:pt x="150" y="131"/>
                  </a:lnTo>
                  <a:lnTo>
                    <a:pt x="149" y="129"/>
                  </a:lnTo>
                  <a:lnTo>
                    <a:pt x="149" y="128"/>
                  </a:lnTo>
                  <a:lnTo>
                    <a:pt x="148" y="126"/>
                  </a:lnTo>
                  <a:lnTo>
                    <a:pt x="148" y="125"/>
                  </a:lnTo>
                  <a:lnTo>
                    <a:pt x="148" y="124"/>
                  </a:lnTo>
                  <a:lnTo>
                    <a:pt x="149" y="121"/>
                  </a:lnTo>
                  <a:lnTo>
                    <a:pt x="149" y="120"/>
                  </a:lnTo>
                  <a:lnTo>
                    <a:pt x="152" y="119"/>
                  </a:lnTo>
                  <a:lnTo>
                    <a:pt x="152" y="116"/>
                  </a:lnTo>
                  <a:lnTo>
                    <a:pt x="152" y="113"/>
                  </a:lnTo>
                  <a:lnTo>
                    <a:pt x="152" y="111"/>
                  </a:lnTo>
                  <a:lnTo>
                    <a:pt x="152" y="110"/>
                  </a:lnTo>
                  <a:lnTo>
                    <a:pt x="152" y="109"/>
                  </a:lnTo>
                  <a:lnTo>
                    <a:pt x="152" y="108"/>
                  </a:lnTo>
                  <a:lnTo>
                    <a:pt x="150" y="106"/>
                  </a:lnTo>
                  <a:lnTo>
                    <a:pt x="149" y="105"/>
                  </a:lnTo>
                  <a:lnTo>
                    <a:pt x="145" y="103"/>
                  </a:lnTo>
                  <a:lnTo>
                    <a:pt x="144" y="101"/>
                  </a:lnTo>
                  <a:lnTo>
                    <a:pt x="143" y="98"/>
                  </a:lnTo>
                  <a:lnTo>
                    <a:pt x="142" y="96"/>
                  </a:lnTo>
                  <a:lnTo>
                    <a:pt x="140" y="94"/>
                  </a:lnTo>
                  <a:lnTo>
                    <a:pt x="140" y="93"/>
                  </a:lnTo>
                  <a:lnTo>
                    <a:pt x="140" y="91"/>
                  </a:lnTo>
                  <a:lnTo>
                    <a:pt x="140" y="90"/>
                  </a:lnTo>
                  <a:lnTo>
                    <a:pt x="140" y="89"/>
                  </a:lnTo>
                  <a:lnTo>
                    <a:pt x="140" y="88"/>
                  </a:lnTo>
                  <a:lnTo>
                    <a:pt x="140" y="85"/>
                  </a:lnTo>
                  <a:lnTo>
                    <a:pt x="142" y="84"/>
                  </a:lnTo>
                  <a:lnTo>
                    <a:pt x="142" y="83"/>
                  </a:lnTo>
                  <a:lnTo>
                    <a:pt x="142" y="81"/>
                  </a:lnTo>
                  <a:lnTo>
                    <a:pt x="140" y="80"/>
                  </a:lnTo>
                  <a:lnTo>
                    <a:pt x="139" y="80"/>
                  </a:lnTo>
                  <a:lnTo>
                    <a:pt x="139" y="79"/>
                  </a:lnTo>
                  <a:lnTo>
                    <a:pt x="138" y="78"/>
                  </a:lnTo>
                  <a:lnTo>
                    <a:pt x="138" y="76"/>
                  </a:lnTo>
                  <a:lnTo>
                    <a:pt x="138" y="75"/>
                  </a:lnTo>
                  <a:lnTo>
                    <a:pt x="138" y="74"/>
                  </a:lnTo>
                  <a:lnTo>
                    <a:pt x="138" y="70"/>
                  </a:lnTo>
                  <a:lnTo>
                    <a:pt x="139" y="69"/>
                  </a:lnTo>
                  <a:lnTo>
                    <a:pt x="139" y="65"/>
                  </a:lnTo>
                  <a:lnTo>
                    <a:pt x="139" y="61"/>
                  </a:lnTo>
                  <a:lnTo>
                    <a:pt x="139" y="60"/>
                  </a:lnTo>
                  <a:lnTo>
                    <a:pt x="139" y="59"/>
                  </a:lnTo>
                  <a:lnTo>
                    <a:pt x="139" y="58"/>
                  </a:lnTo>
                  <a:lnTo>
                    <a:pt x="139" y="56"/>
                  </a:lnTo>
                  <a:lnTo>
                    <a:pt x="140" y="54"/>
                  </a:lnTo>
                  <a:lnTo>
                    <a:pt x="140" y="53"/>
                  </a:lnTo>
                  <a:lnTo>
                    <a:pt x="143" y="51"/>
                  </a:lnTo>
                  <a:lnTo>
                    <a:pt x="143" y="50"/>
                  </a:lnTo>
                  <a:lnTo>
                    <a:pt x="144" y="49"/>
                  </a:lnTo>
                  <a:lnTo>
                    <a:pt x="144" y="48"/>
                  </a:lnTo>
                  <a:lnTo>
                    <a:pt x="144" y="45"/>
                  </a:lnTo>
                  <a:lnTo>
                    <a:pt x="144" y="43"/>
                  </a:lnTo>
                  <a:lnTo>
                    <a:pt x="145" y="40"/>
                  </a:lnTo>
                  <a:lnTo>
                    <a:pt x="145" y="38"/>
                  </a:lnTo>
                  <a:lnTo>
                    <a:pt x="145" y="36"/>
                  </a:lnTo>
                  <a:lnTo>
                    <a:pt x="145" y="35"/>
                  </a:lnTo>
                  <a:lnTo>
                    <a:pt x="145" y="34"/>
                  </a:lnTo>
                  <a:lnTo>
                    <a:pt x="145" y="33"/>
                  </a:lnTo>
                  <a:lnTo>
                    <a:pt x="145" y="31"/>
                  </a:lnTo>
                  <a:lnTo>
                    <a:pt x="145" y="30"/>
                  </a:lnTo>
                  <a:lnTo>
                    <a:pt x="145" y="29"/>
                  </a:lnTo>
                  <a:lnTo>
                    <a:pt x="145" y="28"/>
                  </a:lnTo>
                  <a:lnTo>
                    <a:pt x="144" y="28"/>
                  </a:lnTo>
                  <a:lnTo>
                    <a:pt x="143" y="26"/>
                  </a:lnTo>
                  <a:lnTo>
                    <a:pt x="143" y="25"/>
                  </a:lnTo>
                  <a:lnTo>
                    <a:pt x="142" y="24"/>
                  </a:lnTo>
                  <a:lnTo>
                    <a:pt x="140" y="23"/>
                  </a:lnTo>
                  <a:lnTo>
                    <a:pt x="140" y="21"/>
                  </a:lnTo>
                  <a:lnTo>
                    <a:pt x="140" y="20"/>
                  </a:lnTo>
                  <a:lnTo>
                    <a:pt x="140" y="19"/>
                  </a:lnTo>
                  <a:lnTo>
                    <a:pt x="139" y="18"/>
                  </a:lnTo>
                  <a:lnTo>
                    <a:pt x="139" y="14"/>
                  </a:lnTo>
                  <a:lnTo>
                    <a:pt x="138" y="14"/>
                  </a:lnTo>
                  <a:lnTo>
                    <a:pt x="138" y="13"/>
                  </a:lnTo>
                  <a:lnTo>
                    <a:pt x="138" y="11"/>
                  </a:lnTo>
                  <a:lnTo>
                    <a:pt x="135" y="8"/>
                  </a:lnTo>
                  <a:lnTo>
                    <a:pt x="135" y="6"/>
                  </a:lnTo>
                  <a:lnTo>
                    <a:pt x="137" y="5"/>
                  </a:lnTo>
                  <a:lnTo>
                    <a:pt x="137" y="4"/>
                  </a:lnTo>
                  <a:lnTo>
                    <a:pt x="134" y="3"/>
                  </a:lnTo>
                  <a:lnTo>
                    <a:pt x="134" y="1"/>
                  </a:lnTo>
                  <a:lnTo>
                    <a:pt x="133" y="1"/>
                  </a:lnTo>
                  <a:lnTo>
                    <a:pt x="133" y="0"/>
                  </a:lnTo>
                  <a:lnTo>
                    <a:pt x="128" y="0"/>
                  </a:lnTo>
                  <a:lnTo>
                    <a:pt x="0" y="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3" name="Martin">
              <a:extLst>
                <a:ext uri="{FF2B5EF4-FFF2-40B4-BE49-F238E27FC236}">
                  <a16:creationId xmlns:a16="http://schemas.microsoft.com/office/drawing/2014/main" id="{10FECD66-FA2B-DAFD-1B60-6764C1940BCC}"/>
                </a:ext>
              </a:extLst>
            </p:cNvPr>
            <p:cNvSpPr>
              <a:spLocks/>
            </p:cNvSpPr>
            <p:nvPr/>
          </p:nvSpPr>
          <p:spPr bwMode="auto">
            <a:xfrm>
              <a:off x="5505653" y="5250849"/>
              <a:ext cx="342847" cy="247515"/>
            </a:xfrm>
            <a:custGeom>
              <a:avLst/>
              <a:gdLst>
                <a:gd name="T0" fmla="*/ 149 w 186"/>
                <a:gd name="T1" fmla="*/ 3 h 147"/>
                <a:gd name="T2" fmla="*/ 4 w 186"/>
                <a:gd name="T3" fmla="*/ 0 h 147"/>
                <a:gd name="T4" fmla="*/ 0 w 186"/>
                <a:gd name="T5" fmla="*/ 145 h 147"/>
                <a:gd name="T6" fmla="*/ 20 w 186"/>
                <a:gd name="T7" fmla="*/ 145 h 147"/>
                <a:gd name="T8" fmla="*/ 21 w 186"/>
                <a:gd name="T9" fmla="*/ 145 h 147"/>
                <a:gd name="T10" fmla="*/ 41 w 186"/>
                <a:gd name="T11" fmla="*/ 145 h 147"/>
                <a:gd name="T12" fmla="*/ 74 w 186"/>
                <a:gd name="T13" fmla="*/ 145 h 147"/>
                <a:gd name="T14" fmla="*/ 75 w 186"/>
                <a:gd name="T15" fmla="*/ 145 h 147"/>
                <a:gd name="T16" fmla="*/ 86 w 186"/>
                <a:gd name="T17" fmla="*/ 146 h 147"/>
                <a:gd name="T18" fmla="*/ 87 w 186"/>
                <a:gd name="T19" fmla="*/ 146 h 147"/>
                <a:gd name="T20" fmla="*/ 114 w 186"/>
                <a:gd name="T21" fmla="*/ 147 h 147"/>
                <a:gd name="T22" fmla="*/ 116 w 186"/>
                <a:gd name="T23" fmla="*/ 147 h 147"/>
                <a:gd name="T24" fmla="*/ 117 w 186"/>
                <a:gd name="T25" fmla="*/ 147 h 147"/>
                <a:gd name="T26" fmla="*/ 120 w 186"/>
                <a:gd name="T27" fmla="*/ 147 h 147"/>
                <a:gd name="T28" fmla="*/ 121 w 186"/>
                <a:gd name="T29" fmla="*/ 147 h 147"/>
                <a:gd name="T30" fmla="*/ 122 w 186"/>
                <a:gd name="T31" fmla="*/ 147 h 147"/>
                <a:gd name="T32" fmla="*/ 125 w 186"/>
                <a:gd name="T33" fmla="*/ 147 h 147"/>
                <a:gd name="T34" fmla="*/ 185 w 186"/>
                <a:gd name="T35" fmla="*/ 146 h 147"/>
                <a:gd name="T36" fmla="*/ 186 w 186"/>
                <a:gd name="T37" fmla="*/ 3 h 147"/>
                <a:gd name="T38" fmla="*/ 149 w 186"/>
                <a:gd name="T39"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47">
                  <a:moveTo>
                    <a:pt x="149" y="3"/>
                  </a:moveTo>
                  <a:lnTo>
                    <a:pt x="4" y="0"/>
                  </a:lnTo>
                  <a:lnTo>
                    <a:pt x="0" y="145"/>
                  </a:lnTo>
                  <a:lnTo>
                    <a:pt x="20" y="145"/>
                  </a:lnTo>
                  <a:lnTo>
                    <a:pt x="21" y="145"/>
                  </a:lnTo>
                  <a:lnTo>
                    <a:pt x="41" y="145"/>
                  </a:lnTo>
                  <a:lnTo>
                    <a:pt x="74" y="145"/>
                  </a:lnTo>
                  <a:lnTo>
                    <a:pt x="75" y="145"/>
                  </a:lnTo>
                  <a:lnTo>
                    <a:pt x="86" y="146"/>
                  </a:lnTo>
                  <a:lnTo>
                    <a:pt x="87" y="146"/>
                  </a:lnTo>
                  <a:lnTo>
                    <a:pt x="114" y="147"/>
                  </a:lnTo>
                  <a:lnTo>
                    <a:pt x="116" y="147"/>
                  </a:lnTo>
                  <a:lnTo>
                    <a:pt x="117" y="147"/>
                  </a:lnTo>
                  <a:lnTo>
                    <a:pt x="120" y="147"/>
                  </a:lnTo>
                  <a:lnTo>
                    <a:pt x="121" y="147"/>
                  </a:lnTo>
                  <a:lnTo>
                    <a:pt x="122" y="147"/>
                  </a:lnTo>
                  <a:lnTo>
                    <a:pt x="125" y="147"/>
                  </a:lnTo>
                  <a:lnTo>
                    <a:pt x="185" y="146"/>
                  </a:lnTo>
                  <a:lnTo>
                    <a:pt x="186" y="3"/>
                  </a:lnTo>
                  <a:lnTo>
                    <a:pt x="149" y="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4" name="Mower">
              <a:extLst>
                <a:ext uri="{FF2B5EF4-FFF2-40B4-BE49-F238E27FC236}">
                  <a16:creationId xmlns:a16="http://schemas.microsoft.com/office/drawing/2014/main" id="{322518F5-C970-048A-6345-945243653D10}"/>
                </a:ext>
              </a:extLst>
            </p:cNvPr>
            <p:cNvSpPr>
              <a:spLocks/>
            </p:cNvSpPr>
            <p:nvPr/>
          </p:nvSpPr>
          <p:spPr bwMode="auto">
            <a:xfrm>
              <a:off x="6513031" y="5262273"/>
              <a:ext cx="328032" cy="245611"/>
            </a:xfrm>
            <a:custGeom>
              <a:avLst/>
              <a:gdLst>
                <a:gd name="T0" fmla="*/ 109 w 181"/>
                <a:gd name="T1" fmla="*/ 7 h 146"/>
                <a:gd name="T2" fmla="*/ 109 w 181"/>
                <a:gd name="T3" fmla="*/ 0 h 146"/>
                <a:gd name="T4" fmla="*/ 2 w 181"/>
                <a:gd name="T5" fmla="*/ 0 h 146"/>
                <a:gd name="T6" fmla="*/ 1 w 181"/>
                <a:gd name="T7" fmla="*/ 0 h 146"/>
                <a:gd name="T8" fmla="*/ 0 w 181"/>
                <a:gd name="T9" fmla="*/ 146 h 146"/>
                <a:gd name="T10" fmla="*/ 9 w 181"/>
                <a:gd name="T11" fmla="*/ 146 h 146"/>
                <a:gd name="T12" fmla="*/ 12 w 181"/>
                <a:gd name="T13" fmla="*/ 146 h 146"/>
                <a:gd name="T14" fmla="*/ 14 w 181"/>
                <a:gd name="T15" fmla="*/ 146 h 146"/>
                <a:gd name="T16" fmla="*/ 32 w 181"/>
                <a:gd name="T17" fmla="*/ 145 h 146"/>
                <a:gd name="T18" fmla="*/ 34 w 181"/>
                <a:gd name="T19" fmla="*/ 145 h 146"/>
                <a:gd name="T20" fmla="*/ 51 w 181"/>
                <a:gd name="T21" fmla="*/ 145 h 146"/>
                <a:gd name="T22" fmla="*/ 90 w 181"/>
                <a:gd name="T23" fmla="*/ 146 h 146"/>
                <a:gd name="T24" fmla="*/ 91 w 181"/>
                <a:gd name="T25" fmla="*/ 146 h 146"/>
                <a:gd name="T26" fmla="*/ 151 w 181"/>
                <a:gd name="T27" fmla="*/ 145 h 146"/>
                <a:gd name="T28" fmla="*/ 171 w 181"/>
                <a:gd name="T29" fmla="*/ 145 h 146"/>
                <a:gd name="T30" fmla="*/ 176 w 181"/>
                <a:gd name="T31" fmla="*/ 145 h 146"/>
                <a:gd name="T32" fmla="*/ 177 w 181"/>
                <a:gd name="T33" fmla="*/ 145 h 146"/>
                <a:gd name="T34" fmla="*/ 181 w 181"/>
                <a:gd name="T35" fmla="*/ 145 h 146"/>
                <a:gd name="T36" fmla="*/ 181 w 181"/>
                <a:gd name="T37" fmla="*/ 6 h 146"/>
                <a:gd name="T38" fmla="*/ 109 w 181"/>
                <a:gd name="T39" fmla="*/ 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146">
                  <a:moveTo>
                    <a:pt x="109" y="7"/>
                  </a:moveTo>
                  <a:lnTo>
                    <a:pt x="109" y="0"/>
                  </a:lnTo>
                  <a:lnTo>
                    <a:pt x="2" y="0"/>
                  </a:lnTo>
                  <a:lnTo>
                    <a:pt x="1" y="0"/>
                  </a:lnTo>
                  <a:lnTo>
                    <a:pt x="0" y="146"/>
                  </a:lnTo>
                  <a:lnTo>
                    <a:pt x="9" y="146"/>
                  </a:lnTo>
                  <a:lnTo>
                    <a:pt x="12" y="146"/>
                  </a:lnTo>
                  <a:lnTo>
                    <a:pt x="14" y="146"/>
                  </a:lnTo>
                  <a:lnTo>
                    <a:pt x="32" y="145"/>
                  </a:lnTo>
                  <a:lnTo>
                    <a:pt x="34" y="145"/>
                  </a:lnTo>
                  <a:lnTo>
                    <a:pt x="51" y="145"/>
                  </a:lnTo>
                  <a:lnTo>
                    <a:pt x="90" y="146"/>
                  </a:lnTo>
                  <a:lnTo>
                    <a:pt x="91" y="146"/>
                  </a:lnTo>
                  <a:lnTo>
                    <a:pt x="151" y="145"/>
                  </a:lnTo>
                  <a:lnTo>
                    <a:pt x="171" y="145"/>
                  </a:lnTo>
                  <a:lnTo>
                    <a:pt x="176" y="145"/>
                  </a:lnTo>
                  <a:lnTo>
                    <a:pt x="177" y="145"/>
                  </a:lnTo>
                  <a:lnTo>
                    <a:pt x="181" y="145"/>
                  </a:lnTo>
                  <a:lnTo>
                    <a:pt x="181" y="6"/>
                  </a:lnTo>
                  <a:lnTo>
                    <a:pt x="109" y="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5" name="Fillmore">
              <a:extLst>
                <a:ext uri="{FF2B5EF4-FFF2-40B4-BE49-F238E27FC236}">
                  <a16:creationId xmlns:a16="http://schemas.microsoft.com/office/drawing/2014/main" id="{28F3CE94-06D5-7FE0-7A3D-3BE7B0DFC61F}"/>
                </a:ext>
              </a:extLst>
            </p:cNvPr>
            <p:cNvSpPr>
              <a:spLocks/>
            </p:cNvSpPr>
            <p:nvPr/>
          </p:nvSpPr>
          <p:spPr bwMode="auto">
            <a:xfrm>
              <a:off x="6841064" y="5262273"/>
              <a:ext cx="480410" cy="245611"/>
            </a:xfrm>
            <a:custGeom>
              <a:avLst/>
              <a:gdLst>
                <a:gd name="T0" fmla="*/ 111 w 218"/>
                <a:gd name="T1" fmla="*/ 0 h 146"/>
                <a:gd name="T2" fmla="*/ 0 w 218"/>
                <a:gd name="T3" fmla="*/ 1 h 146"/>
                <a:gd name="T4" fmla="*/ 0 w 218"/>
                <a:gd name="T5" fmla="*/ 6 h 146"/>
                <a:gd name="T6" fmla="*/ 0 w 218"/>
                <a:gd name="T7" fmla="*/ 145 h 146"/>
                <a:gd name="T8" fmla="*/ 26 w 218"/>
                <a:gd name="T9" fmla="*/ 146 h 146"/>
                <a:gd name="T10" fmla="*/ 111 w 218"/>
                <a:gd name="T11" fmla="*/ 145 h 146"/>
                <a:gd name="T12" fmla="*/ 113 w 218"/>
                <a:gd name="T13" fmla="*/ 145 h 146"/>
                <a:gd name="T14" fmla="*/ 134 w 218"/>
                <a:gd name="T15" fmla="*/ 145 h 146"/>
                <a:gd name="T16" fmla="*/ 175 w 218"/>
                <a:gd name="T17" fmla="*/ 145 h 146"/>
                <a:gd name="T18" fmla="*/ 218 w 218"/>
                <a:gd name="T19" fmla="*/ 143 h 146"/>
                <a:gd name="T20" fmla="*/ 216 w 218"/>
                <a:gd name="T21" fmla="*/ 0 h 146"/>
                <a:gd name="T22" fmla="*/ 111 w 218"/>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6">
                  <a:moveTo>
                    <a:pt x="111" y="0"/>
                  </a:moveTo>
                  <a:lnTo>
                    <a:pt x="0" y="1"/>
                  </a:lnTo>
                  <a:lnTo>
                    <a:pt x="0" y="6"/>
                  </a:lnTo>
                  <a:lnTo>
                    <a:pt x="0" y="145"/>
                  </a:lnTo>
                  <a:lnTo>
                    <a:pt x="26" y="146"/>
                  </a:lnTo>
                  <a:lnTo>
                    <a:pt x="111" y="145"/>
                  </a:lnTo>
                  <a:lnTo>
                    <a:pt x="113" y="145"/>
                  </a:lnTo>
                  <a:lnTo>
                    <a:pt x="134" y="145"/>
                  </a:lnTo>
                  <a:lnTo>
                    <a:pt x="175" y="145"/>
                  </a:lnTo>
                  <a:lnTo>
                    <a:pt x="218" y="143"/>
                  </a:lnTo>
                  <a:lnTo>
                    <a:pt x="216" y="0"/>
                  </a:lnTo>
                  <a:lnTo>
                    <a:pt x="111"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6" name="Lincoln">
              <a:extLst>
                <a:ext uri="{FF2B5EF4-FFF2-40B4-BE49-F238E27FC236}">
                  <a16:creationId xmlns:a16="http://schemas.microsoft.com/office/drawing/2014/main" id="{08EE8C3C-8F1D-C471-FA8E-1AADFCAF4B48}"/>
                </a:ext>
              </a:extLst>
            </p:cNvPr>
            <p:cNvSpPr>
              <a:spLocks/>
            </p:cNvSpPr>
            <p:nvPr/>
          </p:nvSpPr>
          <p:spPr bwMode="auto">
            <a:xfrm>
              <a:off x="4637953" y="4683469"/>
              <a:ext cx="215867" cy="312249"/>
            </a:xfrm>
            <a:custGeom>
              <a:avLst/>
              <a:gdLst>
                <a:gd name="T0" fmla="*/ 117 w 117"/>
                <a:gd name="T1" fmla="*/ 40 h 184"/>
                <a:gd name="T2" fmla="*/ 112 w 117"/>
                <a:gd name="T3" fmla="*/ 40 h 184"/>
                <a:gd name="T4" fmla="*/ 114 w 117"/>
                <a:gd name="T5" fmla="*/ 4 h 184"/>
                <a:gd name="T6" fmla="*/ 6 w 117"/>
                <a:gd name="T7" fmla="*/ 0 h 184"/>
                <a:gd name="T8" fmla="*/ 6 w 117"/>
                <a:gd name="T9" fmla="*/ 1 h 184"/>
                <a:gd name="T10" fmla="*/ 6 w 117"/>
                <a:gd name="T11" fmla="*/ 11 h 184"/>
                <a:gd name="T12" fmla="*/ 6 w 117"/>
                <a:gd name="T13" fmla="*/ 12 h 184"/>
                <a:gd name="T14" fmla="*/ 6 w 117"/>
                <a:gd name="T15" fmla="*/ 25 h 184"/>
                <a:gd name="T16" fmla="*/ 6 w 117"/>
                <a:gd name="T17" fmla="*/ 26 h 184"/>
                <a:gd name="T18" fmla="*/ 5 w 117"/>
                <a:gd name="T19" fmla="*/ 36 h 184"/>
                <a:gd name="T20" fmla="*/ 4 w 117"/>
                <a:gd name="T21" fmla="*/ 52 h 184"/>
                <a:gd name="T22" fmla="*/ 4 w 117"/>
                <a:gd name="T23" fmla="*/ 60 h 184"/>
                <a:gd name="T24" fmla="*/ 4 w 117"/>
                <a:gd name="T25" fmla="*/ 72 h 184"/>
                <a:gd name="T26" fmla="*/ 4 w 117"/>
                <a:gd name="T27" fmla="*/ 74 h 184"/>
                <a:gd name="T28" fmla="*/ 4 w 117"/>
                <a:gd name="T29" fmla="*/ 79 h 184"/>
                <a:gd name="T30" fmla="*/ 2 w 117"/>
                <a:gd name="T31" fmla="*/ 79 h 184"/>
                <a:gd name="T32" fmla="*/ 2 w 117"/>
                <a:gd name="T33" fmla="*/ 107 h 184"/>
                <a:gd name="T34" fmla="*/ 2 w 117"/>
                <a:gd name="T35" fmla="*/ 109 h 184"/>
                <a:gd name="T36" fmla="*/ 0 w 117"/>
                <a:gd name="T37" fmla="*/ 144 h 184"/>
                <a:gd name="T38" fmla="*/ 0 w 117"/>
                <a:gd name="T39" fmla="*/ 145 h 184"/>
                <a:gd name="T40" fmla="*/ 0 w 117"/>
                <a:gd name="T41" fmla="*/ 150 h 184"/>
                <a:gd name="T42" fmla="*/ 0 w 117"/>
                <a:gd name="T43" fmla="*/ 151 h 184"/>
                <a:gd name="T44" fmla="*/ 0 w 117"/>
                <a:gd name="T45" fmla="*/ 165 h 184"/>
                <a:gd name="T46" fmla="*/ 0 w 117"/>
                <a:gd name="T47" fmla="*/ 175 h 184"/>
                <a:gd name="T48" fmla="*/ 0 w 117"/>
                <a:gd name="T49" fmla="*/ 180 h 184"/>
                <a:gd name="T50" fmla="*/ 0 w 117"/>
                <a:gd name="T51" fmla="*/ 181 h 184"/>
                <a:gd name="T52" fmla="*/ 111 w 117"/>
                <a:gd name="T53" fmla="*/ 184 h 184"/>
                <a:gd name="T54" fmla="*/ 117 w 117"/>
                <a:gd name="T55" fmla="*/ 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84">
                  <a:moveTo>
                    <a:pt x="117" y="40"/>
                  </a:moveTo>
                  <a:lnTo>
                    <a:pt x="112" y="40"/>
                  </a:lnTo>
                  <a:lnTo>
                    <a:pt x="114" y="4"/>
                  </a:lnTo>
                  <a:lnTo>
                    <a:pt x="6" y="0"/>
                  </a:lnTo>
                  <a:lnTo>
                    <a:pt x="6" y="1"/>
                  </a:lnTo>
                  <a:lnTo>
                    <a:pt x="6" y="11"/>
                  </a:lnTo>
                  <a:lnTo>
                    <a:pt x="6" y="12"/>
                  </a:lnTo>
                  <a:lnTo>
                    <a:pt x="6" y="25"/>
                  </a:lnTo>
                  <a:lnTo>
                    <a:pt x="6" y="26"/>
                  </a:lnTo>
                  <a:lnTo>
                    <a:pt x="5" y="36"/>
                  </a:lnTo>
                  <a:lnTo>
                    <a:pt x="4" y="52"/>
                  </a:lnTo>
                  <a:lnTo>
                    <a:pt x="4" y="60"/>
                  </a:lnTo>
                  <a:lnTo>
                    <a:pt x="4" y="72"/>
                  </a:lnTo>
                  <a:lnTo>
                    <a:pt x="4" y="74"/>
                  </a:lnTo>
                  <a:lnTo>
                    <a:pt x="4" y="79"/>
                  </a:lnTo>
                  <a:lnTo>
                    <a:pt x="2" y="79"/>
                  </a:lnTo>
                  <a:lnTo>
                    <a:pt x="2" y="107"/>
                  </a:lnTo>
                  <a:lnTo>
                    <a:pt x="2" y="109"/>
                  </a:lnTo>
                  <a:lnTo>
                    <a:pt x="0" y="144"/>
                  </a:lnTo>
                  <a:lnTo>
                    <a:pt x="0" y="145"/>
                  </a:lnTo>
                  <a:lnTo>
                    <a:pt x="0" y="150"/>
                  </a:lnTo>
                  <a:lnTo>
                    <a:pt x="0" y="151"/>
                  </a:lnTo>
                  <a:lnTo>
                    <a:pt x="0" y="165"/>
                  </a:lnTo>
                  <a:lnTo>
                    <a:pt x="0" y="175"/>
                  </a:lnTo>
                  <a:lnTo>
                    <a:pt x="0" y="180"/>
                  </a:lnTo>
                  <a:lnTo>
                    <a:pt x="0" y="181"/>
                  </a:lnTo>
                  <a:lnTo>
                    <a:pt x="111" y="184"/>
                  </a:lnTo>
                  <a:lnTo>
                    <a:pt x="117" y="4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7" name="Pipestone">
              <a:extLst>
                <a:ext uri="{FF2B5EF4-FFF2-40B4-BE49-F238E27FC236}">
                  <a16:creationId xmlns:a16="http://schemas.microsoft.com/office/drawing/2014/main" id="{227569DC-A022-3BE8-7AE0-6E9F599FFE47}"/>
                </a:ext>
              </a:extLst>
            </p:cNvPr>
            <p:cNvSpPr>
              <a:spLocks/>
            </p:cNvSpPr>
            <p:nvPr/>
          </p:nvSpPr>
          <p:spPr bwMode="auto">
            <a:xfrm>
              <a:off x="4626236" y="4990587"/>
              <a:ext cx="228326" cy="241070"/>
            </a:xfrm>
            <a:custGeom>
              <a:avLst/>
              <a:gdLst>
                <a:gd name="T0" fmla="*/ 2147483646 w 122"/>
                <a:gd name="T1" fmla="*/ 2147483646 h 146"/>
                <a:gd name="T2" fmla="*/ 2147483646 w 122"/>
                <a:gd name="T3" fmla="*/ 2147483646 h 146"/>
                <a:gd name="T4" fmla="*/ 2147483646 w 122"/>
                <a:gd name="T5" fmla="*/ 0 h 146"/>
                <a:gd name="T6" fmla="*/ 2147483646 w 122"/>
                <a:gd name="T7" fmla="*/ 2147483646 h 146"/>
                <a:gd name="T8" fmla="*/ 2147483646 w 122"/>
                <a:gd name="T9" fmla="*/ 2147483646 h 146"/>
                <a:gd name="T10" fmla="*/ 2147483646 w 122"/>
                <a:gd name="T11" fmla="*/ 2147483646 h 146"/>
                <a:gd name="T12" fmla="*/ 2147483646 w 122"/>
                <a:gd name="T13" fmla="*/ 2147483646 h 146"/>
                <a:gd name="T14" fmla="*/ 2147483646 w 122"/>
                <a:gd name="T15" fmla="*/ 2147483646 h 146"/>
                <a:gd name="T16" fmla="*/ 2147483646 w 122"/>
                <a:gd name="T17" fmla="*/ 2147483646 h 146"/>
                <a:gd name="T18" fmla="*/ 2147483646 w 122"/>
                <a:gd name="T19" fmla="*/ 2147483646 h 146"/>
                <a:gd name="T20" fmla="*/ 2147483646 w 122"/>
                <a:gd name="T21" fmla="*/ 2147483646 h 146"/>
                <a:gd name="T22" fmla="*/ 0 w 122"/>
                <a:gd name="T23" fmla="*/ 2147483646 h 146"/>
                <a:gd name="T24" fmla="*/ 0 w 122"/>
                <a:gd name="T25" fmla="*/ 2147483646 h 146"/>
                <a:gd name="T26" fmla="*/ 0 w 122"/>
                <a:gd name="T27" fmla="*/ 2147483646 h 146"/>
                <a:gd name="T28" fmla="*/ 2147483646 w 122"/>
                <a:gd name="T29" fmla="*/ 2147483646 h 146"/>
                <a:gd name="T30" fmla="*/ 2147483646 w 122"/>
                <a:gd name="T31" fmla="*/ 2147483646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 h="146">
                  <a:moveTo>
                    <a:pt x="122" y="3"/>
                  </a:moveTo>
                  <a:lnTo>
                    <a:pt x="117" y="3"/>
                  </a:lnTo>
                  <a:lnTo>
                    <a:pt x="6" y="0"/>
                  </a:lnTo>
                  <a:lnTo>
                    <a:pt x="5" y="35"/>
                  </a:lnTo>
                  <a:lnTo>
                    <a:pt x="3" y="48"/>
                  </a:lnTo>
                  <a:lnTo>
                    <a:pt x="2" y="70"/>
                  </a:lnTo>
                  <a:lnTo>
                    <a:pt x="2" y="73"/>
                  </a:lnTo>
                  <a:lnTo>
                    <a:pt x="2" y="79"/>
                  </a:lnTo>
                  <a:lnTo>
                    <a:pt x="2" y="95"/>
                  </a:lnTo>
                  <a:lnTo>
                    <a:pt x="2" y="96"/>
                  </a:lnTo>
                  <a:lnTo>
                    <a:pt x="2" y="108"/>
                  </a:lnTo>
                  <a:lnTo>
                    <a:pt x="0" y="131"/>
                  </a:lnTo>
                  <a:lnTo>
                    <a:pt x="0" y="143"/>
                  </a:lnTo>
                  <a:lnTo>
                    <a:pt x="0" y="144"/>
                  </a:lnTo>
                  <a:lnTo>
                    <a:pt x="116" y="146"/>
                  </a:lnTo>
                  <a:lnTo>
                    <a:pt x="122" y="3"/>
                  </a:lnTo>
                  <a:close/>
                </a:path>
              </a:pathLst>
            </a:custGeom>
            <a:solidFill>
              <a:srgbClr val="8FCAE7"/>
            </a:solidFill>
            <a:ln w="0">
              <a:solidFill>
                <a:srgbClr val="000000"/>
              </a:solidFill>
              <a:prstDash val="solid"/>
              <a:round/>
              <a:headEnd/>
              <a:tailEnd/>
            </a:ln>
          </p:spPr>
          <p:txBody>
            <a:bodyPr/>
            <a:lstStyle/>
            <a:p>
              <a:endParaRPr lang="en-US" sz="2304"/>
            </a:p>
          </p:txBody>
        </p:sp>
        <p:sp>
          <p:nvSpPr>
            <p:cNvPr id="178" name="Nobles">
              <a:extLst>
                <a:ext uri="{FF2B5EF4-FFF2-40B4-BE49-F238E27FC236}">
                  <a16:creationId xmlns:a16="http://schemas.microsoft.com/office/drawing/2014/main" id="{0319C86C-A94F-FB64-7B54-83FC0884421B}"/>
                </a:ext>
              </a:extLst>
            </p:cNvPr>
            <p:cNvSpPr>
              <a:spLocks/>
            </p:cNvSpPr>
            <p:nvPr/>
          </p:nvSpPr>
          <p:spPr bwMode="auto">
            <a:xfrm>
              <a:off x="4843237" y="5231809"/>
              <a:ext cx="340732" cy="255131"/>
            </a:xfrm>
            <a:custGeom>
              <a:avLst/>
              <a:gdLst>
                <a:gd name="T0" fmla="*/ 181 w 185"/>
                <a:gd name="T1" fmla="*/ 7 h 152"/>
                <a:gd name="T2" fmla="*/ 5 w 185"/>
                <a:gd name="T3" fmla="*/ 0 h 152"/>
                <a:gd name="T4" fmla="*/ 0 w 185"/>
                <a:gd name="T5" fmla="*/ 147 h 152"/>
                <a:gd name="T6" fmla="*/ 10 w 185"/>
                <a:gd name="T7" fmla="*/ 147 h 152"/>
                <a:gd name="T8" fmla="*/ 11 w 185"/>
                <a:gd name="T9" fmla="*/ 147 h 152"/>
                <a:gd name="T10" fmla="*/ 57 w 185"/>
                <a:gd name="T11" fmla="*/ 149 h 152"/>
                <a:gd name="T12" fmla="*/ 59 w 185"/>
                <a:gd name="T13" fmla="*/ 149 h 152"/>
                <a:gd name="T14" fmla="*/ 70 w 185"/>
                <a:gd name="T15" fmla="*/ 149 h 152"/>
                <a:gd name="T16" fmla="*/ 71 w 185"/>
                <a:gd name="T17" fmla="*/ 149 h 152"/>
                <a:gd name="T18" fmla="*/ 99 w 185"/>
                <a:gd name="T19" fmla="*/ 149 h 152"/>
                <a:gd name="T20" fmla="*/ 100 w 185"/>
                <a:gd name="T21" fmla="*/ 149 h 152"/>
                <a:gd name="T22" fmla="*/ 106 w 185"/>
                <a:gd name="T23" fmla="*/ 149 h 152"/>
                <a:gd name="T24" fmla="*/ 107 w 185"/>
                <a:gd name="T25" fmla="*/ 149 h 152"/>
                <a:gd name="T26" fmla="*/ 110 w 185"/>
                <a:gd name="T27" fmla="*/ 149 h 152"/>
                <a:gd name="T28" fmla="*/ 120 w 185"/>
                <a:gd name="T29" fmla="*/ 150 h 152"/>
                <a:gd name="T30" fmla="*/ 121 w 185"/>
                <a:gd name="T31" fmla="*/ 150 h 152"/>
                <a:gd name="T32" fmla="*/ 127 w 185"/>
                <a:gd name="T33" fmla="*/ 150 h 152"/>
                <a:gd name="T34" fmla="*/ 179 w 185"/>
                <a:gd name="T35" fmla="*/ 152 h 152"/>
                <a:gd name="T36" fmla="*/ 185 w 185"/>
                <a:gd name="T37" fmla="*/ 7 h 152"/>
                <a:gd name="T38" fmla="*/ 181 w 185"/>
                <a:gd name="T39"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52">
                  <a:moveTo>
                    <a:pt x="181" y="7"/>
                  </a:moveTo>
                  <a:lnTo>
                    <a:pt x="5" y="0"/>
                  </a:lnTo>
                  <a:lnTo>
                    <a:pt x="0" y="147"/>
                  </a:lnTo>
                  <a:lnTo>
                    <a:pt x="10" y="147"/>
                  </a:lnTo>
                  <a:lnTo>
                    <a:pt x="11" y="147"/>
                  </a:lnTo>
                  <a:lnTo>
                    <a:pt x="57" y="149"/>
                  </a:lnTo>
                  <a:lnTo>
                    <a:pt x="59" y="149"/>
                  </a:lnTo>
                  <a:lnTo>
                    <a:pt x="70" y="149"/>
                  </a:lnTo>
                  <a:lnTo>
                    <a:pt x="71" y="149"/>
                  </a:lnTo>
                  <a:lnTo>
                    <a:pt x="99" y="149"/>
                  </a:lnTo>
                  <a:lnTo>
                    <a:pt x="100" y="149"/>
                  </a:lnTo>
                  <a:lnTo>
                    <a:pt x="106" y="149"/>
                  </a:lnTo>
                  <a:lnTo>
                    <a:pt x="107" y="149"/>
                  </a:lnTo>
                  <a:lnTo>
                    <a:pt x="110" y="149"/>
                  </a:lnTo>
                  <a:lnTo>
                    <a:pt x="120" y="150"/>
                  </a:lnTo>
                  <a:lnTo>
                    <a:pt x="121" y="150"/>
                  </a:lnTo>
                  <a:lnTo>
                    <a:pt x="127" y="150"/>
                  </a:lnTo>
                  <a:lnTo>
                    <a:pt x="179" y="152"/>
                  </a:lnTo>
                  <a:lnTo>
                    <a:pt x="185" y="7"/>
                  </a:lnTo>
                  <a:lnTo>
                    <a:pt x="181" y="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79" name="Jackson">
              <a:extLst>
                <a:ext uri="{FF2B5EF4-FFF2-40B4-BE49-F238E27FC236}">
                  <a16:creationId xmlns:a16="http://schemas.microsoft.com/office/drawing/2014/main" id="{6806B701-33C4-DCEB-A76A-D375258E3B3B}"/>
                </a:ext>
              </a:extLst>
            </p:cNvPr>
            <p:cNvSpPr>
              <a:spLocks/>
            </p:cNvSpPr>
            <p:nvPr/>
          </p:nvSpPr>
          <p:spPr bwMode="auto">
            <a:xfrm>
              <a:off x="5173387" y="5247041"/>
              <a:ext cx="336499" cy="251323"/>
            </a:xfrm>
            <a:custGeom>
              <a:avLst/>
              <a:gdLst>
                <a:gd name="T0" fmla="*/ 182 w 185"/>
                <a:gd name="T1" fmla="*/ 5 h 150"/>
                <a:gd name="T2" fmla="*/ 93 w 185"/>
                <a:gd name="T3" fmla="*/ 2 h 150"/>
                <a:gd name="T4" fmla="*/ 6 w 185"/>
                <a:gd name="T5" fmla="*/ 0 h 150"/>
                <a:gd name="T6" fmla="*/ 0 w 185"/>
                <a:gd name="T7" fmla="*/ 145 h 150"/>
                <a:gd name="T8" fmla="*/ 22 w 185"/>
                <a:gd name="T9" fmla="*/ 146 h 150"/>
                <a:gd name="T10" fmla="*/ 52 w 185"/>
                <a:gd name="T11" fmla="*/ 146 h 150"/>
                <a:gd name="T12" fmla="*/ 53 w 185"/>
                <a:gd name="T13" fmla="*/ 146 h 150"/>
                <a:gd name="T14" fmla="*/ 76 w 185"/>
                <a:gd name="T15" fmla="*/ 147 h 150"/>
                <a:gd name="T16" fmla="*/ 77 w 185"/>
                <a:gd name="T17" fmla="*/ 147 h 150"/>
                <a:gd name="T18" fmla="*/ 83 w 185"/>
                <a:gd name="T19" fmla="*/ 147 h 150"/>
                <a:gd name="T20" fmla="*/ 85 w 185"/>
                <a:gd name="T21" fmla="*/ 147 h 150"/>
                <a:gd name="T22" fmla="*/ 107 w 185"/>
                <a:gd name="T23" fmla="*/ 147 h 150"/>
                <a:gd name="T24" fmla="*/ 108 w 185"/>
                <a:gd name="T25" fmla="*/ 147 h 150"/>
                <a:gd name="T26" fmla="*/ 138 w 185"/>
                <a:gd name="T27" fmla="*/ 147 h 150"/>
                <a:gd name="T28" fmla="*/ 140 w 185"/>
                <a:gd name="T29" fmla="*/ 147 h 150"/>
                <a:gd name="T30" fmla="*/ 165 w 185"/>
                <a:gd name="T31" fmla="*/ 150 h 150"/>
                <a:gd name="T32" fmla="*/ 166 w 185"/>
                <a:gd name="T33" fmla="*/ 150 h 150"/>
                <a:gd name="T34" fmla="*/ 167 w 185"/>
                <a:gd name="T35" fmla="*/ 150 h 150"/>
                <a:gd name="T36" fmla="*/ 173 w 185"/>
                <a:gd name="T37" fmla="*/ 150 h 150"/>
                <a:gd name="T38" fmla="*/ 181 w 185"/>
                <a:gd name="T39" fmla="*/ 150 h 150"/>
                <a:gd name="T40" fmla="*/ 185 w 185"/>
                <a:gd name="T41" fmla="*/ 5 h 150"/>
                <a:gd name="T42" fmla="*/ 182 w 185"/>
                <a:gd name="T43"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150">
                  <a:moveTo>
                    <a:pt x="182" y="5"/>
                  </a:moveTo>
                  <a:lnTo>
                    <a:pt x="93" y="2"/>
                  </a:lnTo>
                  <a:lnTo>
                    <a:pt x="6" y="0"/>
                  </a:lnTo>
                  <a:lnTo>
                    <a:pt x="0" y="145"/>
                  </a:lnTo>
                  <a:lnTo>
                    <a:pt x="22" y="146"/>
                  </a:lnTo>
                  <a:lnTo>
                    <a:pt x="52" y="146"/>
                  </a:lnTo>
                  <a:lnTo>
                    <a:pt x="53" y="146"/>
                  </a:lnTo>
                  <a:lnTo>
                    <a:pt x="76" y="147"/>
                  </a:lnTo>
                  <a:lnTo>
                    <a:pt x="77" y="147"/>
                  </a:lnTo>
                  <a:lnTo>
                    <a:pt x="83" y="147"/>
                  </a:lnTo>
                  <a:lnTo>
                    <a:pt x="85" y="147"/>
                  </a:lnTo>
                  <a:lnTo>
                    <a:pt x="107" y="147"/>
                  </a:lnTo>
                  <a:lnTo>
                    <a:pt x="108" y="147"/>
                  </a:lnTo>
                  <a:lnTo>
                    <a:pt x="138" y="147"/>
                  </a:lnTo>
                  <a:lnTo>
                    <a:pt x="140" y="147"/>
                  </a:lnTo>
                  <a:lnTo>
                    <a:pt x="165" y="150"/>
                  </a:lnTo>
                  <a:lnTo>
                    <a:pt x="166" y="150"/>
                  </a:lnTo>
                  <a:lnTo>
                    <a:pt x="167" y="150"/>
                  </a:lnTo>
                  <a:lnTo>
                    <a:pt x="173" y="150"/>
                  </a:lnTo>
                  <a:lnTo>
                    <a:pt x="181" y="150"/>
                  </a:lnTo>
                  <a:lnTo>
                    <a:pt x="185" y="5"/>
                  </a:lnTo>
                  <a:lnTo>
                    <a:pt x="182" y="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80" name="Rock">
              <a:extLst>
                <a:ext uri="{FF2B5EF4-FFF2-40B4-BE49-F238E27FC236}">
                  <a16:creationId xmlns:a16="http://schemas.microsoft.com/office/drawing/2014/main" id="{09046B9B-3D24-AB57-0290-8F1EC9ADEF24}"/>
                </a:ext>
              </a:extLst>
            </p:cNvPr>
            <p:cNvSpPr>
              <a:spLocks/>
            </p:cNvSpPr>
            <p:nvPr/>
          </p:nvSpPr>
          <p:spPr bwMode="auto">
            <a:xfrm>
              <a:off x="4620717" y="5231657"/>
              <a:ext cx="233845" cy="246093"/>
            </a:xfrm>
            <a:custGeom>
              <a:avLst/>
              <a:gdLst>
                <a:gd name="T0" fmla="*/ 2147483646 w 126"/>
                <a:gd name="T1" fmla="*/ 2147483646 h 149"/>
                <a:gd name="T2" fmla="*/ 2147483646 w 126"/>
                <a:gd name="T3" fmla="*/ 0 h 149"/>
                <a:gd name="T4" fmla="*/ 2147483646 w 126"/>
                <a:gd name="T5" fmla="*/ 2147483646 h 149"/>
                <a:gd name="T6" fmla="*/ 2147483646 w 126"/>
                <a:gd name="T7" fmla="*/ 2147483646 h 149"/>
                <a:gd name="T8" fmla="*/ 2147483646 w 126"/>
                <a:gd name="T9" fmla="*/ 2147483646 h 149"/>
                <a:gd name="T10" fmla="*/ 2147483646 w 126"/>
                <a:gd name="T11" fmla="*/ 2147483646 h 149"/>
                <a:gd name="T12" fmla="*/ 2147483646 w 126"/>
                <a:gd name="T13" fmla="*/ 2147483646 h 149"/>
                <a:gd name="T14" fmla="*/ 2147483646 w 126"/>
                <a:gd name="T15" fmla="*/ 2147483646 h 149"/>
                <a:gd name="T16" fmla="*/ 2147483646 w 126"/>
                <a:gd name="T17" fmla="*/ 2147483646 h 149"/>
                <a:gd name="T18" fmla="*/ 2147483646 w 126"/>
                <a:gd name="T19" fmla="*/ 2147483646 h 149"/>
                <a:gd name="T20" fmla="*/ 2147483646 w 126"/>
                <a:gd name="T21" fmla="*/ 2147483646 h 149"/>
                <a:gd name="T22" fmla="*/ 2147483646 w 126"/>
                <a:gd name="T23" fmla="*/ 2147483646 h 149"/>
                <a:gd name="T24" fmla="*/ 2147483646 w 126"/>
                <a:gd name="T25" fmla="*/ 2147483646 h 149"/>
                <a:gd name="T26" fmla="*/ 2147483646 w 126"/>
                <a:gd name="T27" fmla="*/ 2147483646 h 149"/>
                <a:gd name="T28" fmla="*/ 2147483646 w 126"/>
                <a:gd name="T29" fmla="*/ 2147483646 h 149"/>
                <a:gd name="T30" fmla="*/ 2147483646 w 126"/>
                <a:gd name="T31" fmla="*/ 2147483646 h 149"/>
                <a:gd name="T32" fmla="*/ 0 w 126"/>
                <a:gd name="T33" fmla="*/ 2147483646 h 149"/>
                <a:gd name="T34" fmla="*/ 0 w 126"/>
                <a:gd name="T35" fmla="*/ 2147483646 h 149"/>
                <a:gd name="T36" fmla="*/ 2147483646 w 126"/>
                <a:gd name="T37" fmla="*/ 2147483646 h 149"/>
                <a:gd name="T38" fmla="*/ 2147483646 w 126"/>
                <a:gd name="T39" fmla="*/ 2147483646 h 149"/>
                <a:gd name="T40" fmla="*/ 2147483646 w 126"/>
                <a:gd name="T41" fmla="*/ 2147483646 h 149"/>
                <a:gd name="T42" fmla="*/ 2147483646 w 126"/>
                <a:gd name="T43" fmla="*/ 2147483646 h 149"/>
                <a:gd name="T44" fmla="*/ 2147483646 w 126"/>
                <a:gd name="T45" fmla="*/ 2147483646 h 149"/>
                <a:gd name="T46" fmla="*/ 2147483646 w 126"/>
                <a:gd name="T47" fmla="*/ 2147483646 h 149"/>
                <a:gd name="T48" fmla="*/ 2147483646 w 126"/>
                <a:gd name="T49" fmla="*/ 2147483646 h 149"/>
                <a:gd name="T50" fmla="*/ 2147483646 w 126"/>
                <a:gd name="T51" fmla="*/ 2147483646 h 149"/>
                <a:gd name="T52" fmla="*/ 2147483646 w 126"/>
                <a:gd name="T53" fmla="*/ 2147483646 h 149"/>
                <a:gd name="T54" fmla="*/ 2147483646 w 126"/>
                <a:gd name="T55" fmla="*/ 2147483646 h 149"/>
                <a:gd name="T56" fmla="*/ 2147483646 w 126"/>
                <a:gd name="T57" fmla="*/ 2147483646 h 149"/>
                <a:gd name="T58" fmla="*/ 2147483646 w 126"/>
                <a:gd name="T59" fmla="*/ 2147483646 h 149"/>
                <a:gd name="T60" fmla="*/ 2147483646 w 126"/>
                <a:gd name="T61" fmla="*/ 2147483646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 h="149">
                  <a:moveTo>
                    <a:pt x="121" y="2"/>
                  </a:moveTo>
                  <a:lnTo>
                    <a:pt x="5" y="0"/>
                  </a:lnTo>
                  <a:lnTo>
                    <a:pt x="3" y="21"/>
                  </a:lnTo>
                  <a:lnTo>
                    <a:pt x="3" y="22"/>
                  </a:lnTo>
                  <a:lnTo>
                    <a:pt x="3" y="34"/>
                  </a:lnTo>
                  <a:lnTo>
                    <a:pt x="3" y="35"/>
                  </a:lnTo>
                  <a:lnTo>
                    <a:pt x="3" y="37"/>
                  </a:lnTo>
                  <a:lnTo>
                    <a:pt x="3" y="39"/>
                  </a:lnTo>
                  <a:lnTo>
                    <a:pt x="1" y="72"/>
                  </a:lnTo>
                  <a:lnTo>
                    <a:pt x="1" y="94"/>
                  </a:lnTo>
                  <a:lnTo>
                    <a:pt x="1" y="95"/>
                  </a:lnTo>
                  <a:lnTo>
                    <a:pt x="1" y="100"/>
                  </a:lnTo>
                  <a:lnTo>
                    <a:pt x="1" y="101"/>
                  </a:lnTo>
                  <a:lnTo>
                    <a:pt x="1" y="105"/>
                  </a:lnTo>
                  <a:lnTo>
                    <a:pt x="1" y="107"/>
                  </a:lnTo>
                  <a:lnTo>
                    <a:pt x="1" y="109"/>
                  </a:lnTo>
                  <a:lnTo>
                    <a:pt x="0" y="140"/>
                  </a:lnTo>
                  <a:lnTo>
                    <a:pt x="0" y="145"/>
                  </a:lnTo>
                  <a:lnTo>
                    <a:pt x="27" y="146"/>
                  </a:lnTo>
                  <a:lnTo>
                    <a:pt x="28" y="146"/>
                  </a:lnTo>
                  <a:lnTo>
                    <a:pt x="32" y="146"/>
                  </a:lnTo>
                  <a:lnTo>
                    <a:pt x="33" y="146"/>
                  </a:lnTo>
                  <a:lnTo>
                    <a:pt x="73" y="146"/>
                  </a:lnTo>
                  <a:lnTo>
                    <a:pt x="75" y="146"/>
                  </a:lnTo>
                  <a:lnTo>
                    <a:pt x="81" y="149"/>
                  </a:lnTo>
                  <a:lnTo>
                    <a:pt x="98" y="149"/>
                  </a:lnTo>
                  <a:lnTo>
                    <a:pt x="101" y="149"/>
                  </a:lnTo>
                  <a:lnTo>
                    <a:pt x="111" y="149"/>
                  </a:lnTo>
                  <a:lnTo>
                    <a:pt x="121" y="149"/>
                  </a:lnTo>
                  <a:lnTo>
                    <a:pt x="126" y="2"/>
                  </a:lnTo>
                  <a:lnTo>
                    <a:pt x="121" y="2"/>
                  </a:lnTo>
                  <a:close/>
                </a:path>
              </a:pathLst>
            </a:custGeom>
            <a:solidFill>
              <a:srgbClr val="8FCAE7"/>
            </a:solidFill>
            <a:ln w="0">
              <a:solidFill>
                <a:srgbClr val="000000"/>
              </a:solidFill>
              <a:prstDash val="solid"/>
              <a:round/>
              <a:headEnd/>
              <a:tailEnd/>
            </a:ln>
          </p:spPr>
          <p:txBody>
            <a:bodyPr/>
            <a:lstStyle/>
            <a:p>
              <a:endParaRPr lang="en-US" sz="2304"/>
            </a:p>
          </p:txBody>
        </p:sp>
        <p:sp>
          <p:nvSpPr>
            <p:cNvPr id="181" name="Cook">
              <a:extLst>
                <a:ext uri="{FF2B5EF4-FFF2-40B4-BE49-F238E27FC236}">
                  <a16:creationId xmlns:a16="http://schemas.microsoft.com/office/drawing/2014/main" id="{787D9492-EAF0-6E99-9949-1ACF9F7DF763}"/>
                </a:ext>
              </a:extLst>
            </p:cNvPr>
            <p:cNvSpPr>
              <a:spLocks/>
            </p:cNvSpPr>
            <p:nvPr/>
          </p:nvSpPr>
          <p:spPr bwMode="auto">
            <a:xfrm>
              <a:off x="7640873" y="2208234"/>
              <a:ext cx="808610" cy="542409"/>
            </a:xfrm>
            <a:custGeom>
              <a:avLst/>
              <a:gdLst>
                <a:gd name="T0" fmla="*/ 2147483646 w 434"/>
                <a:gd name="T1" fmla="*/ 2147483646 h 325"/>
                <a:gd name="T2" fmla="*/ 2147483646 w 434"/>
                <a:gd name="T3" fmla="*/ 2147483646 h 325"/>
                <a:gd name="T4" fmla="*/ 2147483646 w 434"/>
                <a:gd name="T5" fmla="*/ 2147483646 h 325"/>
                <a:gd name="T6" fmla="*/ 2147483646 w 434"/>
                <a:gd name="T7" fmla="*/ 2147483646 h 325"/>
                <a:gd name="T8" fmla="*/ 2147483646 w 434"/>
                <a:gd name="T9" fmla="*/ 2147483646 h 325"/>
                <a:gd name="T10" fmla="*/ 2147483646 w 434"/>
                <a:gd name="T11" fmla="*/ 2147483646 h 325"/>
                <a:gd name="T12" fmla="*/ 2147483646 w 434"/>
                <a:gd name="T13" fmla="*/ 2147483646 h 325"/>
                <a:gd name="T14" fmla="*/ 2147483646 w 434"/>
                <a:gd name="T15" fmla="*/ 2147483646 h 325"/>
                <a:gd name="T16" fmla="*/ 2147483646 w 434"/>
                <a:gd name="T17" fmla="*/ 2147483646 h 325"/>
                <a:gd name="T18" fmla="*/ 2147483646 w 434"/>
                <a:gd name="T19" fmla="*/ 2147483646 h 325"/>
                <a:gd name="T20" fmla="*/ 2147483646 w 434"/>
                <a:gd name="T21" fmla="*/ 2147483646 h 325"/>
                <a:gd name="T22" fmla="*/ 2147483646 w 434"/>
                <a:gd name="T23" fmla="*/ 2147483646 h 325"/>
                <a:gd name="T24" fmla="*/ 2147483646 w 434"/>
                <a:gd name="T25" fmla="*/ 2147483646 h 325"/>
                <a:gd name="T26" fmla="*/ 2147483646 w 434"/>
                <a:gd name="T27" fmla="*/ 2147483646 h 325"/>
                <a:gd name="T28" fmla="*/ 2147483646 w 434"/>
                <a:gd name="T29" fmla="*/ 2147483646 h 325"/>
                <a:gd name="T30" fmla="*/ 2147483646 w 434"/>
                <a:gd name="T31" fmla="*/ 2147483646 h 325"/>
                <a:gd name="T32" fmla="*/ 2147483646 w 434"/>
                <a:gd name="T33" fmla="*/ 2147483646 h 325"/>
                <a:gd name="T34" fmla="*/ 2147483646 w 434"/>
                <a:gd name="T35" fmla="*/ 2147483646 h 325"/>
                <a:gd name="T36" fmla="*/ 2147483646 w 434"/>
                <a:gd name="T37" fmla="*/ 2147483646 h 325"/>
                <a:gd name="T38" fmla="*/ 2147483646 w 434"/>
                <a:gd name="T39" fmla="*/ 2147483646 h 325"/>
                <a:gd name="T40" fmla="*/ 2147483646 w 434"/>
                <a:gd name="T41" fmla="*/ 2147483646 h 325"/>
                <a:gd name="T42" fmla="*/ 2147483646 w 434"/>
                <a:gd name="T43" fmla="*/ 2147483646 h 325"/>
                <a:gd name="T44" fmla="*/ 2147483646 w 434"/>
                <a:gd name="T45" fmla="*/ 2147483646 h 325"/>
                <a:gd name="T46" fmla="*/ 2147483646 w 434"/>
                <a:gd name="T47" fmla="*/ 2147483646 h 325"/>
                <a:gd name="T48" fmla="*/ 2147483646 w 434"/>
                <a:gd name="T49" fmla="*/ 2147483646 h 325"/>
                <a:gd name="T50" fmla="*/ 2147483646 w 434"/>
                <a:gd name="T51" fmla="*/ 2147483646 h 325"/>
                <a:gd name="T52" fmla="*/ 2147483646 w 434"/>
                <a:gd name="T53" fmla="*/ 2147483646 h 325"/>
                <a:gd name="T54" fmla="*/ 2147483646 w 434"/>
                <a:gd name="T55" fmla="*/ 2147483646 h 325"/>
                <a:gd name="T56" fmla="*/ 2147483646 w 434"/>
                <a:gd name="T57" fmla="*/ 2147483646 h 325"/>
                <a:gd name="T58" fmla="*/ 2147483646 w 434"/>
                <a:gd name="T59" fmla="*/ 2147483646 h 325"/>
                <a:gd name="T60" fmla="*/ 2147483646 w 434"/>
                <a:gd name="T61" fmla="*/ 2147483646 h 325"/>
                <a:gd name="T62" fmla="*/ 2147483646 w 434"/>
                <a:gd name="T63" fmla="*/ 2147483646 h 325"/>
                <a:gd name="T64" fmla="*/ 2147483646 w 434"/>
                <a:gd name="T65" fmla="*/ 2147483646 h 325"/>
                <a:gd name="T66" fmla="*/ 2147483646 w 434"/>
                <a:gd name="T67" fmla="*/ 2147483646 h 325"/>
                <a:gd name="T68" fmla="*/ 2147483646 w 434"/>
                <a:gd name="T69" fmla="*/ 2147483646 h 325"/>
                <a:gd name="T70" fmla="*/ 2147483646 w 434"/>
                <a:gd name="T71" fmla="*/ 2147483646 h 325"/>
                <a:gd name="T72" fmla="*/ 2147483646 w 434"/>
                <a:gd name="T73" fmla="*/ 2147483646 h 325"/>
                <a:gd name="T74" fmla="*/ 2147483646 w 434"/>
                <a:gd name="T75" fmla="*/ 2147483646 h 325"/>
                <a:gd name="T76" fmla="*/ 0 w 434"/>
                <a:gd name="T77" fmla="*/ 2147483646 h 325"/>
                <a:gd name="T78" fmla="*/ 2147483646 w 434"/>
                <a:gd name="T79" fmla="*/ 2147483646 h 325"/>
                <a:gd name="T80" fmla="*/ 2147483646 w 434"/>
                <a:gd name="T81" fmla="*/ 2147483646 h 325"/>
                <a:gd name="T82" fmla="*/ 2147483646 w 434"/>
                <a:gd name="T83" fmla="*/ 2147483646 h 325"/>
                <a:gd name="T84" fmla="*/ 2147483646 w 434"/>
                <a:gd name="T85" fmla="*/ 2147483646 h 325"/>
                <a:gd name="T86" fmla="*/ 2147483646 w 434"/>
                <a:gd name="T87" fmla="*/ 2147483646 h 325"/>
                <a:gd name="T88" fmla="*/ 2147483646 w 434"/>
                <a:gd name="T89" fmla="*/ 2147483646 h 325"/>
                <a:gd name="T90" fmla="*/ 2147483646 w 434"/>
                <a:gd name="T91" fmla="*/ 2147483646 h 325"/>
                <a:gd name="T92" fmla="*/ 2147483646 w 434"/>
                <a:gd name="T93" fmla="*/ 2147483646 h 325"/>
                <a:gd name="T94" fmla="*/ 2147483646 w 434"/>
                <a:gd name="T95" fmla="*/ 2147483646 h 325"/>
                <a:gd name="T96" fmla="*/ 2147483646 w 434"/>
                <a:gd name="T97" fmla="*/ 2147483646 h 325"/>
                <a:gd name="T98" fmla="*/ 2147483646 w 434"/>
                <a:gd name="T99" fmla="*/ 2147483646 h 325"/>
                <a:gd name="T100" fmla="*/ 2147483646 w 434"/>
                <a:gd name="T101" fmla="*/ 2147483646 h 325"/>
                <a:gd name="T102" fmla="*/ 2147483646 w 434"/>
                <a:gd name="T103" fmla="*/ 2147483646 h 325"/>
                <a:gd name="T104" fmla="*/ 2147483646 w 434"/>
                <a:gd name="T105" fmla="*/ 2147483646 h 325"/>
                <a:gd name="T106" fmla="*/ 2147483646 w 434"/>
                <a:gd name="T107" fmla="*/ 2147483646 h 325"/>
                <a:gd name="T108" fmla="*/ 2147483646 w 434"/>
                <a:gd name="T109" fmla="*/ 2147483646 h 325"/>
                <a:gd name="T110" fmla="*/ 2147483646 w 434"/>
                <a:gd name="T111" fmla="*/ 2147483646 h 325"/>
                <a:gd name="T112" fmla="*/ 2147483646 w 434"/>
                <a:gd name="T113" fmla="*/ 2147483646 h 325"/>
                <a:gd name="T114" fmla="*/ 2147483646 w 434"/>
                <a:gd name="T115" fmla="*/ 2147483646 h 3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4" h="325">
                  <a:moveTo>
                    <a:pt x="431" y="90"/>
                  </a:moveTo>
                  <a:lnTo>
                    <a:pt x="430" y="91"/>
                  </a:lnTo>
                  <a:lnTo>
                    <a:pt x="428" y="91"/>
                  </a:lnTo>
                  <a:lnTo>
                    <a:pt x="426" y="91"/>
                  </a:lnTo>
                  <a:lnTo>
                    <a:pt x="424" y="91"/>
                  </a:lnTo>
                  <a:lnTo>
                    <a:pt x="420" y="91"/>
                  </a:lnTo>
                  <a:lnTo>
                    <a:pt x="419" y="91"/>
                  </a:lnTo>
                  <a:lnTo>
                    <a:pt x="416" y="92"/>
                  </a:lnTo>
                  <a:lnTo>
                    <a:pt x="415" y="92"/>
                  </a:lnTo>
                  <a:lnTo>
                    <a:pt x="414" y="94"/>
                  </a:lnTo>
                  <a:lnTo>
                    <a:pt x="413" y="94"/>
                  </a:lnTo>
                  <a:lnTo>
                    <a:pt x="411" y="94"/>
                  </a:lnTo>
                  <a:lnTo>
                    <a:pt x="410" y="94"/>
                  </a:lnTo>
                  <a:lnTo>
                    <a:pt x="410" y="92"/>
                  </a:lnTo>
                  <a:lnTo>
                    <a:pt x="409" y="91"/>
                  </a:lnTo>
                  <a:lnTo>
                    <a:pt x="406" y="91"/>
                  </a:lnTo>
                  <a:lnTo>
                    <a:pt x="405" y="91"/>
                  </a:lnTo>
                  <a:lnTo>
                    <a:pt x="404" y="89"/>
                  </a:lnTo>
                  <a:lnTo>
                    <a:pt x="403" y="89"/>
                  </a:lnTo>
                  <a:lnTo>
                    <a:pt x="403" y="87"/>
                  </a:lnTo>
                  <a:lnTo>
                    <a:pt x="403" y="86"/>
                  </a:lnTo>
                  <a:lnTo>
                    <a:pt x="401" y="86"/>
                  </a:lnTo>
                  <a:lnTo>
                    <a:pt x="400" y="86"/>
                  </a:lnTo>
                  <a:lnTo>
                    <a:pt x="400" y="87"/>
                  </a:lnTo>
                  <a:lnTo>
                    <a:pt x="399" y="87"/>
                  </a:lnTo>
                  <a:lnTo>
                    <a:pt x="398" y="87"/>
                  </a:lnTo>
                  <a:lnTo>
                    <a:pt x="396" y="89"/>
                  </a:lnTo>
                  <a:lnTo>
                    <a:pt x="395" y="90"/>
                  </a:lnTo>
                  <a:lnTo>
                    <a:pt x="393" y="90"/>
                  </a:lnTo>
                  <a:lnTo>
                    <a:pt x="391" y="90"/>
                  </a:lnTo>
                  <a:lnTo>
                    <a:pt x="390" y="90"/>
                  </a:lnTo>
                  <a:lnTo>
                    <a:pt x="389" y="89"/>
                  </a:lnTo>
                  <a:lnTo>
                    <a:pt x="388" y="87"/>
                  </a:lnTo>
                  <a:lnTo>
                    <a:pt x="388" y="89"/>
                  </a:lnTo>
                  <a:lnTo>
                    <a:pt x="386" y="89"/>
                  </a:lnTo>
                  <a:lnTo>
                    <a:pt x="385" y="89"/>
                  </a:lnTo>
                  <a:lnTo>
                    <a:pt x="384" y="89"/>
                  </a:lnTo>
                  <a:lnTo>
                    <a:pt x="383" y="89"/>
                  </a:lnTo>
                  <a:lnTo>
                    <a:pt x="381" y="89"/>
                  </a:lnTo>
                  <a:lnTo>
                    <a:pt x="380" y="89"/>
                  </a:lnTo>
                  <a:lnTo>
                    <a:pt x="378" y="89"/>
                  </a:lnTo>
                  <a:lnTo>
                    <a:pt x="376" y="89"/>
                  </a:lnTo>
                  <a:lnTo>
                    <a:pt x="375" y="89"/>
                  </a:lnTo>
                  <a:lnTo>
                    <a:pt x="374" y="89"/>
                  </a:lnTo>
                  <a:lnTo>
                    <a:pt x="373" y="89"/>
                  </a:lnTo>
                  <a:lnTo>
                    <a:pt x="373" y="87"/>
                  </a:lnTo>
                  <a:lnTo>
                    <a:pt x="373" y="86"/>
                  </a:lnTo>
                  <a:lnTo>
                    <a:pt x="371" y="86"/>
                  </a:lnTo>
                  <a:lnTo>
                    <a:pt x="371" y="85"/>
                  </a:lnTo>
                  <a:lnTo>
                    <a:pt x="370" y="85"/>
                  </a:lnTo>
                  <a:lnTo>
                    <a:pt x="369" y="85"/>
                  </a:lnTo>
                  <a:lnTo>
                    <a:pt x="368" y="85"/>
                  </a:lnTo>
                  <a:lnTo>
                    <a:pt x="366" y="85"/>
                  </a:lnTo>
                  <a:lnTo>
                    <a:pt x="365" y="85"/>
                  </a:lnTo>
                  <a:lnTo>
                    <a:pt x="363" y="85"/>
                  </a:lnTo>
                  <a:lnTo>
                    <a:pt x="361" y="85"/>
                  </a:lnTo>
                  <a:lnTo>
                    <a:pt x="360" y="85"/>
                  </a:lnTo>
                  <a:lnTo>
                    <a:pt x="359" y="85"/>
                  </a:lnTo>
                  <a:lnTo>
                    <a:pt x="358" y="85"/>
                  </a:lnTo>
                  <a:lnTo>
                    <a:pt x="356" y="85"/>
                  </a:lnTo>
                  <a:lnTo>
                    <a:pt x="355" y="85"/>
                  </a:lnTo>
                  <a:lnTo>
                    <a:pt x="355" y="86"/>
                  </a:lnTo>
                  <a:lnTo>
                    <a:pt x="354" y="86"/>
                  </a:lnTo>
                  <a:lnTo>
                    <a:pt x="353" y="87"/>
                  </a:lnTo>
                  <a:lnTo>
                    <a:pt x="351" y="87"/>
                  </a:lnTo>
                  <a:lnTo>
                    <a:pt x="349" y="87"/>
                  </a:lnTo>
                  <a:lnTo>
                    <a:pt x="348" y="89"/>
                  </a:lnTo>
                  <a:lnTo>
                    <a:pt x="348" y="87"/>
                  </a:lnTo>
                  <a:lnTo>
                    <a:pt x="346" y="87"/>
                  </a:lnTo>
                  <a:lnTo>
                    <a:pt x="345" y="86"/>
                  </a:lnTo>
                  <a:lnTo>
                    <a:pt x="344" y="87"/>
                  </a:lnTo>
                  <a:lnTo>
                    <a:pt x="343" y="89"/>
                  </a:lnTo>
                  <a:lnTo>
                    <a:pt x="343" y="90"/>
                  </a:lnTo>
                  <a:lnTo>
                    <a:pt x="341" y="91"/>
                  </a:lnTo>
                  <a:lnTo>
                    <a:pt x="341" y="92"/>
                  </a:lnTo>
                  <a:lnTo>
                    <a:pt x="341" y="94"/>
                  </a:lnTo>
                  <a:lnTo>
                    <a:pt x="340" y="94"/>
                  </a:lnTo>
                  <a:lnTo>
                    <a:pt x="339" y="94"/>
                  </a:lnTo>
                  <a:lnTo>
                    <a:pt x="338" y="95"/>
                  </a:lnTo>
                  <a:lnTo>
                    <a:pt x="335" y="96"/>
                  </a:lnTo>
                  <a:lnTo>
                    <a:pt x="334" y="97"/>
                  </a:lnTo>
                  <a:lnTo>
                    <a:pt x="333" y="97"/>
                  </a:lnTo>
                  <a:lnTo>
                    <a:pt x="331" y="97"/>
                  </a:lnTo>
                  <a:lnTo>
                    <a:pt x="330" y="99"/>
                  </a:lnTo>
                  <a:lnTo>
                    <a:pt x="329" y="99"/>
                  </a:lnTo>
                  <a:lnTo>
                    <a:pt x="326" y="99"/>
                  </a:lnTo>
                  <a:lnTo>
                    <a:pt x="325" y="99"/>
                  </a:lnTo>
                  <a:lnTo>
                    <a:pt x="324" y="99"/>
                  </a:lnTo>
                  <a:lnTo>
                    <a:pt x="321" y="99"/>
                  </a:lnTo>
                  <a:lnTo>
                    <a:pt x="319" y="97"/>
                  </a:lnTo>
                  <a:lnTo>
                    <a:pt x="318" y="97"/>
                  </a:lnTo>
                  <a:lnTo>
                    <a:pt x="315" y="96"/>
                  </a:lnTo>
                  <a:lnTo>
                    <a:pt x="315" y="95"/>
                  </a:lnTo>
                  <a:lnTo>
                    <a:pt x="314" y="95"/>
                  </a:lnTo>
                  <a:lnTo>
                    <a:pt x="314" y="94"/>
                  </a:lnTo>
                  <a:lnTo>
                    <a:pt x="313" y="94"/>
                  </a:lnTo>
                  <a:lnTo>
                    <a:pt x="313" y="92"/>
                  </a:lnTo>
                  <a:lnTo>
                    <a:pt x="311" y="91"/>
                  </a:lnTo>
                  <a:lnTo>
                    <a:pt x="311" y="90"/>
                  </a:lnTo>
                  <a:lnTo>
                    <a:pt x="310" y="90"/>
                  </a:lnTo>
                  <a:lnTo>
                    <a:pt x="309" y="87"/>
                  </a:lnTo>
                  <a:lnTo>
                    <a:pt x="308" y="87"/>
                  </a:lnTo>
                  <a:lnTo>
                    <a:pt x="308" y="90"/>
                  </a:lnTo>
                  <a:lnTo>
                    <a:pt x="305" y="90"/>
                  </a:lnTo>
                  <a:lnTo>
                    <a:pt x="304" y="90"/>
                  </a:lnTo>
                  <a:lnTo>
                    <a:pt x="303" y="90"/>
                  </a:lnTo>
                  <a:lnTo>
                    <a:pt x="301" y="90"/>
                  </a:lnTo>
                  <a:lnTo>
                    <a:pt x="301" y="87"/>
                  </a:lnTo>
                  <a:lnTo>
                    <a:pt x="300" y="87"/>
                  </a:lnTo>
                  <a:lnTo>
                    <a:pt x="300" y="86"/>
                  </a:lnTo>
                  <a:lnTo>
                    <a:pt x="299" y="86"/>
                  </a:lnTo>
                  <a:lnTo>
                    <a:pt x="299" y="85"/>
                  </a:lnTo>
                  <a:lnTo>
                    <a:pt x="298" y="85"/>
                  </a:lnTo>
                  <a:lnTo>
                    <a:pt x="296" y="85"/>
                  </a:lnTo>
                  <a:lnTo>
                    <a:pt x="295" y="84"/>
                  </a:lnTo>
                  <a:lnTo>
                    <a:pt x="294" y="84"/>
                  </a:lnTo>
                  <a:lnTo>
                    <a:pt x="294" y="82"/>
                  </a:lnTo>
                  <a:lnTo>
                    <a:pt x="294" y="81"/>
                  </a:lnTo>
                  <a:lnTo>
                    <a:pt x="294" y="80"/>
                  </a:lnTo>
                  <a:lnTo>
                    <a:pt x="294" y="79"/>
                  </a:lnTo>
                  <a:lnTo>
                    <a:pt x="294" y="76"/>
                  </a:lnTo>
                  <a:lnTo>
                    <a:pt x="294" y="74"/>
                  </a:lnTo>
                  <a:lnTo>
                    <a:pt x="294" y="72"/>
                  </a:lnTo>
                  <a:lnTo>
                    <a:pt x="293" y="71"/>
                  </a:lnTo>
                  <a:lnTo>
                    <a:pt x="291" y="70"/>
                  </a:lnTo>
                  <a:lnTo>
                    <a:pt x="291" y="69"/>
                  </a:lnTo>
                  <a:lnTo>
                    <a:pt x="289" y="69"/>
                  </a:lnTo>
                  <a:lnTo>
                    <a:pt x="290" y="67"/>
                  </a:lnTo>
                  <a:lnTo>
                    <a:pt x="288" y="67"/>
                  </a:lnTo>
                  <a:lnTo>
                    <a:pt x="286" y="66"/>
                  </a:lnTo>
                  <a:lnTo>
                    <a:pt x="286" y="65"/>
                  </a:lnTo>
                  <a:lnTo>
                    <a:pt x="285" y="64"/>
                  </a:lnTo>
                  <a:lnTo>
                    <a:pt x="285" y="62"/>
                  </a:lnTo>
                  <a:lnTo>
                    <a:pt x="284" y="60"/>
                  </a:lnTo>
                  <a:lnTo>
                    <a:pt x="283" y="60"/>
                  </a:lnTo>
                  <a:lnTo>
                    <a:pt x="281" y="59"/>
                  </a:lnTo>
                  <a:lnTo>
                    <a:pt x="280" y="59"/>
                  </a:lnTo>
                  <a:lnTo>
                    <a:pt x="279" y="57"/>
                  </a:lnTo>
                  <a:lnTo>
                    <a:pt x="278" y="57"/>
                  </a:lnTo>
                  <a:lnTo>
                    <a:pt x="276" y="57"/>
                  </a:lnTo>
                  <a:lnTo>
                    <a:pt x="271" y="55"/>
                  </a:lnTo>
                  <a:lnTo>
                    <a:pt x="269" y="55"/>
                  </a:lnTo>
                  <a:lnTo>
                    <a:pt x="268" y="55"/>
                  </a:lnTo>
                  <a:lnTo>
                    <a:pt x="266" y="55"/>
                  </a:lnTo>
                  <a:lnTo>
                    <a:pt x="264" y="54"/>
                  </a:lnTo>
                  <a:lnTo>
                    <a:pt x="263" y="54"/>
                  </a:lnTo>
                  <a:lnTo>
                    <a:pt x="261" y="54"/>
                  </a:lnTo>
                  <a:lnTo>
                    <a:pt x="260" y="55"/>
                  </a:lnTo>
                  <a:lnTo>
                    <a:pt x="258" y="54"/>
                  </a:lnTo>
                  <a:lnTo>
                    <a:pt x="256" y="54"/>
                  </a:lnTo>
                  <a:lnTo>
                    <a:pt x="255" y="52"/>
                  </a:lnTo>
                  <a:lnTo>
                    <a:pt x="254" y="52"/>
                  </a:lnTo>
                  <a:lnTo>
                    <a:pt x="253" y="52"/>
                  </a:lnTo>
                  <a:lnTo>
                    <a:pt x="251" y="52"/>
                  </a:lnTo>
                  <a:lnTo>
                    <a:pt x="250" y="52"/>
                  </a:lnTo>
                  <a:lnTo>
                    <a:pt x="249" y="52"/>
                  </a:lnTo>
                  <a:lnTo>
                    <a:pt x="248" y="52"/>
                  </a:lnTo>
                  <a:lnTo>
                    <a:pt x="245" y="52"/>
                  </a:lnTo>
                  <a:lnTo>
                    <a:pt x="243" y="52"/>
                  </a:lnTo>
                  <a:lnTo>
                    <a:pt x="241" y="52"/>
                  </a:lnTo>
                  <a:lnTo>
                    <a:pt x="240" y="52"/>
                  </a:lnTo>
                  <a:lnTo>
                    <a:pt x="239" y="54"/>
                  </a:lnTo>
                  <a:lnTo>
                    <a:pt x="236" y="54"/>
                  </a:lnTo>
                  <a:lnTo>
                    <a:pt x="235" y="55"/>
                  </a:lnTo>
                  <a:lnTo>
                    <a:pt x="234" y="55"/>
                  </a:lnTo>
                  <a:lnTo>
                    <a:pt x="231" y="55"/>
                  </a:lnTo>
                  <a:lnTo>
                    <a:pt x="229" y="55"/>
                  </a:lnTo>
                  <a:lnTo>
                    <a:pt x="228" y="55"/>
                  </a:lnTo>
                  <a:lnTo>
                    <a:pt x="226" y="52"/>
                  </a:lnTo>
                  <a:lnTo>
                    <a:pt x="225" y="55"/>
                  </a:lnTo>
                  <a:lnTo>
                    <a:pt x="224" y="55"/>
                  </a:lnTo>
                  <a:lnTo>
                    <a:pt x="223" y="56"/>
                  </a:lnTo>
                  <a:lnTo>
                    <a:pt x="221" y="56"/>
                  </a:lnTo>
                  <a:lnTo>
                    <a:pt x="219" y="56"/>
                  </a:lnTo>
                  <a:lnTo>
                    <a:pt x="218" y="56"/>
                  </a:lnTo>
                  <a:lnTo>
                    <a:pt x="216" y="56"/>
                  </a:lnTo>
                  <a:lnTo>
                    <a:pt x="214" y="57"/>
                  </a:lnTo>
                  <a:lnTo>
                    <a:pt x="213" y="57"/>
                  </a:lnTo>
                  <a:lnTo>
                    <a:pt x="211" y="57"/>
                  </a:lnTo>
                  <a:lnTo>
                    <a:pt x="210" y="59"/>
                  </a:lnTo>
                  <a:lnTo>
                    <a:pt x="209" y="57"/>
                  </a:lnTo>
                  <a:lnTo>
                    <a:pt x="208" y="57"/>
                  </a:lnTo>
                  <a:lnTo>
                    <a:pt x="206" y="55"/>
                  </a:lnTo>
                  <a:lnTo>
                    <a:pt x="205" y="55"/>
                  </a:lnTo>
                  <a:lnTo>
                    <a:pt x="204" y="55"/>
                  </a:lnTo>
                  <a:lnTo>
                    <a:pt x="203" y="55"/>
                  </a:lnTo>
                  <a:lnTo>
                    <a:pt x="200" y="57"/>
                  </a:lnTo>
                  <a:lnTo>
                    <a:pt x="199" y="56"/>
                  </a:lnTo>
                  <a:lnTo>
                    <a:pt x="198" y="56"/>
                  </a:lnTo>
                  <a:lnTo>
                    <a:pt x="196" y="59"/>
                  </a:lnTo>
                  <a:lnTo>
                    <a:pt x="195" y="60"/>
                  </a:lnTo>
                  <a:lnTo>
                    <a:pt x="194" y="60"/>
                  </a:lnTo>
                  <a:lnTo>
                    <a:pt x="193" y="60"/>
                  </a:lnTo>
                  <a:lnTo>
                    <a:pt x="191" y="60"/>
                  </a:lnTo>
                  <a:lnTo>
                    <a:pt x="190" y="60"/>
                  </a:lnTo>
                  <a:lnTo>
                    <a:pt x="189" y="61"/>
                  </a:lnTo>
                  <a:lnTo>
                    <a:pt x="186" y="61"/>
                  </a:lnTo>
                  <a:lnTo>
                    <a:pt x="185" y="61"/>
                  </a:lnTo>
                  <a:lnTo>
                    <a:pt x="184" y="61"/>
                  </a:lnTo>
                  <a:lnTo>
                    <a:pt x="183" y="60"/>
                  </a:lnTo>
                  <a:lnTo>
                    <a:pt x="181" y="60"/>
                  </a:lnTo>
                  <a:lnTo>
                    <a:pt x="181" y="57"/>
                  </a:lnTo>
                  <a:lnTo>
                    <a:pt x="180" y="56"/>
                  </a:lnTo>
                  <a:lnTo>
                    <a:pt x="179" y="56"/>
                  </a:lnTo>
                  <a:lnTo>
                    <a:pt x="178" y="56"/>
                  </a:lnTo>
                  <a:lnTo>
                    <a:pt x="176" y="56"/>
                  </a:lnTo>
                  <a:lnTo>
                    <a:pt x="171" y="57"/>
                  </a:lnTo>
                  <a:lnTo>
                    <a:pt x="170" y="57"/>
                  </a:lnTo>
                  <a:lnTo>
                    <a:pt x="169" y="57"/>
                  </a:lnTo>
                  <a:lnTo>
                    <a:pt x="168" y="57"/>
                  </a:lnTo>
                  <a:lnTo>
                    <a:pt x="166" y="57"/>
                  </a:lnTo>
                  <a:lnTo>
                    <a:pt x="165" y="56"/>
                  </a:lnTo>
                  <a:lnTo>
                    <a:pt x="164" y="56"/>
                  </a:lnTo>
                  <a:lnTo>
                    <a:pt x="163" y="55"/>
                  </a:lnTo>
                  <a:lnTo>
                    <a:pt x="161" y="55"/>
                  </a:lnTo>
                  <a:lnTo>
                    <a:pt x="160" y="55"/>
                  </a:lnTo>
                  <a:lnTo>
                    <a:pt x="159" y="56"/>
                  </a:lnTo>
                  <a:lnTo>
                    <a:pt x="156" y="57"/>
                  </a:lnTo>
                  <a:lnTo>
                    <a:pt x="155" y="57"/>
                  </a:lnTo>
                  <a:lnTo>
                    <a:pt x="154" y="57"/>
                  </a:lnTo>
                  <a:lnTo>
                    <a:pt x="153" y="59"/>
                  </a:lnTo>
                  <a:lnTo>
                    <a:pt x="151" y="59"/>
                  </a:lnTo>
                  <a:lnTo>
                    <a:pt x="150" y="59"/>
                  </a:lnTo>
                  <a:lnTo>
                    <a:pt x="149" y="59"/>
                  </a:lnTo>
                  <a:lnTo>
                    <a:pt x="148" y="59"/>
                  </a:lnTo>
                  <a:lnTo>
                    <a:pt x="146" y="59"/>
                  </a:lnTo>
                  <a:lnTo>
                    <a:pt x="143" y="59"/>
                  </a:lnTo>
                  <a:lnTo>
                    <a:pt x="141" y="59"/>
                  </a:lnTo>
                  <a:lnTo>
                    <a:pt x="139" y="60"/>
                  </a:lnTo>
                  <a:lnTo>
                    <a:pt x="136" y="60"/>
                  </a:lnTo>
                  <a:lnTo>
                    <a:pt x="135" y="60"/>
                  </a:lnTo>
                  <a:lnTo>
                    <a:pt x="134" y="60"/>
                  </a:lnTo>
                  <a:lnTo>
                    <a:pt x="133" y="59"/>
                  </a:lnTo>
                  <a:lnTo>
                    <a:pt x="133" y="57"/>
                  </a:lnTo>
                  <a:lnTo>
                    <a:pt x="133" y="56"/>
                  </a:lnTo>
                  <a:lnTo>
                    <a:pt x="133" y="55"/>
                  </a:lnTo>
                  <a:lnTo>
                    <a:pt x="134" y="54"/>
                  </a:lnTo>
                  <a:lnTo>
                    <a:pt x="134" y="52"/>
                  </a:lnTo>
                  <a:lnTo>
                    <a:pt x="135" y="52"/>
                  </a:lnTo>
                  <a:lnTo>
                    <a:pt x="135" y="51"/>
                  </a:lnTo>
                  <a:lnTo>
                    <a:pt x="134" y="51"/>
                  </a:lnTo>
                  <a:lnTo>
                    <a:pt x="131" y="50"/>
                  </a:lnTo>
                  <a:lnTo>
                    <a:pt x="130" y="49"/>
                  </a:lnTo>
                  <a:lnTo>
                    <a:pt x="129" y="50"/>
                  </a:lnTo>
                  <a:lnTo>
                    <a:pt x="125" y="50"/>
                  </a:lnTo>
                  <a:lnTo>
                    <a:pt x="124" y="52"/>
                  </a:lnTo>
                  <a:lnTo>
                    <a:pt x="123" y="54"/>
                  </a:lnTo>
                  <a:lnTo>
                    <a:pt x="121" y="54"/>
                  </a:lnTo>
                  <a:lnTo>
                    <a:pt x="120" y="54"/>
                  </a:lnTo>
                  <a:lnTo>
                    <a:pt x="119" y="54"/>
                  </a:lnTo>
                  <a:lnTo>
                    <a:pt x="118" y="55"/>
                  </a:lnTo>
                  <a:lnTo>
                    <a:pt x="116" y="56"/>
                  </a:lnTo>
                  <a:lnTo>
                    <a:pt x="115" y="57"/>
                  </a:lnTo>
                  <a:lnTo>
                    <a:pt x="111" y="57"/>
                  </a:lnTo>
                  <a:lnTo>
                    <a:pt x="110" y="59"/>
                  </a:lnTo>
                  <a:lnTo>
                    <a:pt x="109" y="59"/>
                  </a:lnTo>
                  <a:lnTo>
                    <a:pt x="106" y="59"/>
                  </a:lnTo>
                  <a:lnTo>
                    <a:pt x="105" y="59"/>
                  </a:lnTo>
                  <a:lnTo>
                    <a:pt x="103" y="60"/>
                  </a:lnTo>
                  <a:lnTo>
                    <a:pt x="99" y="60"/>
                  </a:lnTo>
                  <a:lnTo>
                    <a:pt x="98" y="60"/>
                  </a:lnTo>
                  <a:lnTo>
                    <a:pt x="96" y="60"/>
                  </a:lnTo>
                  <a:lnTo>
                    <a:pt x="94" y="61"/>
                  </a:lnTo>
                  <a:lnTo>
                    <a:pt x="93" y="62"/>
                  </a:lnTo>
                  <a:lnTo>
                    <a:pt x="89" y="62"/>
                  </a:lnTo>
                  <a:lnTo>
                    <a:pt x="88" y="62"/>
                  </a:lnTo>
                  <a:lnTo>
                    <a:pt x="85" y="62"/>
                  </a:lnTo>
                  <a:lnTo>
                    <a:pt x="83" y="62"/>
                  </a:lnTo>
                  <a:lnTo>
                    <a:pt x="81" y="64"/>
                  </a:lnTo>
                  <a:lnTo>
                    <a:pt x="80" y="64"/>
                  </a:lnTo>
                  <a:lnTo>
                    <a:pt x="79" y="64"/>
                  </a:lnTo>
                  <a:lnTo>
                    <a:pt x="78" y="62"/>
                  </a:lnTo>
                  <a:lnTo>
                    <a:pt x="78" y="61"/>
                  </a:lnTo>
                  <a:lnTo>
                    <a:pt x="76" y="61"/>
                  </a:lnTo>
                  <a:lnTo>
                    <a:pt x="76" y="60"/>
                  </a:lnTo>
                  <a:lnTo>
                    <a:pt x="75" y="56"/>
                  </a:lnTo>
                  <a:lnTo>
                    <a:pt x="75" y="55"/>
                  </a:lnTo>
                  <a:lnTo>
                    <a:pt x="74" y="54"/>
                  </a:lnTo>
                  <a:lnTo>
                    <a:pt x="74" y="51"/>
                  </a:lnTo>
                  <a:lnTo>
                    <a:pt x="73" y="51"/>
                  </a:lnTo>
                  <a:lnTo>
                    <a:pt x="73" y="50"/>
                  </a:lnTo>
                  <a:lnTo>
                    <a:pt x="71" y="49"/>
                  </a:lnTo>
                  <a:lnTo>
                    <a:pt x="69" y="47"/>
                  </a:lnTo>
                  <a:lnTo>
                    <a:pt x="68" y="47"/>
                  </a:lnTo>
                  <a:lnTo>
                    <a:pt x="66" y="47"/>
                  </a:lnTo>
                  <a:lnTo>
                    <a:pt x="66" y="46"/>
                  </a:lnTo>
                  <a:lnTo>
                    <a:pt x="65" y="46"/>
                  </a:lnTo>
                  <a:lnTo>
                    <a:pt x="65" y="44"/>
                  </a:lnTo>
                  <a:lnTo>
                    <a:pt x="66" y="42"/>
                  </a:lnTo>
                  <a:lnTo>
                    <a:pt x="68" y="42"/>
                  </a:lnTo>
                  <a:lnTo>
                    <a:pt x="69" y="42"/>
                  </a:lnTo>
                  <a:lnTo>
                    <a:pt x="70" y="41"/>
                  </a:lnTo>
                  <a:lnTo>
                    <a:pt x="71" y="41"/>
                  </a:lnTo>
                  <a:lnTo>
                    <a:pt x="71" y="40"/>
                  </a:lnTo>
                  <a:lnTo>
                    <a:pt x="73" y="40"/>
                  </a:lnTo>
                  <a:lnTo>
                    <a:pt x="73" y="39"/>
                  </a:lnTo>
                  <a:lnTo>
                    <a:pt x="71" y="37"/>
                  </a:lnTo>
                  <a:lnTo>
                    <a:pt x="73" y="36"/>
                  </a:lnTo>
                  <a:lnTo>
                    <a:pt x="73" y="35"/>
                  </a:lnTo>
                  <a:lnTo>
                    <a:pt x="71" y="35"/>
                  </a:lnTo>
                  <a:lnTo>
                    <a:pt x="70" y="35"/>
                  </a:lnTo>
                  <a:lnTo>
                    <a:pt x="68" y="35"/>
                  </a:lnTo>
                  <a:lnTo>
                    <a:pt x="66" y="35"/>
                  </a:lnTo>
                  <a:lnTo>
                    <a:pt x="65" y="35"/>
                  </a:lnTo>
                  <a:lnTo>
                    <a:pt x="64" y="34"/>
                  </a:lnTo>
                  <a:lnTo>
                    <a:pt x="64" y="31"/>
                  </a:lnTo>
                  <a:lnTo>
                    <a:pt x="64" y="30"/>
                  </a:lnTo>
                  <a:lnTo>
                    <a:pt x="64" y="27"/>
                  </a:lnTo>
                  <a:lnTo>
                    <a:pt x="63" y="27"/>
                  </a:lnTo>
                  <a:lnTo>
                    <a:pt x="61" y="27"/>
                  </a:lnTo>
                  <a:lnTo>
                    <a:pt x="60" y="26"/>
                  </a:lnTo>
                  <a:lnTo>
                    <a:pt x="59" y="26"/>
                  </a:lnTo>
                  <a:lnTo>
                    <a:pt x="59" y="27"/>
                  </a:lnTo>
                  <a:lnTo>
                    <a:pt x="58" y="29"/>
                  </a:lnTo>
                  <a:lnTo>
                    <a:pt x="58" y="31"/>
                  </a:lnTo>
                  <a:lnTo>
                    <a:pt x="56" y="31"/>
                  </a:lnTo>
                  <a:lnTo>
                    <a:pt x="56" y="29"/>
                  </a:lnTo>
                  <a:lnTo>
                    <a:pt x="56" y="27"/>
                  </a:lnTo>
                  <a:lnTo>
                    <a:pt x="56" y="26"/>
                  </a:lnTo>
                  <a:lnTo>
                    <a:pt x="56" y="24"/>
                  </a:lnTo>
                  <a:lnTo>
                    <a:pt x="55" y="19"/>
                  </a:lnTo>
                  <a:lnTo>
                    <a:pt x="55" y="12"/>
                  </a:lnTo>
                  <a:lnTo>
                    <a:pt x="55" y="10"/>
                  </a:lnTo>
                  <a:lnTo>
                    <a:pt x="55" y="9"/>
                  </a:lnTo>
                  <a:lnTo>
                    <a:pt x="55" y="6"/>
                  </a:lnTo>
                  <a:lnTo>
                    <a:pt x="55" y="4"/>
                  </a:lnTo>
                  <a:lnTo>
                    <a:pt x="54" y="2"/>
                  </a:lnTo>
                  <a:lnTo>
                    <a:pt x="53" y="1"/>
                  </a:lnTo>
                  <a:lnTo>
                    <a:pt x="51" y="2"/>
                  </a:lnTo>
                  <a:lnTo>
                    <a:pt x="49" y="4"/>
                  </a:lnTo>
                  <a:lnTo>
                    <a:pt x="48" y="4"/>
                  </a:lnTo>
                  <a:lnTo>
                    <a:pt x="46" y="4"/>
                  </a:lnTo>
                  <a:lnTo>
                    <a:pt x="45" y="4"/>
                  </a:lnTo>
                  <a:lnTo>
                    <a:pt x="44" y="4"/>
                  </a:lnTo>
                  <a:lnTo>
                    <a:pt x="43" y="2"/>
                  </a:lnTo>
                  <a:lnTo>
                    <a:pt x="41" y="0"/>
                  </a:lnTo>
                  <a:lnTo>
                    <a:pt x="40" y="0"/>
                  </a:lnTo>
                  <a:lnTo>
                    <a:pt x="39" y="1"/>
                  </a:lnTo>
                  <a:lnTo>
                    <a:pt x="38" y="4"/>
                  </a:lnTo>
                  <a:lnTo>
                    <a:pt x="33" y="6"/>
                  </a:lnTo>
                  <a:lnTo>
                    <a:pt x="33" y="7"/>
                  </a:lnTo>
                  <a:lnTo>
                    <a:pt x="16" y="11"/>
                  </a:lnTo>
                  <a:lnTo>
                    <a:pt x="15" y="12"/>
                  </a:lnTo>
                  <a:lnTo>
                    <a:pt x="14" y="14"/>
                  </a:lnTo>
                  <a:lnTo>
                    <a:pt x="10" y="17"/>
                  </a:lnTo>
                  <a:lnTo>
                    <a:pt x="6" y="20"/>
                  </a:lnTo>
                  <a:lnTo>
                    <a:pt x="4" y="24"/>
                  </a:lnTo>
                  <a:lnTo>
                    <a:pt x="3" y="24"/>
                  </a:lnTo>
                  <a:lnTo>
                    <a:pt x="3" y="25"/>
                  </a:lnTo>
                  <a:lnTo>
                    <a:pt x="1" y="25"/>
                  </a:lnTo>
                  <a:lnTo>
                    <a:pt x="0" y="25"/>
                  </a:lnTo>
                  <a:lnTo>
                    <a:pt x="3" y="77"/>
                  </a:lnTo>
                  <a:lnTo>
                    <a:pt x="4" y="77"/>
                  </a:lnTo>
                  <a:lnTo>
                    <a:pt x="3" y="111"/>
                  </a:lnTo>
                  <a:lnTo>
                    <a:pt x="3" y="117"/>
                  </a:lnTo>
                  <a:lnTo>
                    <a:pt x="5" y="167"/>
                  </a:lnTo>
                  <a:lnTo>
                    <a:pt x="5" y="172"/>
                  </a:lnTo>
                  <a:lnTo>
                    <a:pt x="8" y="290"/>
                  </a:lnTo>
                  <a:lnTo>
                    <a:pt x="8" y="325"/>
                  </a:lnTo>
                  <a:lnTo>
                    <a:pt x="11" y="322"/>
                  </a:lnTo>
                  <a:lnTo>
                    <a:pt x="13" y="321"/>
                  </a:lnTo>
                  <a:lnTo>
                    <a:pt x="14" y="320"/>
                  </a:lnTo>
                  <a:lnTo>
                    <a:pt x="15" y="319"/>
                  </a:lnTo>
                  <a:lnTo>
                    <a:pt x="19" y="316"/>
                  </a:lnTo>
                  <a:lnTo>
                    <a:pt x="26" y="307"/>
                  </a:lnTo>
                  <a:lnTo>
                    <a:pt x="34" y="302"/>
                  </a:lnTo>
                  <a:lnTo>
                    <a:pt x="39" y="297"/>
                  </a:lnTo>
                  <a:lnTo>
                    <a:pt x="49" y="289"/>
                  </a:lnTo>
                  <a:lnTo>
                    <a:pt x="50" y="289"/>
                  </a:lnTo>
                  <a:lnTo>
                    <a:pt x="55" y="284"/>
                  </a:lnTo>
                  <a:lnTo>
                    <a:pt x="63" y="279"/>
                  </a:lnTo>
                  <a:lnTo>
                    <a:pt x="65" y="277"/>
                  </a:lnTo>
                  <a:lnTo>
                    <a:pt x="68" y="275"/>
                  </a:lnTo>
                  <a:lnTo>
                    <a:pt x="73" y="270"/>
                  </a:lnTo>
                  <a:lnTo>
                    <a:pt x="78" y="265"/>
                  </a:lnTo>
                  <a:lnTo>
                    <a:pt x="84" y="261"/>
                  </a:lnTo>
                  <a:lnTo>
                    <a:pt x="86" y="259"/>
                  </a:lnTo>
                  <a:lnTo>
                    <a:pt x="91" y="256"/>
                  </a:lnTo>
                  <a:lnTo>
                    <a:pt x="95" y="252"/>
                  </a:lnTo>
                  <a:lnTo>
                    <a:pt x="98" y="252"/>
                  </a:lnTo>
                  <a:lnTo>
                    <a:pt x="99" y="250"/>
                  </a:lnTo>
                  <a:lnTo>
                    <a:pt x="104" y="249"/>
                  </a:lnTo>
                  <a:lnTo>
                    <a:pt x="108" y="247"/>
                  </a:lnTo>
                  <a:lnTo>
                    <a:pt x="111" y="246"/>
                  </a:lnTo>
                  <a:lnTo>
                    <a:pt x="113" y="245"/>
                  </a:lnTo>
                  <a:lnTo>
                    <a:pt x="115" y="242"/>
                  </a:lnTo>
                  <a:lnTo>
                    <a:pt x="116" y="241"/>
                  </a:lnTo>
                  <a:lnTo>
                    <a:pt x="118" y="240"/>
                  </a:lnTo>
                  <a:lnTo>
                    <a:pt x="118" y="239"/>
                  </a:lnTo>
                  <a:lnTo>
                    <a:pt x="120" y="239"/>
                  </a:lnTo>
                  <a:lnTo>
                    <a:pt x="125" y="237"/>
                  </a:lnTo>
                  <a:lnTo>
                    <a:pt x="126" y="236"/>
                  </a:lnTo>
                  <a:lnTo>
                    <a:pt x="131" y="235"/>
                  </a:lnTo>
                  <a:lnTo>
                    <a:pt x="134" y="231"/>
                  </a:lnTo>
                  <a:lnTo>
                    <a:pt x="138" y="230"/>
                  </a:lnTo>
                  <a:lnTo>
                    <a:pt x="140" y="229"/>
                  </a:lnTo>
                  <a:lnTo>
                    <a:pt x="143" y="227"/>
                  </a:lnTo>
                  <a:lnTo>
                    <a:pt x="144" y="225"/>
                  </a:lnTo>
                  <a:lnTo>
                    <a:pt x="145" y="224"/>
                  </a:lnTo>
                  <a:lnTo>
                    <a:pt x="148" y="222"/>
                  </a:lnTo>
                  <a:lnTo>
                    <a:pt x="151" y="220"/>
                  </a:lnTo>
                  <a:lnTo>
                    <a:pt x="153" y="220"/>
                  </a:lnTo>
                  <a:lnTo>
                    <a:pt x="158" y="217"/>
                  </a:lnTo>
                  <a:lnTo>
                    <a:pt x="160" y="217"/>
                  </a:lnTo>
                  <a:lnTo>
                    <a:pt x="163" y="216"/>
                  </a:lnTo>
                  <a:lnTo>
                    <a:pt x="169" y="215"/>
                  </a:lnTo>
                  <a:lnTo>
                    <a:pt x="171" y="215"/>
                  </a:lnTo>
                  <a:lnTo>
                    <a:pt x="171" y="212"/>
                  </a:lnTo>
                  <a:lnTo>
                    <a:pt x="173" y="212"/>
                  </a:lnTo>
                  <a:lnTo>
                    <a:pt x="173" y="210"/>
                  </a:lnTo>
                  <a:lnTo>
                    <a:pt x="174" y="210"/>
                  </a:lnTo>
                  <a:lnTo>
                    <a:pt x="175" y="210"/>
                  </a:lnTo>
                  <a:lnTo>
                    <a:pt x="175" y="209"/>
                  </a:lnTo>
                  <a:lnTo>
                    <a:pt x="176" y="209"/>
                  </a:lnTo>
                  <a:lnTo>
                    <a:pt x="179" y="209"/>
                  </a:lnTo>
                  <a:lnTo>
                    <a:pt x="181" y="209"/>
                  </a:lnTo>
                  <a:lnTo>
                    <a:pt x="186" y="207"/>
                  </a:lnTo>
                  <a:lnTo>
                    <a:pt x="193" y="205"/>
                  </a:lnTo>
                  <a:lnTo>
                    <a:pt x="195" y="205"/>
                  </a:lnTo>
                  <a:lnTo>
                    <a:pt x="198" y="205"/>
                  </a:lnTo>
                  <a:lnTo>
                    <a:pt x="200" y="205"/>
                  </a:lnTo>
                  <a:lnTo>
                    <a:pt x="203" y="204"/>
                  </a:lnTo>
                  <a:lnTo>
                    <a:pt x="204" y="202"/>
                  </a:lnTo>
                  <a:lnTo>
                    <a:pt x="206" y="201"/>
                  </a:lnTo>
                  <a:lnTo>
                    <a:pt x="208" y="199"/>
                  </a:lnTo>
                  <a:lnTo>
                    <a:pt x="210" y="197"/>
                  </a:lnTo>
                  <a:lnTo>
                    <a:pt x="213" y="197"/>
                  </a:lnTo>
                  <a:lnTo>
                    <a:pt x="215" y="196"/>
                  </a:lnTo>
                  <a:lnTo>
                    <a:pt x="216" y="196"/>
                  </a:lnTo>
                  <a:lnTo>
                    <a:pt x="221" y="195"/>
                  </a:lnTo>
                  <a:lnTo>
                    <a:pt x="226" y="194"/>
                  </a:lnTo>
                  <a:lnTo>
                    <a:pt x="231" y="192"/>
                  </a:lnTo>
                  <a:lnTo>
                    <a:pt x="235" y="191"/>
                  </a:lnTo>
                  <a:lnTo>
                    <a:pt x="236" y="191"/>
                  </a:lnTo>
                  <a:lnTo>
                    <a:pt x="236" y="189"/>
                  </a:lnTo>
                  <a:lnTo>
                    <a:pt x="239" y="190"/>
                  </a:lnTo>
                  <a:lnTo>
                    <a:pt x="243" y="187"/>
                  </a:lnTo>
                  <a:lnTo>
                    <a:pt x="244" y="187"/>
                  </a:lnTo>
                  <a:lnTo>
                    <a:pt x="248" y="186"/>
                  </a:lnTo>
                  <a:lnTo>
                    <a:pt x="249" y="186"/>
                  </a:lnTo>
                  <a:lnTo>
                    <a:pt x="250" y="184"/>
                  </a:lnTo>
                  <a:lnTo>
                    <a:pt x="253" y="184"/>
                  </a:lnTo>
                  <a:lnTo>
                    <a:pt x="254" y="182"/>
                  </a:lnTo>
                  <a:lnTo>
                    <a:pt x="256" y="181"/>
                  </a:lnTo>
                  <a:lnTo>
                    <a:pt x="259" y="181"/>
                  </a:lnTo>
                  <a:lnTo>
                    <a:pt x="261" y="180"/>
                  </a:lnTo>
                  <a:lnTo>
                    <a:pt x="268" y="177"/>
                  </a:lnTo>
                  <a:lnTo>
                    <a:pt x="275" y="175"/>
                  </a:lnTo>
                  <a:lnTo>
                    <a:pt x="278" y="175"/>
                  </a:lnTo>
                  <a:lnTo>
                    <a:pt x="279" y="175"/>
                  </a:lnTo>
                  <a:lnTo>
                    <a:pt x="281" y="174"/>
                  </a:lnTo>
                  <a:lnTo>
                    <a:pt x="283" y="172"/>
                  </a:lnTo>
                  <a:lnTo>
                    <a:pt x="284" y="171"/>
                  </a:lnTo>
                  <a:lnTo>
                    <a:pt x="285" y="171"/>
                  </a:lnTo>
                  <a:lnTo>
                    <a:pt x="290" y="170"/>
                  </a:lnTo>
                  <a:lnTo>
                    <a:pt x="295" y="169"/>
                  </a:lnTo>
                  <a:lnTo>
                    <a:pt x="298" y="165"/>
                  </a:lnTo>
                  <a:lnTo>
                    <a:pt x="299" y="164"/>
                  </a:lnTo>
                  <a:lnTo>
                    <a:pt x="303" y="161"/>
                  </a:lnTo>
                  <a:lnTo>
                    <a:pt x="306" y="160"/>
                  </a:lnTo>
                  <a:lnTo>
                    <a:pt x="309" y="160"/>
                  </a:lnTo>
                  <a:lnTo>
                    <a:pt x="311" y="157"/>
                  </a:lnTo>
                  <a:lnTo>
                    <a:pt x="313" y="156"/>
                  </a:lnTo>
                  <a:lnTo>
                    <a:pt x="314" y="154"/>
                  </a:lnTo>
                  <a:lnTo>
                    <a:pt x="318" y="151"/>
                  </a:lnTo>
                  <a:lnTo>
                    <a:pt x="319" y="150"/>
                  </a:lnTo>
                  <a:lnTo>
                    <a:pt x="321" y="150"/>
                  </a:lnTo>
                  <a:lnTo>
                    <a:pt x="324" y="149"/>
                  </a:lnTo>
                  <a:lnTo>
                    <a:pt x="325" y="149"/>
                  </a:lnTo>
                  <a:lnTo>
                    <a:pt x="330" y="147"/>
                  </a:lnTo>
                  <a:lnTo>
                    <a:pt x="331" y="147"/>
                  </a:lnTo>
                  <a:lnTo>
                    <a:pt x="334" y="145"/>
                  </a:lnTo>
                  <a:lnTo>
                    <a:pt x="338" y="144"/>
                  </a:lnTo>
                  <a:lnTo>
                    <a:pt x="344" y="142"/>
                  </a:lnTo>
                  <a:lnTo>
                    <a:pt x="346" y="141"/>
                  </a:lnTo>
                  <a:lnTo>
                    <a:pt x="353" y="137"/>
                  </a:lnTo>
                  <a:lnTo>
                    <a:pt x="359" y="134"/>
                  </a:lnTo>
                  <a:lnTo>
                    <a:pt x="360" y="131"/>
                  </a:lnTo>
                  <a:lnTo>
                    <a:pt x="363" y="131"/>
                  </a:lnTo>
                  <a:lnTo>
                    <a:pt x="364" y="130"/>
                  </a:lnTo>
                  <a:lnTo>
                    <a:pt x="365" y="129"/>
                  </a:lnTo>
                  <a:lnTo>
                    <a:pt x="370" y="125"/>
                  </a:lnTo>
                  <a:lnTo>
                    <a:pt x="373" y="122"/>
                  </a:lnTo>
                  <a:lnTo>
                    <a:pt x="374" y="120"/>
                  </a:lnTo>
                  <a:lnTo>
                    <a:pt x="376" y="117"/>
                  </a:lnTo>
                  <a:lnTo>
                    <a:pt x="378" y="117"/>
                  </a:lnTo>
                  <a:lnTo>
                    <a:pt x="379" y="116"/>
                  </a:lnTo>
                  <a:lnTo>
                    <a:pt x="380" y="116"/>
                  </a:lnTo>
                  <a:lnTo>
                    <a:pt x="381" y="115"/>
                  </a:lnTo>
                  <a:lnTo>
                    <a:pt x="384" y="114"/>
                  </a:lnTo>
                  <a:lnTo>
                    <a:pt x="383" y="112"/>
                  </a:lnTo>
                  <a:lnTo>
                    <a:pt x="380" y="111"/>
                  </a:lnTo>
                  <a:lnTo>
                    <a:pt x="383" y="110"/>
                  </a:lnTo>
                  <a:lnTo>
                    <a:pt x="385" y="107"/>
                  </a:lnTo>
                  <a:lnTo>
                    <a:pt x="388" y="106"/>
                  </a:lnTo>
                  <a:lnTo>
                    <a:pt x="389" y="106"/>
                  </a:lnTo>
                  <a:lnTo>
                    <a:pt x="390" y="109"/>
                  </a:lnTo>
                  <a:lnTo>
                    <a:pt x="390" y="110"/>
                  </a:lnTo>
                  <a:lnTo>
                    <a:pt x="391" y="111"/>
                  </a:lnTo>
                  <a:lnTo>
                    <a:pt x="394" y="111"/>
                  </a:lnTo>
                  <a:lnTo>
                    <a:pt x="394" y="109"/>
                  </a:lnTo>
                  <a:lnTo>
                    <a:pt x="394" y="106"/>
                  </a:lnTo>
                  <a:lnTo>
                    <a:pt x="393" y="106"/>
                  </a:lnTo>
                  <a:lnTo>
                    <a:pt x="393" y="104"/>
                  </a:lnTo>
                  <a:lnTo>
                    <a:pt x="393" y="101"/>
                  </a:lnTo>
                  <a:lnTo>
                    <a:pt x="394" y="99"/>
                  </a:lnTo>
                  <a:lnTo>
                    <a:pt x="396" y="97"/>
                  </a:lnTo>
                  <a:lnTo>
                    <a:pt x="399" y="96"/>
                  </a:lnTo>
                  <a:lnTo>
                    <a:pt x="400" y="96"/>
                  </a:lnTo>
                  <a:lnTo>
                    <a:pt x="401" y="96"/>
                  </a:lnTo>
                  <a:lnTo>
                    <a:pt x="401" y="97"/>
                  </a:lnTo>
                  <a:lnTo>
                    <a:pt x="403" y="99"/>
                  </a:lnTo>
                  <a:lnTo>
                    <a:pt x="403" y="100"/>
                  </a:lnTo>
                  <a:lnTo>
                    <a:pt x="404" y="100"/>
                  </a:lnTo>
                  <a:lnTo>
                    <a:pt x="410" y="97"/>
                  </a:lnTo>
                  <a:lnTo>
                    <a:pt x="415" y="95"/>
                  </a:lnTo>
                  <a:lnTo>
                    <a:pt x="416" y="95"/>
                  </a:lnTo>
                  <a:lnTo>
                    <a:pt x="420" y="94"/>
                  </a:lnTo>
                  <a:lnTo>
                    <a:pt x="426" y="92"/>
                  </a:lnTo>
                  <a:lnTo>
                    <a:pt x="429" y="92"/>
                  </a:lnTo>
                  <a:lnTo>
                    <a:pt x="433" y="91"/>
                  </a:lnTo>
                  <a:lnTo>
                    <a:pt x="434" y="90"/>
                  </a:lnTo>
                  <a:lnTo>
                    <a:pt x="433" y="90"/>
                  </a:lnTo>
                  <a:lnTo>
                    <a:pt x="431" y="90"/>
                  </a:lnTo>
                  <a:close/>
                </a:path>
              </a:pathLst>
            </a:custGeom>
            <a:solidFill>
              <a:srgbClr val="8FCAE7"/>
            </a:solidFill>
            <a:ln w="0">
              <a:solidFill>
                <a:srgbClr val="000000"/>
              </a:solidFill>
              <a:prstDash val="solid"/>
              <a:round/>
              <a:headEnd/>
              <a:tailEnd/>
            </a:ln>
          </p:spPr>
          <p:txBody>
            <a:bodyPr/>
            <a:lstStyle/>
            <a:p>
              <a:endParaRPr lang="en-US" sz="2304"/>
            </a:p>
          </p:txBody>
        </p:sp>
        <p:sp>
          <p:nvSpPr>
            <p:cNvPr id="182" name="Pine">
              <a:extLst>
                <a:ext uri="{FF2B5EF4-FFF2-40B4-BE49-F238E27FC236}">
                  <a16:creationId xmlns:a16="http://schemas.microsoft.com/office/drawing/2014/main" id="{DA553A26-1E98-4CD2-C2FE-9A337BC32F07}"/>
                </a:ext>
              </a:extLst>
            </p:cNvPr>
            <p:cNvSpPr>
              <a:spLocks/>
            </p:cNvSpPr>
            <p:nvPr/>
          </p:nvSpPr>
          <p:spPr bwMode="auto">
            <a:xfrm>
              <a:off x="6465889" y="3478876"/>
              <a:ext cx="451420" cy="477118"/>
            </a:xfrm>
            <a:custGeom>
              <a:avLst/>
              <a:gdLst>
                <a:gd name="T0" fmla="*/ 2147483646 w 248"/>
                <a:gd name="T1" fmla="*/ 2147483646 h 284"/>
                <a:gd name="T2" fmla="*/ 2147483646 w 248"/>
                <a:gd name="T3" fmla="*/ 2147483646 h 284"/>
                <a:gd name="T4" fmla="*/ 2147483646 w 248"/>
                <a:gd name="T5" fmla="*/ 2147483646 h 284"/>
                <a:gd name="T6" fmla="*/ 2147483646 w 248"/>
                <a:gd name="T7" fmla="*/ 2147483646 h 284"/>
                <a:gd name="T8" fmla="*/ 2147483646 w 248"/>
                <a:gd name="T9" fmla="*/ 2147483646 h 284"/>
                <a:gd name="T10" fmla="*/ 2147483646 w 248"/>
                <a:gd name="T11" fmla="*/ 2147483646 h 284"/>
                <a:gd name="T12" fmla="*/ 2147483646 w 248"/>
                <a:gd name="T13" fmla="*/ 2147483646 h 284"/>
                <a:gd name="T14" fmla="*/ 2147483646 w 248"/>
                <a:gd name="T15" fmla="*/ 2147483646 h 284"/>
                <a:gd name="T16" fmla="*/ 2147483646 w 248"/>
                <a:gd name="T17" fmla="*/ 2147483646 h 284"/>
                <a:gd name="T18" fmla="*/ 2147483646 w 248"/>
                <a:gd name="T19" fmla="*/ 2147483646 h 284"/>
                <a:gd name="T20" fmla="*/ 2147483646 w 248"/>
                <a:gd name="T21" fmla="*/ 2147483646 h 284"/>
                <a:gd name="T22" fmla="*/ 2147483646 w 248"/>
                <a:gd name="T23" fmla="*/ 2147483646 h 284"/>
                <a:gd name="T24" fmla="*/ 2147483646 w 248"/>
                <a:gd name="T25" fmla="*/ 2147483646 h 284"/>
                <a:gd name="T26" fmla="*/ 2147483646 w 248"/>
                <a:gd name="T27" fmla="*/ 2147483646 h 284"/>
                <a:gd name="T28" fmla="*/ 2147483646 w 248"/>
                <a:gd name="T29" fmla="*/ 2147483646 h 284"/>
                <a:gd name="T30" fmla="*/ 2147483646 w 248"/>
                <a:gd name="T31" fmla="*/ 2147483646 h 284"/>
                <a:gd name="T32" fmla="*/ 2147483646 w 248"/>
                <a:gd name="T33" fmla="*/ 2147483646 h 284"/>
                <a:gd name="T34" fmla="*/ 2147483646 w 248"/>
                <a:gd name="T35" fmla="*/ 2147483646 h 284"/>
                <a:gd name="T36" fmla="*/ 2147483646 w 248"/>
                <a:gd name="T37" fmla="*/ 2147483646 h 284"/>
                <a:gd name="T38" fmla="*/ 2147483646 w 248"/>
                <a:gd name="T39" fmla="*/ 2147483646 h 284"/>
                <a:gd name="T40" fmla="*/ 2147483646 w 248"/>
                <a:gd name="T41" fmla="*/ 2147483646 h 284"/>
                <a:gd name="T42" fmla="*/ 2147483646 w 248"/>
                <a:gd name="T43" fmla="*/ 2147483646 h 284"/>
                <a:gd name="T44" fmla="*/ 2147483646 w 248"/>
                <a:gd name="T45" fmla="*/ 2147483646 h 284"/>
                <a:gd name="T46" fmla="*/ 2147483646 w 248"/>
                <a:gd name="T47" fmla="*/ 2147483646 h 284"/>
                <a:gd name="T48" fmla="*/ 2147483646 w 248"/>
                <a:gd name="T49" fmla="*/ 2147483646 h 284"/>
                <a:gd name="T50" fmla="*/ 2147483646 w 248"/>
                <a:gd name="T51" fmla="*/ 2147483646 h 284"/>
                <a:gd name="T52" fmla="*/ 2147483646 w 248"/>
                <a:gd name="T53" fmla="*/ 2147483646 h 284"/>
                <a:gd name="T54" fmla="*/ 2147483646 w 248"/>
                <a:gd name="T55" fmla="*/ 2147483646 h 284"/>
                <a:gd name="T56" fmla="*/ 2147483646 w 248"/>
                <a:gd name="T57" fmla="*/ 2147483646 h 284"/>
                <a:gd name="T58" fmla="*/ 2147483646 w 248"/>
                <a:gd name="T59" fmla="*/ 2147483646 h 284"/>
                <a:gd name="T60" fmla="*/ 2147483646 w 248"/>
                <a:gd name="T61" fmla="*/ 2147483646 h 284"/>
                <a:gd name="T62" fmla="*/ 2147483646 w 248"/>
                <a:gd name="T63" fmla="*/ 2147483646 h 284"/>
                <a:gd name="T64" fmla="*/ 2147483646 w 248"/>
                <a:gd name="T65" fmla="*/ 2147483646 h 284"/>
                <a:gd name="T66" fmla="*/ 2147483646 w 248"/>
                <a:gd name="T67" fmla="*/ 2147483646 h 284"/>
                <a:gd name="T68" fmla="*/ 2147483646 w 248"/>
                <a:gd name="T69" fmla="*/ 2147483646 h 284"/>
                <a:gd name="T70" fmla="*/ 2147483646 w 248"/>
                <a:gd name="T71" fmla="*/ 2147483646 h 284"/>
                <a:gd name="T72" fmla="*/ 2147483646 w 248"/>
                <a:gd name="T73" fmla="*/ 2147483646 h 284"/>
                <a:gd name="T74" fmla="*/ 2147483646 w 248"/>
                <a:gd name="T75" fmla="*/ 2147483646 h 284"/>
                <a:gd name="T76" fmla="*/ 2147483646 w 248"/>
                <a:gd name="T77" fmla="*/ 2147483646 h 284"/>
                <a:gd name="T78" fmla="*/ 2147483646 w 248"/>
                <a:gd name="T79" fmla="*/ 2147483646 h 284"/>
                <a:gd name="T80" fmla="*/ 2147483646 w 248"/>
                <a:gd name="T81" fmla="*/ 2147483646 h 284"/>
                <a:gd name="T82" fmla="*/ 2147483646 w 248"/>
                <a:gd name="T83" fmla="*/ 2147483646 h 284"/>
                <a:gd name="T84" fmla="*/ 2147483646 w 248"/>
                <a:gd name="T85" fmla="*/ 2147483646 h 284"/>
                <a:gd name="T86" fmla="*/ 2147483646 w 248"/>
                <a:gd name="T87" fmla="*/ 2147483646 h 284"/>
                <a:gd name="T88" fmla="*/ 2147483646 w 248"/>
                <a:gd name="T89" fmla="*/ 2147483646 h 284"/>
                <a:gd name="T90" fmla="*/ 2147483646 w 248"/>
                <a:gd name="T91" fmla="*/ 2147483646 h 284"/>
                <a:gd name="T92" fmla="*/ 2147483646 w 248"/>
                <a:gd name="T93" fmla="*/ 2147483646 h 284"/>
                <a:gd name="T94" fmla="*/ 2147483646 w 248"/>
                <a:gd name="T95" fmla="*/ 2147483646 h 284"/>
                <a:gd name="T96" fmla="*/ 2147483646 w 248"/>
                <a:gd name="T97" fmla="*/ 2147483646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8" h="284">
                  <a:moveTo>
                    <a:pt x="25" y="25"/>
                  </a:moveTo>
                  <a:lnTo>
                    <a:pt x="26" y="42"/>
                  </a:lnTo>
                  <a:lnTo>
                    <a:pt x="25" y="107"/>
                  </a:lnTo>
                  <a:lnTo>
                    <a:pt x="26" y="180"/>
                  </a:lnTo>
                  <a:lnTo>
                    <a:pt x="0" y="180"/>
                  </a:lnTo>
                  <a:lnTo>
                    <a:pt x="0" y="284"/>
                  </a:lnTo>
                  <a:lnTo>
                    <a:pt x="65" y="284"/>
                  </a:lnTo>
                  <a:lnTo>
                    <a:pt x="76" y="284"/>
                  </a:lnTo>
                  <a:lnTo>
                    <a:pt x="88" y="284"/>
                  </a:lnTo>
                  <a:lnTo>
                    <a:pt x="90" y="284"/>
                  </a:lnTo>
                  <a:lnTo>
                    <a:pt x="91" y="284"/>
                  </a:lnTo>
                  <a:lnTo>
                    <a:pt x="94" y="281"/>
                  </a:lnTo>
                  <a:lnTo>
                    <a:pt x="95" y="280"/>
                  </a:lnTo>
                  <a:lnTo>
                    <a:pt x="96" y="279"/>
                  </a:lnTo>
                  <a:lnTo>
                    <a:pt x="98" y="279"/>
                  </a:lnTo>
                  <a:lnTo>
                    <a:pt x="99" y="277"/>
                  </a:lnTo>
                  <a:lnTo>
                    <a:pt x="99" y="275"/>
                  </a:lnTo>
                  <a:lnTo>
                    <a:pt x="100" y="275"/>
                  </a:lnTo>
                  <a:lnTo>
                    <a:pt x="100" y="274"/>
                  </a:lnTo>
                  <a:lnTo>
                    <a:pt x="101" y="272"/>
                  </a:lnTo>
                  <a:lnTo>
                    <a:pt x="103" y="272"/>
                  </a:lnTo>
                  <a:lnTo>
                    <a:pt x="103" y="271"/>
                  </a:lnTo>
                  <a:lnTo>
                    <a:pt x="104" y="270"/>
                  </a:lnTo>
                  <a:lnTo>
                    <a:pt x="104" y="267"/>
                  </a:lnTo>
                  <a:lnTo>
                    <a:pt x="105" y="266"/>
                  </a:lnTo>
                  <a:lnTo>
                    <a:pt x="105" y="265"/>
                  </a:lnTo>
                  <a:lnTo>
                    <a:pt x="105" y="262"/>
                  </a:lnTo>
                  <a:lnTo>
                    <a:pt x="105" y="261"/>
                  </a:lnTo>
                  <a:lnTo>
                    <a:pt x="106" y="259"/>
                  </a:lnTo>
                  <a:lnTo>
                    <a:pt x="106" y="257"/>
                  </a:lnTo>
                  <a:lnTo>
                    <a:pt x="109" y="256"/>
                  </a:lnTo>
                  <a:lnTo>
                    <a:pt x="110" y="255"/>
                  </a:lnTo>
                  <a:lnTo>
                    <a:pt x="111" y="254"/>
                  </a:lnTo>
                  <a:lnTo>
                    <a:pt x="111" y="252"/>
                  </a:lnTo>
                  <a:lnTo>
                    <a:pt x="113" y="251"/>
                  </a:lnTo>
                  <a:lnTo>
                    <a:pt x="113" y="250"/>
                  </a:lnTo>
                  <a:lnTo>
                    <a:pt x="111" y="250"/>
                  </a:lnTo>
                  <a:lnTo>
                    <a:pt x="111" y="249"/>
                  </a:lnTo>
                  <a:lnTo>
                    <a:pt x="111" y="247"/>
                  </a:lnTo>
                  <a:lnTo>
                    <a:pt x="110" y="245"/>
                  </a:lnTo>
                  <a:lnTo>
                    <a:pt x="110" y="242"/>
                  </a:lnTo>
                  <a:lnTo>
                    <a:pt x="110" y="241"/>
                  </a:lnTo>
                  <a:lnTo>
                    <a:pt x="111" y="240"/>
                  </a:lnTo>
                  <a:lnTo>
                    <a:pt x="113" y="240"/>
                  </a:lnTo>
                  <a:lnTo>
                    <a:pt x="114" y="239"/>
                  </a:lnTo>
                  <a:lnTo>
                    <a:pt x="115" y="237"/>
                  </a:lnTo>
                  <a:lnTo>
                    <a:pt x="116" y="236"/>
                  </a:lnTo>
                  <a:lnTo>
                    <a:pt x="116" y="235"/>
                  </a:lnTo>
                  <a:lnTo>
                    <a:pt x="116" y="234"/>
                  </a:lnTo>
                  <a:lnTo>
                    <a:pt x="118" y="231"/>
                  </a:lnTo>
                  <a:lnTo>
                    <a:pt x="118" y="230"/>
                  </a:lnTo>
                  <a:lnTo>
                    <a:pt x="119" y="226"/>
                  </a:lnTo>
                  <a:lnTo>
                    <a:pt x="120" y="225"/>
                  </a:lnTo>
                  <a:lnTo>
                    <a:pt x="120" y="224"/>
                  </a:lnTo>
                  <a:lnTo>
                    <a:pt x="121" y="222"/>
                  </a:lnTo>
                  <a:lnTo>
                    <a:pt x="123" y="220"/>
                  </a:lnTo>
                  <a:lnTo>
                    <a:pt x="124" y="219"/>
                  </a:lnTo>
                  <a:lnTo>
                    <a:pt x="125" y="217"/>
                  </a:lnTo>
                  <a:lnTo>
                    <a:pt x="126" y="217"/>
                  </a:lnTo>
                  <a:lnTo>
                    <a:pt x="126" y="216"/>
                  </a:lnTo>
                  <a:lnTo>
                    <a:pt x="128" y="216"/>
                  </a:lnTo>
                  <a:lnTo>
                    <a:pt x="129" y="215"/>
                  </a:lnTo>
                  <a:lnTo>
                    <a:pt x="130" y="215"/>
                  </a:lnTo>
                  <a:lnTo>
                    <a:pt x="130" y="214"/>
                  </a:lnTo>
                  <a:lnTo>
                    <a:pt x="133" y="214"/>
                  </a:lnTo>
                  <a:lnTo>
                    <a:pt x="134" y="214"/>
                  </a:lnTo>
                  <a:lnTo>
                    <a:pt x="134" y="212"/>
                  </a:lnTo>
                  <a:lnTo>
                    <a:pt x="135" y="212"/>
                  </a:lnTo>
                  <a:lnTo>
                    <a:pt x="135" y="211"/>
                  </a:lnTo>
                  <a:lnTo>
                    <a:pt x="135" y="209"/>
                  </a:lnTo>
                  <a:lnTo>
                    <a:pt x="135" y="207"/>
                  </a:lnTo>
                  <a:lnTo>
                    <a:pt x="136" y="207"/>
                  </a:lnTo>
                  <a:lnTo>
                    <a:pt x="138" y="206"/>
                  </a:lnTo>
                  <a:lnTo>
                    <a:pt x="140" y="205"/>
                  </a:lnTo>
                  <a:lnTo>
                    <a:pt x="141" y="204"/>
                  </a:lnTo>
                  <a:lnTo>
                    <a:pt x="143" y="204"/>
                  </a:lnTo>
                  <a:lnTo>
                    <a:pt x="145" y="204"/>
                  </a:lnTo>
                  <a:lnTo>
                    <a:pt x="146" y="204"/>
                  </a:lnTo>
                  <a:lnTo>
                    <a:pt x="146" y="202"/>
                  </a:lnTo>
                  <a:lnTo>
                    <a:pt x="146" y="201"/>
                  </a:lnTo>
                  <a:lnTo>
                    <a:pt x="148" y="201"/>
                  </a:lnTo>
                  <a:lnTo>
                    <a:pt x="149" y="200"/>
                  </a:lnTo>
                  <a:lnTo>
                    <a:pt x="150" y="200"/>
                  </a:lnTo>
                  <a:lnTo>
                    <a:pt x="151" y="200"/>
                  </a:lnTo>
                  <a:lnTo>
                    <a:pt x="153" y="200"/>
                  </a:lnTo>
                  <a:lnTo>
                    <a:pt x="154" y="199"/>
                  </a:lnTo>
                  <a:lnTo>
                    <a:pt x="155" y="197"/>
                  </a:lnTo>
                  <a:lnTo>
                    <a:pt x="156" y="197"/>
                  </a:lnTo>
                  <a:lnTo>
                    <a:pt x="159" y="197"/>
                  </a:lnTo>
                  <a:lnTo>
                    <a:pt x="160" y="197"/>
                  </a:lnTo>
                  <a:lnTo>
                    <a:pt x="161" y="196"/>
                  </a:lnTo>
                  <a:lnTo>
                    <a:pt x="163" y="196"/>
                  </a:lnTo>
                  <a:lnTo>
                    <a:pt x="164" y="195"/>
                  </a:lnTo>
                  <a:lnTo>
                    <a:pt x="165" y="194"/>
                  </a:lnTo>
                  <a:lnTo>
                    <a:pt x="166" y="194"/>
                  </a:lnTo>
                  <a:lnTo>
                    <a:pt x="168" y="194"/>
                  </a:lnTo>
                  <a:lnTo>
                    <a:pt x="169" y="194"/>
                  </a:lnTo>
                  <a:lnTo>
                    <a:pt x="170" y="194"/>
                  </a:lnTo>
                  <a:lnTo>
                    <a:pt x="173" y="194"/>
                  </a:lnTo>
                  <a:lnTo>
                    <a:pt x="173" y="192"/>
                  </a:lnTo>
                  <a:lnTo>
                    <a:pt x="173" y="191"/>
                  </a:lnTo>
                  <a:lnTo>
                    <a:pt x="173" y="189"/>
                  </a:lnTo>
                  <a:lnTo>
                    <a:pt x="173" y="187"/>
                  </a:lnTo>
                  <a:lnTo>
                    <a:pt x="173" y="186"/>
                  </a:lnTo>
                  <a:lnTo>
                    <a:pt x="173" y="185"/>
                  </a:lnTo>
                  <a:lnTo>
                    <a:pt x="174" y="184"/>
                  </a:lnTo>
                  <a:lnTo>
                    <a:pt x="175" y="182"/>
                  </a:lnTo>
                  <a:lnTo>
                    <a:pt x="176" y="181"/>
                  </a:lnTo>
                  <a:lnTo>
                    <a:pt x="178" y="180"/>
                  </a:lnTo>
                  <a:lnTo>
                    <a:pt x="179" y="180"/>
                  </a:lnTo>
                  <a:lnTo>
                    <a:pt x="180" y="180"/>
                  </a:lnTo>
                  <a:lnTo>
                    <a:pt x="181" y="180"/>
                  </a:lnTo>
                  <a:lnTo>
                    <a:pt x="183" y="180"/>
                  </a:lnTo>
                  <a:lnTo>
                    <a:pt x="185" y="180"/>
                  </a:lnTo>
                  <a:lnTo>
                    <a:pt x="186" y="180"/>
                  </a:lnTo>
                  <a:lnTo>
                    <a:pt x="188" y="181"/>
                  </a:lnTo>
                  <a:lnTo>
                    <a:pt x="188" y="182"/>
                  </a:lnTo>
                  <a:lnTo>
                    <a:pt x="189" y="182"/>
                  </a:lnTo>
                  <a:lnTo>
                    <a:pt x="190" y="182"/>
                  </a:lnTo>
                  <a:lnTo>
                    <a:pt x="193" y="182"/>
                  </a:lnTo>
                  <a:lnTo>
                    <a:pt x="194" y="182"/>
                  </a:lnTo>
                  <a:lnTo>
                    <a:pt x="195" y="182"/>
                  </a:lnTo>
                  <a:lnTo>
                    <a:pt x="196" y="181"/>
                  </a:lnTo>
                  <a:lnTo>
                    <a:pt x="196" y="180"/>
                  </a:lnTo>
                  <a:lnTo>
                    <a:pt x="196" y="179"/>
                  </a:lnTo>
                  <a:lnTo>
                    <a:pt x="198" y="177"/>
                  </a:lnTo>
                  <a:lnTo>
                    <a:pt x="198" y="176"/>
                  </a:lnTo>
                  <a:lnTo>
                    <a:pt x="200" y="176"/>
                  </a:lnTo>
                  <a:lnTo>
                    <a:pt x="200" y="175"/>
                  </a:lnTo>
                  <a:lnTo>
                    <a:pt x="200" y="174"/>
                  </a:lnTo>
                  <a:lnTo>
                    <a:pt x="201" y="174"/>
                  </a:lnTo>
                  <a:lnTo>
                    <a:pt x="201" y="172"/>
                  </a:lnTo>
                  <a:lnTo>
                    <a:pt x="203" y="172"/>
                  </a:lnTo>
                  <a:lnTo>
                    <a:pt x="203" y="171"/>
                  </a:lnTo>
                  <a:lnTo>
                    <a:pt x="204" y="169"/>
                  </a:lnTo>
                  <a:lnTo>
                    <a:pt x="204" y="167"/>
                  </a:lnTo>
                  <a:lnTo>
                    <a:pt x="204" y="166"/>
                  </a:lnTo>
                  <a:lnTo>
                    <a:pt x="205" y="166"/>
                  </a:lnTo>
                  <a:lnTo>
                    <a:pt x="206" y="165"/>
                  </a:lnTo>
                  <a:lnTo>
                    <a:pt x="206" y="164"/>
                  </a:lnTo>
                  <a:lnTo>
                    <a:pt x="208" y="164"/>
                  </a:lnTo>
                  <a:lnTo>
                    <a:pt x="209" y="164"/>
                  </a:lnTo>
                  <a:lnTo>
                    <a:pt x="209" y="162"/>
                  </a:lnTo>
                  <a:lnTo>
                    <a:pt x="210" y="162"/>
                  </a:lnTo>
                  <a:lnTo>
                    <a:pt x="213" y="162"/>
                  </a:lnTo>
                  <a:lnTo>
                    <a:pt x="214" y="162"/>
                  </a:lnTo>
                  <a:lnTo>
                    <a:pt x="216" y="164"/>
                  </a:lnTo>
                  <a:lnTo>
                    <a:pt x="218" y="165"/>
                  </a:lnTo>
                  <a:lnTo>
                    <a:pt x="219" y="165"/>
                  </a:lnTo>
                  <a:lnTo>
                    <a:pt x="220" y="165"/>
                  </a:lnTo>
                  <a:lnTo>
                    <a:pt x="221" y="166"/>
                  </a:lnTo>
                  <a:lnTo>
                    <a:pt x="223" y="166"/>
                  </a:lnTo>
                  <a:lnTo>
                    <a:pt x="224" y="169"/>
                  </a:lnTo>
                  <a:lnTo>
                    <a:pt x="225" y="169"/>
                  </a:lnTo>
                  <a:lnTo>
                    <a:pt x="228" y="169"/>
                  </a:lnTo>
                  <a:lnTo>
                    <a:pt x="229" y="169"/>
                  </a:lnTo>
                  <a:lnTo>
                    <a:pt x="229" y="166"/>
                  </a:lnTo>
                  <a:lnTo>
                    <a:pt x="230" y="167"/>
                  </a:lnTo>
                  <a:lnTo>
                    <a:pt x="230" y="165"/>
                  </a:lnTo>
                  <a:lnTo>
                    <a:pt x="230" y="164"/>
                  </a:lnTo>
                  <a:lnTo>
                    <a:pt x="231" y="162"/>
                  </a:lnTo>
                  <a:lnTo>
                    <a:pt x="233" y="162"/>
                  </a:lnTo>
                  <a:lnTo>
                    <a:pt x="233" y="160"/>
                  </a:lnTo>
                  <a:lnTo>
                    <a:pt x="233" y="159"/>
                  </a:lnTo>
                  <a:lnTo>
                    <a:pt x="231" y="157"/>
                  </a:lnTo>
                  <a:lnTo>
                    <a:pt x="231" y="156"/>
                  </a:lnTo>
                  <a:lnTo>
                    <a:pt x="233" y="155"/>
                  </a:lnTo>
                  <a:lnTo>
                    <a:pt x="233" y="154"/>
                  </a:lnTo>
                  <a:lnTo>
                    <a:pt x="233" y="152"/>
                  </a:lnTo>
                  <a:lnTo>
                    <a:pt x="234" y="150"/>
                  </a:lnTo>
                  <a:lnTo>
                    <a:pt x="234" y="149"/>
                  </a:lnTo>
                  <a:lnTo>
                    <a:pt x="235" y="147"/>
                  </a:lnTo>
                  <a:lnTo>
                    <a:pt x="235" y="146"/>
                  </a:lnTo>
                  <a:lnTo>
                    <a:pt x="236" y="145"/>
                  </a:lnTo>
                  <a:lnTo>
                    <a:pt x="239" y="145"/>
                  </a:lnTo>
                  <a:lnTo>
                    <a:pt x="240" y="144"/>
                  </a:lnTo>
                  <a:lnTo>
                    <a:pt x="244" y="144"/>
                  </a:lnTo>
                  <a:lnTo>
                    <a:pt x="246" y="142"/>
                  </a:lnTo>
                  <a:lnTo>
                    <a:pt x="246" y="140"/>
                  </a:lnTo>
                  <a:lnTo>
                    <a:pt x="246" y="139"/>
                  </a:lnTo>
                  <a:lnTo>
                    <a:pt x="246" y="137"/>
                  </a:lnTo>
                  <a:lnTo>
                    <a:pt x="246" y="132"/>
                  </a:lnTo>
                  <a:lnTo>
                    <a:pt x="246" y="110"/>
                  </a:lnTo>
                  <a:lnTo>
                    <a:pt x="246" y="109"/>
                  </a:lnTo>
                  <a:lnTo>
                    <a:pt x="246" y="106"/>
                  </a:lnTo>
                  <a:lnTo>
                    <a:pt x="248" y="81"/>
                  </a:lnTo>
                  <a:lnTo>
                    <a:pt x="248" y="71"/>
                  </a:lnTo>
                  <a:lnTo>
                    <a:pt x="246" y="64"/>
                  </a:lnTo>
                  <a:lnTo>
                    <a:pt x="246" y="36"/>
                  </a:lnTo>
                  <a:lnTo>
                    <a:pt x="246" y="35"/>
                  </a:lnTo>
                  <a:lnTo>
                    <a:pt x="246" y="30"/>
                  </a:lnTo>
                  <a:lnTo>
                    <a:pt x="246" y="19"/>
                  </a:lnTo>
                  <a:lnTo>
                    <a:pt x="246" y="17"/>
                  </a:lnTo>
                  <a:lnTo>
                    <a:pt x="246" y="0"/>
                  </a:lnTo>
                  <a:lnTo>
                    <a:pt x="25" y="0"/>
                  </a:lnTo>
                  <a:lnTo>
                    <a:pt x="25" y="25"/>
                  </a:lnTo>
                  <a:close/>
                </a:path>
              </a:pathLst>
            </a:custGeom>
            <a:solidFill>
              <a:srgbClr val="8FCAE7"/>
            </a:solidFill>
            <a:ln w="0">
              <a:solidFill>
                <a:srgbClr val="000000"/>
              </a:solidFill>
              <a:prstDash val="solid"/>
              <a:round/>
              <a:headEnd/>
              <a:tailEnd/>
            </a:ln>
          </p:spPr>
          <p:txBody>
            <a:bodyPr/>
            <a:lstStyle/>
            <a:p>
              <a:endParaRPr lang="en-US" sz="2304"/>
            </a:p>
          </p:txBody>
        </p:sp>
        <p:sp>
          <p:nvSpPr>
            <p:cNvPr id="183" name="St._Louis">
              <a:extLst>
                <a:ext uri="{FF2B5EF4-FFF2-40B4-BE49-F238E27FC236}">
                  <a16:creationId xmlns:a16="http://schemas.microsoft.com/office/drawing/2014/main" id="{F2C9D33A-8890-9D65-6D1D-B71FF9B3BF43}"/>
                </a:ext>
              </a:extLst>
            </p:cNvPr>
            <p:cNvSpPr>
              <a:spLocks/>
            </p:cNvSpPr>
            <p:nvPr/>
          </p:nvSpPr>
          <p:spPr bwMode="auto">
            <a:xfrm>
              <a:off x="6490010" y="1952096"/>
              <a:ext cx="685347" cy="1366066"/>
            </a:xfrm>
            <a:custGeom>
              <a:avLst/>
              <a:gdLst>
                <a:gd name="T0" fmla="*/ 2147483646 w 372"/>
                <a:gd name="T1" fmla="*/ 2147483646 h 816"/>
                <a:gd name="T2" fmla="*/ 2147483646 w 372"/>
                <a:gd name="T3" fmla="*/ 2147483646 h 816"/>
                <a:gd name="T4" fmla="*/ 2147483646 w 372"/>
                <a:gd name="T5" fmla="*/ 2147483646 h 816"/>
                <a:gd name="T6" fmla="*/ 2147483646 w 372"/>
                <a:gd name="T7" fmla="*/ 2147483646 h 816"/>
                <a:gd name="T8" fmla="*/ 2147483646 w 372"/>
                <a:gd name="T9" fmla="*/ 2147483646 h 816"/>
                <a:gd name="T10" fmla="*/ 2147483646 w 372"/>
                <a:gd name="T11" fmla="*/ 2147483646 h 816"/>
                <a:gd name="T12" fmla="*/ 2147483646 w 372"/>
                <a:gd name="T13" fmla="*/ 2147483646 h 816"/>
                <a:gd name="T14" fmla="*/ 2147483646 w 372"/>
                <a:gd name="T15" fmla="*/ 2147483646 h 816"/>
                <a:gd name="T16" fmla="*/ 2147483646 w 372"/>
                <a:gd name="T17" fmla="*/ 2147483646 h 816"/>
                <a:gd name="T18" fmla="*/ 2147483646 w 372"/>
                <a:gd name="T19" fmla="*/ 2147483646 h 816"/>
                <a:gd name="T20" fmla="*/ 2147483646 w 372"/>
                <a:gd name="T21" fmla="*/ 2147483646 h 816"/>
                <a:gd name="T22" fmla="*/ 2147483646 w 372"/>
                <a:gd name="T23" fmla="*/ 2147483646 h 816"/>
                <a:gd name="T24" fmla="*/ 2147483646 w 372"/>
                <a:gd name="T25" fmla="*/ 2147483646 h 816"/>
                <a:gd name="T26" fmla="*/ 2147483646 w 372"/>
                <a:gd name="T27" fmla="*/ 2147483646 h 816"/>
                <a:gd name="T28" fmla="*/ 2147483646 w 372"/>
                <a:gd name="T29" fmla="*/ 2147483646 h 816"/>
                <a:gd name="T30" fmla="*/ 2147483646 w 372"/>
                <a:gd name="T31" fmla="*/ 2147483646 h 816"/>
                <a:gd name="T32" fmla="*/ 2147483646 w 372"/>
                <a:gd name="T33" fmla="*/ 2147483646 h 816"/>
                <a:gd name="T34" fmla="*/ 2147483646 w 372"/>
                <a:gd name="T35" fmla="*/ 2147483646 h 816"/>
                <a:gd name="T36" fmla="*/ 2147483646 w 372"/>
                <a:gd name="T37" fmla="*/ 2147483646 h 816"/>
                <a:gd name="T38" fmla="*/ 2147483646 w 372"/>
                <a:gd name="T39" fmla="*/ 2147483646 h 816"/>
                <a:gd name="T40" fmla="*/ 2147483646 w 372"/>
                <a:gd name="T41" fmla="*/ 2147483646 h 816"/>
                <a:gd name="T42" fmla="*/ 2147483646 w 372"/>
                <a:gd name="T43" fmla="*/ 2147483646 h 816"/>
                <a:gd name="T44" fmla="*/ 2147483646 w 372"/>
                <a:gd name="T45" fmla="*/ 2147483646 h 816"/>
                <a:gd name="T46" fmla="*/ 2147483646 w 372"/>
                <a:gd name="T47" fmla="*/ 2147483646 h 816"/>
                <a:gd name="T48" fmla="*/ 2147483646 w 372"/>
                <a:gd name="T49" fmla="*/ 2147483646 h 816"/>
                <a:gd name="T50" fmla="*/ 2147483646 w 372"/>
                <a:gd name="T51" fmla="*/ 2147483646 h 816"/>
                <a:gd name="T52" fmla="*/ 2147483646 w 372"/>
                <a:gd name="T53" fmla="*/ 2147483646 h 816"/>
                <a:gd name="T54" fmla="*/ 2147483646 w 372"/>
                <a:gd name="T55" fmla="*/ 2147483646 h 816"/>
                <a:gd name="T56" fmla="*/ 2147483646 w 372"/>
                <a:gd name="T57" fmla="*/ 2147483646 h 816"/>
                <a:gd name="T58" fmla="*/ 2147483646 w 372"/>
                <a:gd name="T59" fmla="*/ 2147483646 h 816"/>
                <a:gd name="T60" fmla="*/ 2147483646 w 372"/>
                <a:gd name="T61" fmla="*/ 2147483646 h 816"/>
                <a:gd name="T62" fmla="*/ 2147483646 w 372"/>
                <a:gd name="T63" fmla="*/ 2147483646 h 816"/>
                <a:gd name="T64" fmla="*/ 2147483646 w 372"/>
                <a:gd name="T65" fmla="*/ 2147483646 h 816"/>
                <a:gd name="T66" fmla="*/ 2147483646 w 372"/>
                <a:gd name="T67" fmla="*/ 2147483646 h 816"/>
                <a:gd name="T68" fmla="*/ 2147483646 w 372"/>
                <a:gd name="T69" fmla="*/ 2147483646 h 816"/>
                <a:gd name="T70" fmla="*/ 2147483646 w 372"/>
                <a:gd name="T71" fmla="*/ 0 h 816"/>
                <a:gd name="T72" fmla="*/ 2147483646 w 372"/>
                <a:gd name="T73" fmla="*/ 2147483646 h 816"/>
                <a:gd name="T74" fmla="*/ 2147483646 w 372"/>
                <a:gd name="T75" fmla="*/ 2147483646 h 816"/>
                <a:gd name="T76" fmla="*/ 2147483646 w 372"/>
                <a:gd name="T77" fmla="*/ 2147483646 h 816"/>
                <a:gd name="T78" fmla="*/ 2147483646 w 372"/>
                <a:gd name="T79" fmla="*/ 2147483646 h 816"/>
                <a:gd name="T80" fmla="*/ 2147483646 w 372"/>
                <a:gd name="T81" fmla="*/ 2147483646 h 816"/>
                <a:gd name="T82" fmla="*/ 2147483646 w 372"/>
                <a:gd name="T83" fmla="*/ 2147483646 h 816"/>
                <a:gd name="T84" fmla="*/ 2147483646 w 372"/>
                <a:gd name="T85" fmla="*/ 2147483646 h 816"/>
                <a:gd name="T86" fmla="*/ 2147483646 w 372"/>
                <a:gd name="T87" fmla="*/ 2147483646 h 816"/>
                <a:gd name="T88" fmla="*/ 2147483646 w 372"/>
                <a:gd name="T89" fmla="*/ 2147483646 h 816"/>
                <a:gd name="T90" fmla="*/ 2147483646 w 372"/>
                <a:gd name="T91" fmla="*/ 2147483646 h 816"/>
                <a:gd name="T92" fmla="*/ 2147483646 w 372"/>
                <a:gd name="T93" fmla="*/ 2147483646 h 816"/>
                <a:gd name="T94" fmla="*/ 2147483646 w 372"/>
                <a:gd name="T95" fmla="*/ 2147483646 h 816"/>
                <a:gd name="T96" fmla="*/ 2147483646 w 372"/>
                <a:gd name="T97" fmla="*/ 2147483646 h 816"/>
                <a:gd name="T98" fmla="*/ 2147483646 w 372"/>
                <a:gd name="T99" fmla="*/ 2147483646 h 816"/>
                <a:gd name="T100" fmla="*/ 2147483646 w 372"/>
                <a:gd name="T101" fmla="*/ 2147483646 h 816"/>
                <a:gd name="T102" fmla="*/ 2147483646 w 372"/>
                <a:gd name="T103" fmla="*/ 2147483646 h 816"/>
                <a:gd name="T104" fmla="*/ 2147483646 w 372"/>
                <a:gd name="T105" fmla="*/ 2147483646 h 816"/>
                <a:gd name="T106" fmla="*/ 2147483646 w 372"/>
                <a:gd name="T107" fmla="*/ 2147483646 h 816"/>
                <a:gd name="T108" fmla="*/ 2147483646 w 372"/>
                <a:gd name="T109" fmla="*/ 2147483646 h 8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2" h="816">
                  <a:moveTo>
                    <a:pt x="371" y="551"/>
                  </a:moveTo>
                  <a:lnTo>
                    <a:pt x="370" y="516"/>
                  </a:lnTo>
                  <a:lnTo>
                    <a:pt x="371" y="515"/>
                  </a:lnTo>
                  <a:lnTo>
                    <a:pt x="371" y="436"/>
                  </a:lnTo>
                  <a:lnTo>
                    <a:pt x="367" y="337"/>
                  </a:lnTo>
                  <a:lnTo>
                    <a:pt x="365" y="256"/>
                  </a:lnTo>
                  <a:lnTo>
                    <a:pt x="365" y="247"/>
                  </a:lnTo>
                  <a:lnTo>
                    <a:pt x="365" y="242"/>
                  </a:lnTo>
                  <a:lnTo>
                    <a:pt x="365" y="173"/>
                  </a:lnTo>
                  <a:lnTo>
                    <a:pt x="364" y="173"/>
                  </a:lnTo>
                  <a:lnTo>
                    <a:pt x="362" y="171"/>
                  </a:lnTo>
                  <a:lnTo>
                    <a:pt x="361" y="171"/>
                  </a:lnTo>
                  <a:lnTo>
                    <a:pt x="360" y="170"/>
                  </a:lnTo>
                  <a:lnTo>
                    <a:pt x="359" y="170"/>
                  </a:lnTo>
                  <a:lnTo>
                    <a:pt x="356" y="170"/>
                  </a:lnTo>
                  <a:lnTo>
                    <a:pt x="355" y="171"/>
                  </a:lnTo>
                  <a:lnTo>
                    <a:pt x="354" y="171"/>
                  </a:lnTo>
                  <a:lnTo>
                    <a:pt x="352" y="171"/>
                  </a:lnTo>
                  <a:lnTo>
                    <a:pt x="351" y="171"/>
                  </a:lnTo>
                  <a:lnTo>
                    <a:pt x="350" y="171"/>
                  </a:lnTo>
                  <a:lnTo>
                    <a:pt x="349" y="171"/>
                  </a:lnTo>
                  <a:lnTo>
                    <a:pt x="347" y="171"/>
                  </a:lnTo>
                  <a:lnTo>
                    <a:pt x="347" y="170"/>
                  </a:lnTo>
                  <a:lnTo>
                    <a:pt x="346" y="168"/>
                  </a:lnTo>
                  <a:lnTo>
                    <a:pt x="346" y="167"/>
                  </a:lnTo>
                  <a:lnTo>
                    <a:pt x="345" y="166"/>
                  </a:lnTo>
                  <a:lnTo>
                    <a:pt x="341" y="163"/>
                  </a:lnTo>
                  <a:lnTo>
                    <a:pt x="340" y="163"/>
                  </a:lnTo>
                  <a:lnTo>
                    <a:pt x="339" y="162"/>
                  </a:lnTo>
                  <a:lnTo>
                    <a:pt x="339" y="161"/>
                  </a:lnTo>
                  <a:lnTo>
                    <a:pt x="337" y="161"/>
                  </a:lnTo>
                  <a:lnTo>
                    <a:pt x="335" y="160"/>
                  </a:lnTo>
                  <a:lnTo>
                    <a:pt x="334" y="160"/>
                  </a:lnTo>
                  <a:lnTo>
                    <a:pt x="332" y="160"/>
                  </a:lnTo>
                  <a:lnTo>
                    <a:pt x="330" y="160"/>
                  </a:lnTo>
                  <a:lnTo>
                    <a:pt x="330" y="162"/>
                  </a:lnTo>
                  <a:lnTo>
                    <a:pt x="329" y="162"/>
                  </a:lnTo>
                  <a:lnTo>
                    <a:pt x="326" y="163"/>
                  </a:lnTo>
                  <a:lnTo>
                    <a:pt x="325" y="163"/>
                  </a:lnTo>
                  <a:lnTo>
                    <a:pt x="324" y="163"/>
                  </a:lnTo>
                  <a:lnTo>
                    <a:pt x="322" y="163"/>
                  </a:lnTo>
                  <a:lnTo>
                    <a:pt x="321" y="163"/>
                  </a:lnTo>
                  <a:lnTo>
                    <a:pt x="321" y="161"/>
                  </a:lnTo>
                  <a:lnTo>
                    <a:pt x="321" y="160"/>
                  </a:lnTo>
                  <a:lnTo>
                    <a:pt x="321" y="158"/>
                  </a:lnTo>
                  <a:lnTo>
                    <a:pt x="322" y="157"/>
                  </a:lnTo>
                  <a:lnTo>
                    <a:pt x="321" y="156"/>
                  </a:lnTo>
                  <a:lnTo>
                    <a:pt x="321" y="155"/>
                  </a:lnTo>
                  <a:lnTo>
                    <a:pt x="320" y="155"/>
                  </a:lnTo>
                  <a:lnTo>
                    <a:pt x="320" y="153"/>
                  </a:lnTo>
                  <a:lnTo>
                    <a:pt x="319" y="153"/>
                  </a:lnTo>
                  <a:lnTo>
                    <a:pt x="317" y="153"/>
                  </a:lnTo>
                  <a:lnTo>
                    <a:pt x="317" y="155"/>
                  </a:lnTo>
                  <a:lnTo>
                    <a:pt x="317" y="156"/>
                  </a:lnTo>
                  <a:lnTo>
                    <a:pt x="317" y="157"/>
                  </a:lnTo>
                  <a:lnTo>
                    <a:pt x="316" y="157"/>
                  </a:lnTo>
                  <a:lnTo>
                    <a:pt x="315" y="157"/>
                  </a:lnTo>
                  <a:lnTo>
                    <a:pt x="315" y="156"/>
                  </a:lnTo>
                  <a:lnTo>
                    <a:pt x="314" y="155"/>
                  </a:lnTo>
                  <a:lnTo>
                    <a:pt x="310" y="150"/>
                  </a:lnTo>
                  <a:lnTo>
                    <a:pt x="307" y="150"/>
                  </a:lnTo>
                  <a:lnTo>
                    <a:pt x="306" y="145"/>
                  </a:lnTo>
                  <a:lnTo>
                    <a:pt x="306" y="142"/>
                  </a:lnTo>
                  <a:lnTo>
                    <a:pt x="305" y="141"/>
                  </a:lnTo>
                  <a:lnTo>
                    <a:pt x="305" y="140"/>
                  </a:lnTo>
                  <a:lnTo>
                    <a:pt x="305" y="138"/>
                  </a:lnTo>
                  <a:lnTo>
                    <a:pt x="305" y="137"/>
                  </a:lnTo>
                  <a:lnTo>
                    <a:pt x="305" y="135"/>
                  </a:lnTo>
                  <a:lnTo>
                    <a:pt x="305" y="131"/>
                  </a:lnTo>
                  <a:lnTo>
                    <a:pt x="306" y="128"/>
                  </a:lnTo>
                  <a:lnTo>
                    <a:pt x="306" y="126"/>
                  </a:lnTo>
                  <a:lnTo>
                    <a:pt x="306" y="125"/>
                  </a:lnTo>
                  <a:lnTo>
                    <a:pt x="299" y="123"/>
                  </a:lnTo>
                  <a:lnTo>
                    <a:pt x="297" y="121"/>
                  </a:lnTo>
                  <a:lnTo>
                    <a:pt x="295" y="117"/>
                  </a:lnTo>
                  <a:lnTo>
                    <a:pt x="295" y="116"/>
                  </a:lnTo>
                  <a:lnTo>
                    <a:pt x="295" y="113"/>
                  </a:lnTo>
                  <a:lnTo>
                    <a:pt x="295" y="112"/>
                  </a:lnTo>
                  <a:lnTo>
                    <a:pt x="291" y="110"/>
                  </a:lnTo>
                  <a:lnTo>
                    <a:pt x="287" y="110"/>
                  </a:lnTo>
                  <a:lnTo>
                    <a:pt x="286" y="111"/>
                  </a:lnTo>
                  <a:lnTo>
                    <a:pt x="285" y="112"/>
                  </a:lnTo>
                  <a:lnTo>
                    <a:pt x="284" y="112"/>
                  </a:lnTo>
                  <a:lnTo>
                    <a:pt x="269" y="112"/>
                  </a:lnTo>
                  <a:lnTo>
                    <a:pt x="267" y="112"/>
                  </a:lnTo>
                  <a:lnTo>
                    <a:pt x="267" y="110"/>
                  </a:lnTo>
                  <a:lnTo>
                    <a:pt x="267" y="107"/>
                  </a:lnTo>
                  <a:lnTo>
                    <a:pt x="262" y="107"/>
                  </a:lnTo>
                  <a:lnTo>
                    <a:pt x="257" y="112"/>
                  </a:lnTo>
                  <a:lnTo>
                    <a:pt x="257" y="115"/>
                  </a:lnTo>
                  <a:lnTo>
                    <a:pt x="254" y="113"/>
                  </a:lnTo>
                  <a:lnTo>
                    <a:pt x="251" y="113"/>
                  </a:lnTo>
                  <a:lnTo>
                    <a:pt x="247" y="115"/>
                  </a:lnTo>
                  <a:lnTo>
                    <a:pt x="241" y="115"/>
                  </a:lnTo>
                  <a:lnTo>
                    <a:pt x="239" y="113"/>
                  </a:lnTo>
                  <a:lnTo>
                    <a:pt x="237" y="113"/>
                  </a:lnTo>
                  <a:lnTo>
                    <a:pt x="236" y="113"/>
                  </a:lnTo>
                  <a:lnTo>
                    <a:pt x="234" y="112"/>
                  </a:lnTo>
                  <a:lnTo>
                    <a:pt x="231" y="115"/>
                  </a:lnTo>
                  <a:lnTo>
                    <a:pt x="230" y="116"/>
                  </a:lnTo>
                  <a:lnTo>
                    <a:pt x="229" y="117"/>
                  </a:lnTo>
                  <a:lnTo>
                    <a:pt x="227" y="118"/>
                  </a:lnTo>
                  <a:lnTo>
                    <a:pt x="226" y="121"/>
                  </a:lnTo>
                  <a:lnTo>
                    <a:pt x="226" y="122"/>
                  </a:lnTo>
                  <a:lnTo>
                    <a:pt x="226" y="123"/>
                  </a:lnTo>
                  <a:lnTo>
                    <a:pt x="225" y="125"/>
                  </a:lnTo>
                  <a:lnTo>
                    <a:pt x="224" y="126"/>
                  </a:lnTo>
                  <a:lnTo>
                    <a:pt x="224" y="128"/>
                  </a:lnTo>
                  <a:lnTo>
                    <a:pt x="224" y="131"/>
                  </a:lnTo>
                  <a:lnTo>
                    <a:pt x="225" y="131"/>
                  </a:lnTo>
                  <a:lnTo>
                    <a:pt x="225" y="132"/>
                  </a:lnTo>
                  <a:lnTo>
                    <a:pt x="226" y="133"/>
                  </a:lnTo>
                  <a:lnTo>
                    <a:pt x="225" y="136"/>
                  </a:lnTo>
                  <a:lnTo>
                    <a:pt x="225" y="138"/>
                  </a:lnTo>
                  <a:lnTo>
                    <a:pt x="225" y="140"/>
                  </a:lnTo>
                  <a:lnTo>
                    <a:pt x="225" y="141"/>
                  </a:lnTo>
                  <a:lnTo>
                    <a:pt x="226" y="142"/>
                  </a:lnTo>
                  <a:lnTo>
                    <a:pt x="226" y="146"/>
                  </a:lnTo>
                  <a:lnTo>
                    <a:pt x="226" y="147"/>
                  </a:lnTo>
                  <a:lnTo>
                    <a:pt x="227" y="148"/>
                  </a:lnTo>
                  <a:lnTo>
                    <a:pt x="229" y="150"/>
                  </a:lnTo>
                  <a:lnTo>
                    <a:pt x="230" y="151"/>
                  </a:lnTo>
                  <a:lnTo>
                    <a:pt x="231" y="152"/>
                  </a:lnTo>
                  <a:lnTo>
                    <a:pt x="231" y="153"/>
                  </a:lnTo>
                  <a:lnTo>
                    <a:pt x="232" y="153"/>
                  </a:lnTo>
                  <a:lnTo>
                    <a:pt x="232" y="155"/>
                  </a:lnTo>
                  <a:lnTo>
                    <a:pt x="232" y="156"/>
                  </a:lnTo>
                  <a:lnTo>
                    <a:pt x="232" y="157"/>
                  </a:lnTo>
                  <a:lnTo>
                    <a:pt x="231" y="158"/>
                  </a:lnTo>
                  <a:lnTo>
                    <a:pt x="230" y="158"/>
                  </a:lnTo>
                  <a:lnTo>
                    <a:pt x="229" y="158"/>
                  </a:lnTo>
                  <a:lnTo>
                    <a:pt x="227" y="158"/>
                  </a:lnTo>
                  <a:lnTo>
                    <a:pt x="225" y="158"/>
                  </a:lnTo>
                  <a:lnTo>
                    <a:pt x="222" y="158"/>
                  </a:lnTo>
                  <a:lnTo>
                    <a:pt x="221" y="158"/>
                  </a:lnTo>
                  <a:lnTo>
                    <a:pt x="221" y="160"/>
                  </a:lnTo>
                  <a:lnTo>
                    <a:pt x="220" y="160"/>
                  </a:lnTo>
                  <a:lnTo>
                    <a:pt x="219" y="162"/>
                  </a:lnTo>
                  <a:lnTo>
                    <a:pt x="217" y="162"/>
                  </a:lnTo>
                  <a:lnTo>
                    <a:pt x="216" y="163"/>
                  </a:lnTo>
                  <a:lnTo>
                    <a:pt x="215" y="163"/>
                  </a:lnTo>
                  <a:lnTo>
                    <a:pt x="214" y="163"/>
                  </a:lnTo>
                  <a:lnTo>
                    <a:pt x="211" y="163"/>
                  </a:lnTo>
                  <a:lnTo>
                    <a:pt x="210" y="165"/>
                  </a:lnTo>
                  <a:lnTo>
                    <a:pt x="209" y="166"/>
                  </a:lnTo>
                  <a:lnTo>
                    <a:pt x="207" y="166"/>
                  </a:lnTo>
                  <a:lnTo>
                    <a:pt x="206" y="167"/>
                  </a:lnTo>
                  <a:lnTo>
                    <a:pt x="205" y="168"/>
                  </a:lnTo>
                  <a:lnTo>
                    <a:pt x="205" y="167"/>
                  </a:lnTo>
                  <a:lnTo>
                    <a:pt x="204" y="167"/>
                  </a:lnTo>
                  <a:lnTo>
                    <a:pt x="204" y="166"/>
                  </a:lnTo>
                  <a:lnTo>
                    <a:pt x="202" y="165"/>
                  </a:lnTo>
                  <a:lnTo>
                    <a:pt x="202" y="162"/>
                  </a:lnTo>
                  <a:lnTo>
                    <a:pt x="201" y="161"/>
                  </a:lnTo>
                  <a:lnTo>
                    <a:pt x="201" y="160"/>
                  </a:lnTo>
                  <a:lnTo>
                    <a:pt x="201" y="158"/>
                  </a:lnTo>
                  <a:lnTo>
                    <a:pt x="200" y="158"/>
                  </a:lnTo>
                  <a:lnTo>
                    <a:pt x="200" y="157"/>
                  </a:lnTo>
                  <a:lnTo>
                    <a:pt x="200" y="156"/>
                  </a:lnTo>
                  <a:lnTo>
                    <a:pt x="199" y="156"/>
                  </a:lnTo>
                  <a:lnTo>
                    <a:pt x="199" y="155"/>
                  </a:lnTo>
                  <a:lnTo>
                    <a:pt x="199" y="153"/>
                  </a:lnTo>
                  <a:lnTo>
                    <a:pt x="197" y="151"/>
                  </a:lnTo>
                  <a:lnTo>
                    <a:pt x="189" y="133"/>
                  </a:lnTo>
                  <a:lnTo>
                    <a:pt x="189" y="132"/>
                  </a:lnTo>
                  <a:lnTo>
                    <a:pt x="187" y="132"/>
                  </a:lnTo>
                  <a:lnTo>
                    <a:pt x="186" y="132"/>
                  </a:lnTo>
                  <a:lnTo>
                    <a:pt x="181" y="125"/>
                  </a:lnTo>
                  <a:lnTo>
                    <a:pt x="181" y="123"/>
                  </a:lnTo>
                  <a:lnTo>
                    <a:pt x="175" y="113"/>
                  </a:lnTo>
                  <a:lnTo>
                    <a:pt x="175" y="112"/>
                  </a:lnTo>
                  <a:lnTo>
                    <a:pt x="174" y="111"/>
                  </a:lnTo>
                  <a:lnTo>
                    <a:pt x="174" y="110"/>
                  </a:lnTo>
                  <a:lnTo>
                    <a:pt x="174" y="107"/>
                  </a:lnTo>
                  <a:lnTo>
                    <a:pt x="174" y="105"/>
                  </a:lnTo>
                  <a:lnTo>
                    <a:pt x="174" y="103"/>
                  </a:lnTo>
                  <a:lnTo>
                    <a:pt x="175" y="101"/>
                  </a:lnTo>
                  <a:lnTo>
                    <a:pt x="175" y="100"/>
                  </a:lnTo>
                  <a:lnTo>
                    <a:pt x="177" y="98"/>
                  </a:lnTo>
                  <a:lnTo>
                    <a:pt x="179" y="96"/>
                  </a:lnTo>
                  <a:lnTo>
                    <a:pt x="179" y="95"/>
                  </a:lnTo>
                  <a:lnTo>
                    <a:pt x="179" y="92"/>
                  </a:lnTo>
                  <a:lnTo>
                    <a:pt x="179" y="88"/>
                  </a:lnTo>
                  <a:lnTo>
                    <a:pt x="175" y="87"/>
                  </a:lnTo>
                  <a:lnTo>
                    <a:pt x="165" y="75"/>
                  </a:lnTo>
                  <a:lnTo>
                    <a:pt x="160" y="75"/>
                  </a:lnTo>
                  <a:lnTo>
                    <a:pt x="159" y="75"/>
                  </a:lnTo>
                  <a:lnTo>
                    <a:pt x="156" y="75"/>
                  </a:lnTo>
                  <a:lnTo>
                    <a:pt x="142" y="77"/>
                  </a:lnTo>
                  <a:lnTo>
                    <a:pt x="124" y="80"/>
                  </a:lnTo>
                  <a:lnTo>
                    <a:pt x="121" y="78"/>
                  </a:lnTo>
                  <a:lnTo>
                    <a:pt x="114" y="76"/>
                  </a:lnTo>
                  <a:lnTo>
                    <a:pt x="110" y="73"/>
                  </a:lnTo>
                  <a:lnTo>
                    <a:pt x="107" y="67"/>
                  </a:lnTo>
                  <a:lnTo>
                    <a:pt x="107" y="65"/>
                  </a:lnTo>
                  <a:lnTo>
                    <a:pt x="109" y="62"/>
                  </a:lnTo>
                  <a:lnTo>
                    <a:pt x="110" y="60"/>
                  </a:lnTo>
                  <a:lnTo>
                    <a:pt x="111" y="57"/>
                  </a:lnTo>
                  <a:lnTo>
                    <a:pt x="114" y="56"/>
                  </a:lnTo>
                  <a:lnTo>
                    <a:pt x="115" y="55"/>
                  </a:lnTo>
                  <a:lnTo>
                    <a:pt x="116" y="56"/>
                  </a:lnTo>
                  <a:lnTo>
                    <a:pt x="117" y="56"/>
                  </a:lnTo>
                  <a:lnTo>
                    <a:pt x="120" y="56"/>
                  </a:lnTo>
                  <a:lnTo>
                    <a:pt x="121" y="56"/>
                  </a:lnTo>
                  <a:lnTo>
                    <a:pt x="121" y="55"/>
                  </a:lnTo>
                  <a:lnTo>
                    <a:pt x="122" y="55"/>
                  </a:lnTo>
                  <a:lnTo>
                    <a:pt x="124" y="55"/>
                  </a:lnTo>
                  <a:lnTo>
                    <a:pt x="125" y="53"/>
                  </a:lnTo>
                  <a:lnTo>
                    <a:pt x="127" y="53"/>
                  </a:lnTo>
                  <a:lnTo>
                    <a:pt x="130" y="53"/>
                  </a:lnTo>
                  <a:lnTo>
                    <a:pt x="131" y="53"/>
                  </a:lnTo>
                  <a:lnTo>
                    <a:pt x="131" y="52"/>
                  </a:lnTo>
                  <a:lnTo>
                    <a:pt x="131" y="50"/>
                  </a:lnTo>
                  <a:lnTo>
                    <a:pt x="131" y="48"/>
                  </a:lnTo>
                  <a:lnTo>
                    <a:pt x="132" y="48"/>
                  </a:lnTo>
                  <a:lnTo>
                    <a:pt x="132" y="47"/>
                  </a:lnTo>
                  <a:lnTo>
                    <a:pt x="132" y="45"/>
                  </a:lnTo>
                  <a:lnTo>
                    <a:pt x="131" y="41"/>
                  </a:lnTo>
                  <a:lnTo>
                    <a:pt x="130" y="38"/>
                  </a:lnTo>
                  <a:lnTo>
                    <a:pt x="130" y="37"/>
                  </a:lnTo>
                  <a:lnTo>
                    <a:pt x="127" y="35"/>
                  </a:lnTo>
                  <a:lnTo>
                    <a:pt x="125" y="35"/>
                  </a:lnTo>
                  <a:lnTo>
                    <a:pt x="122" y="35"/>
                  </a:lnTo>
                  <a:lnTo>
                    <a:pt x="121" y="33"/>
                  </a:lnTo>
                  <a:lnTo>
                    <a:pt x="120" y="33"/>
                  </a:lnTo>
                  <a:lnTo>
                    <a:pt x="109" y="36"/>
                  </a:lnTo>
                  <a:lnTo>
                    <a:pt x="107" y="36"/>
                  </a:lnTo>
                  <a:lnTo>
                    <a:pt x="106" y="37"/>
                  </a:lnTo>
                  <a:lnTo>
                    <a:pt x="104" y="37"/>
                  </a:lnTo>
                  <a:lnTo>
                    <a:pt x="102" y="36"/>
                  </a:lnTo>
                  <a:lnTo>
                    <a:pt x="94" y="33"/>
                  </a:lnTo>
                  <a:lnTo>
                    <a:pt x="84" y="28"/>
                  </a:lnTo>
                  <a:lnTo>
                    <a:pt x="82" y="27"/>
                  </a:lnTo>
                  <a:lnTo>
                    <a:pt x="77" y="25"/>
                  </a:lnTo>
                  <a:lnTo>
                    <a:pt x="74" y="22"/>
                  </a:lnTo>
                  <a:lnTo>
                    <a:pt x="69" y="21"/>
                  </a:lnTo>
                  <a:lnTo>
                    <a:pt x="62" y="18"/>
                  </a:lnTo>
                  <a:lnTo>
                    <a:pt x="60" y="17"/>
                  </a:lnTo>
                  <a:lnTo>
                    <a:pt x="57" y="16"/>
                  </a:lnTo>
                  <a:lnTo>
                    <a:pt x="55" y="16"/>
                  </a:lnTo>
                  <a:lnTo>
                    <a:pt x="52" y="13"/>
                  </a:lnTo>
                  <a:lnTo>
                    <a:pt x="46" y="10"/>
                  </a:lnTo>
                  <a:lnTo>
                    <a:pt x="45" y="10"/>
                  </a:lnTo>
                  <a:lnTo>
                    <a:pt x="44" y="10"/>
                  </a:lnTo>
                  <a:lnTo>
                    <a:pt x="42" y="10"/>
                  </a:lnTo>
                  <a:lnTo>
                    <a:pt x="42" y="8"/>
                  </a:lnTo>
                  <a:lnTo>
                    <a:pt x="41" y="8"/>
                  </a:lnTo>
                  <a:lnTo>
                    <a:pt x="41" y="7"/>
                  </a:lnTo>
                  <a:lnTo>
                    <a:pt x="41" y="5"/>
                  </a:lnTo>
                  <a:lnTo>
                    <a:pt x="41" y="3"/>
                  </a:lnTo>
                  <a:lnTo>
                    <a:pt x="41" y="0"/>
                  </a:lnTo>
                  <a:lnTo>
                    <a:pt x="39" y="0"/>
                  </a:lnTo>
                  <a:lnTo>
                    <a:pt x="31" y="3"/>
                  </a:lnTo>
                  <a:lnTo>
                    <a:pt x="1" y="1"/>
                  </a:lnTo>
                  <a:lnTo>
                    <a:pt x="2" y="60"/>
                  </a:lnTo>
                  <a:lnTo>
                    <a:pt x="1" y="183"/>
                  </a:lnTo>
                  <a:lnTo>
                    <a:pt x="0" y="230"/>
                  </a:lnTo>
                  <a:lnTo>
                    <a:pt x="2" y="230"/>
                  </a:lnTo>
                  <a:lnTo>
                    <a:pt x="2" y="258"/>
                  </a:lnTo>
                  <a:lnTo>
                    <a:pt x="2" y="267"/>
                  </a:lnTo>
                  <a:lnTo>
                    <a:pt x="5" y="267"/>
                  </a:lnTo>
                  <a:lnTo>
                    <a:pt x="4" y="302"/>
                  </a:lnTo>
                  <a:lnTo>
                    <a:pt x="2" y="372"/>
                  </a:lnTo>
                  <a:lnTo>
                    <a:pt x="9" y="375"/>
                  </a:lnTo>
                  <a:lnTo>
                    <a:pt x="9" y="445"/>
                  </a:lnTo>
                  <a:lnTo>
                    <a:pt x="9" y="486"/>
                  </a:lnTo>
                  <a:lnTo>
                    <a:pt x="7" y="626"/>
                  </a:lnTo>
                  <a:lnTo>
                    <a:pt x="11" y="626"/>
                  </a:lnTo>
                  <a:lnTo>
                    <a:pt x="10" y="660"/>
                  </a:lnTo>
                  <a:lnTo>
                    <a:pt x="10" y="767"/>
                  </a:lnTo>
                  <a:lnTo>
                    <a:pt x="100" y="767"/>
                  </a:lnTo>
                  <a:lnTo>
                    <a:pt x="105" y="767"/>
                  </a:lnTo>
                  <a:lnTo>
                    <a:pt x="124" y="766"/>
                  </a:lnTo>
                  <a:lnTo>
                    <a:pt x="142" y="768"/>
                  </a:lnTo>
                  <a:lnTo>
                    <a:pt x="176" y="767"/>
                  </a:lnTo>
                  <a:lnTo>
                    <a:pt x="179" y="767"/>
                  </a:lnTo>
                  <a:lnTo>
                    <a:pt x="229" y="767"/>
                  </a:lnTo>
                  <a:lnTo>
                    <a:pt x="230" y="808"/>
                  </a:lnTo>
                  <a:lnTo>
                    <a:pt x="231" y="808"/>
                  </a:lnTo>
                  <a:lnTo>
                    <a:pt x="232" y="808"/>
                  </a:lnTo>
                  <a:lnTo>
                    <a:pt x="232" y="810"/>
                  </a:lnTo>
                  <a:lnTo>
                    <a:pt x="234" y="811"/>
                  </a:lnTo>
                  <a:lnTo>
                    <a:pt x="235" y="812"/>
                  </a:lnTo>
                  <a:lnTo>
                    <a:pt x="236" y="813"/>
                  </a:lnTo>
                  <a:lnTo>
                    <a:pt x="239" y="813"/>
                  </a:lnTo>
                  <a:lnTo>
                    <a:pt x="240" y="813"/>
                  </a:lnTo>
                  <a:lnTo>
                    <a:pt x="241" y="813"/>
                  </a:lnTo>
                  <a:lnTo>
                    <a:pt x="242" y="813"/>
                  </a:lnTo>
                  <a:lnTo>
                    <a:pt x="244" y="813"/>
                  </a:lnTo>
                  <a:lnTo>
                    <a:pt x="245" y="813"/>
                  </a:lnTo>
                  <a:lnTo>
                    <a:pt x="246" y="813"/>
                  </a:lnTo>
                  <a:lnTo>
                    <a:pt x="247" y="813"/>
                  </a:lnTo>
                  <a:lnTo>
                    <a:pt x="250" y="813"/>
                  </a:lnTo>
                  <a:lnTo>
                    <a:pt x="252" y="816"/>
                  </a:lnTo>
                  <a:lnTo>
                    <a:pt x="254" y="816"/>
                  </a:lnTo>
                  <a:lnTo>
                    <a:pt x="255" y="815"/>
                  </a:lnTo>
                  <a:lnTo>
                    <a:pt x="256" y="815"/>
                  </a:lnTo>
                  <a:lnTo>
                    <a:pt x="256" y="812"/>
                  </a:lnTo>
                  <a:lnTo>
                    <a:pt x="256" y="811"/>
                  </a:lnTo>
                  <a:lnTo>
                    <a:pt x="256" y="810"/>
                  </a:lnTo>
                  <a:lnTo>
                    <a:pt x="256" y="808"/>
                  </a:lnTo>
                  <a:lnTo>
                    <a:pt x="256" y="807"/>
                  </a:lnTo>
                  <a:lnTo>
                    <a:pt x="257" y="807"/>
                  </a:lnTo>
                  <a:lnTo>
                    <a:pt x="257" y="806"/>
                  </a:lnTo>
                  <a:lnTo>
                    <a:pt x="259" y="806"/>
                  </a:lnTo>
                  <a:lnTo>
                    <a:pt x="259" y="805"/>
                  </a:lnTo>
                  <a:lnTo>
                    <a:pt x="261" y="803"/>
                  </a:lnTo>
                  <a:lnTo>
                    <a:pt x="261" y="802"/>
                  </a:lnTo>
                  <a:lnTo>
                    <a:pt x="262" y="802"/>
                  </a:lnTo>
                  <a:lnTo>
                    <a:pt x="262" y="801"/>
                  </a:lnTo>
                  <a:lnTo>
                    <a:pt x="262" y="800"/>
                  </a:lnTo>
                  <a:lnTo>
                    <a:pt x="262" y="798"/>
                  </a:lnTo>
                  <a:lnTo>
                    <a:pt x="261" y="796"/>
                  </a:lnTo>
                  <a:lnTo>
                    <a:pt x="259" y="796"/>
                  </a:lnTo>
                  <a:lnTo>
                    <a:pt x="257" y="796"/>
                  </a:lnTo>
                  <a:lnTo>
                    <a:pt x="256" y="795"/>
                  </a:lnTo>
                  <a:lnTo>
                    <a:pt x="256" y="793"/>
                  </a:lnTo>
                  <a:lnTo>
                    <a:pt x="256" y="792"/>
                  </a:lnTo>
                  <a:lnTo>
                    <a:pt x="257" y="791"/>
                  </a:lnTo>
                  <a:lnTo>
                    <a:pt x="257" y="790"/>
                  </a:lnTo>
                  <a:lnTo>
                    <a:pt x="259" y="788"/>
                  </a:lnTo>
                  <a:lnTo>
                    <a:pt x="261" y="787"/>
                  </a:lnTo>
                  <a:lnTo>
                    <a:pt x="264" y="787"/>
                  </a:lnTo>
                  <a:lnTo>
                    <a:pt x="265" y="786"/>
                  </a:lnTo>
                  <a:lnTo>
                    <a:pt x="266" y="787"/>
                  </a:lnTo>
                  <a:lnTo>
                    <a:pt x="269" y="787"/>
                  </a:lnTo>
                  <a:lnTo>
                    <a:pt x="270" y="787"/>
                  </a:lnTo>
                  <a:lnTo>
                    <a:pt x="271" y="787"/>
                  </a:lnTo>
                  <a:lnTo>
                    <a:pt x="272" y="786"/>
                  </a:lnTo>
                  <a:lnTo>
                    <a:pt x="272" y="785"/>
                  </a:lnTo>
                  <a:lnTo>
                    <a:pt x="272" y="783"/>
                  </a:lnTo>
                  <a:lnTo>
                    <a:pt x="272" y="782"/>
                  </a:lnTo>
                  <a:lnTo>
                    <a:pt x="274" y="782"/>
                  </a:lnTo>
                  <a:lnTo>
                    <a:pt x="274" y="780"/>
                  </a:lnTo>
                  <a:lnTo>
                    <a:pt x="274" y="778"/>
                  </a:lnTo>
                  <a:lnTo>
                    <a:pt x="276" y="777"/>
                  </a:lnTo>
                  <a:lnTo>
                    <a:pt x="277" y="776"/>
                  </a:lnTo>
                  <a:lnTo>
                    <a:pt x="280" y="775"/>
                  </a:lnTo>
                  <a:lnTo>
                    <a:pt x="282" y="773"/>
                  </a:lnTo>
                  <a:lnTo>
                    <a:pt x="284" y="773"/>
                  </a:lnTo>
                  <a:lnTo>
                    <a:pt x="285" y="773"/>
                  </a:lnTo>
                  <a:lnTo>
                    <a:pt x="285" y="770"/>
                  </a:lnTo>
                  <a:lnTo>
                    <a:pt x="286" y="768"/>
                  </a:lnTo>
                  <a:lnTo>
                    <a:pt x="285" y="767"/>
                  </a:lnTo>
                  <a:lnTo>
                    <a:pt x="285" y="766"/>
                  </a:lnTo>
                  <a:lnTo>
                    <a:pt x="285" y="765"/>
                  </a:lnTo>
                  <a:lnTo>
                    <a:pt x="285" y="762"/>
                  </a:lnTo>
                  <a:lnTo>
                    <a:pt x="285" y="761"/>
                  </a:lnTo>
                  <a:lnTo>
                    <a:pt x="286" y="761"/>
                  </a:lnTo>
                  <a:lnTo>
                    <a:pt x="286" y="760"/>
                  </a:lnTo>
                  <a:lnTo>
                    <a:pt x="286" y="758"/>
                  </a:lnTo>
                  <a:lnTo>
                    <a:pt x="289" y="757"/>
                  </a:lnTo>
                  <a:lnTo>
                    <a:pt x="290" y="756"/>
                  </a:lnTo>
                  <a:lnTo>
                    <a:pt x="291" y="755"/>
                  </a:lnTo>
                  <a:lnTo>
                    <a:pt x="292" y="755"/>
                  </a:lnTo>
                  <a:lnTo>
                    <a:pt x="297" y="751"/>
                  </a:lnTo>
                  <a:lnTo>
                    <a:pt x="299" y="748"/>
                  </a:lnTo>
                  <a:lnTo>
                    <a:pt x="302" y="745"/>
                  </a:lnTo>
                  <a:lnTo>
                    <a:pt x="306" y="742"/>
                  </a:lnTo>
                  <a:lnTo>
                    <a:pt x="309" y="741"/>
                  </a:lnTo>
                  <a:lnTo>
                    <a:pt x="311" y="738"/>
                  </a:lnTo>
                  <a:lnTo>
                    <a:pt x="312" y="737"/>
                  </a:lnTo>
                  <a:lnTo>
                    <a:pt x="316" y="737"/>
                  </a:lnTo>
                  <a:lnTo>
                    <a:pt x="319" y="736"/>
                  </a:lnTo>
                  <a:lnTo>
                    <a:pt x="321" y="733"/>
                  </a:lnTo>
                  <a:lnTo>
                    <a:pt x="324" y="732"/>
                  </a:lnTo>
                  <a:lnTo>
                    <a:pt x="326" y="731"/>
                  </a:lnTo>
                  <a:lnTo>
                    <a:pt x="330" y="728"/>
                  </a:lnTo>
                  <a:lnTo>
                    <a:pt x="332" y="723"/>
                  </a:lnTo>
                  <a:lnTo>
                    <a:pt x="335" y="722"/>
                  </a:lnTo>
                  <a:lnTo>
                    <a:pt x="336" y="721"/>
                  </a:lnTo>
                  <a:lnTo>
                    <a:pt x="341" y="717"/>
                  </a:lnTo>
                  <a:lnTo>
                    <a:pt x="344" y="715"/>
                  </a:lnTo>
                  <a:lnTo>
                    <a:pt x="346" y="713"/>
                  </a:lnTo>
                  <a:lnTo>
                    <a:pt x="349" y="712"/>
                  </a:lnTo>
                  <a:lnTo>
                    <a:pt x="352" y="707"/>
                  </a:lnTo>
                  <a:lnTo>
                    <a:pt x="356" y="706"/>
                  </a:lnTo>
                  <a:lnTo>
                    <a:pt x="359" y="705"/>
                  </a:lnTo>
                  <a:lnTo>
                    <a:pt x="360" y="703"/>
                  </a:lnTo>
                  <a:lnTo>
                    <a:pt x="362" y="701"/>
                  </a:lnTo>
                  <a:lnTo>
                    <a:pt x="364" y="701"/>
                  </a:lnTo>
                  <a:lnTo>
                    <a:pt x="365" y="701"/>
                  </a:lnTo>
                  <a:lnTo>
                    <a:pt x="366" y="701"/>
                  </a:lnTo>
                  <a:lnTo>
                    <a:pt x="369" y="701"/>
                  </a:lnTo>
                  <a:lnTo>
                    <a:pt x="370" y="700"/>
                  </a:lnTo>
                  <a:lnTo>
                    <a:pt x="372" y="698"/>
                  </a:lnTo>
                  <a:lnTo>
                    <a:pt x="372" y="592"/>
                  </a:lnTo>
                  <a:lnTo>
                    <a:pt x="371" y="551"/>
                  </a:lnTo>
                  <a:close/>
                </a:path>
              </a:pathLst>
            </a:custGeom>
            <a:solidFill>
              <a:srgbClr val="8FCAE7"/>
            </a:solidFill>
            <a:ln w="0">
              <a:solidFill>
                <a:srgbClr val="000000"/>
              </a:solidFill>
              <a:prstDash val="solid"/>
              <a:round/>
              <a:headEnd/>
              <a:tailEnd/>
            </a:ln>
          </p:spPr>
          <p:txBody>
            <a:bodyPr/>
            <a:lstStyle/>
            <a:p>
              <a:endParaRPr lang="en-US" sz="2304"/>
            </a:p>
          </p:txBody>
        </p:sp>
        <p:sp>
          <p:nvSpPr>
            <p:cNvPr id="184" name="Carlton">
              <a:extLst>
                <a:ext uri="{FF2B5EF4-FFF2-40B4-BE49-F238E27FC236}">
                  <a16:creationId xmlns:a16="http://schemas.microsoft.com/office/drawing/2014/main" id="{1957EFAC-0CB1-CFCC-264E-639D9A4649FA}"/>
                </a:ext>
              </a:extLst>
            </p:cNvPr>
            <p:cNvSpPr>
              <a:spLocks/>
            </p:cNvSpPr>
            <p:nvPr/>
          </p:nvSpPr>
          <p:spPr bwMode="auto">
            <a:xfrm>
              <a:off x="6506567" y="3237805"/>
              <a:ext cx="410742" cy="241070"/>
            </a:xfrm>
            <a:custGeom>
              <a:avLst/>
              <a:gdLst>
                <a:gd name="T0" fmla="*/ 2147483646 w 223"/>
                <a:gd name="T1" fmla="*/ 2147483646 h 146"/>
                <a:gd name="T2" fmla="*/ 2147483646 w 223"/>
                <a:gd name="T3" fmla="*/ 2147483646 h 146"/>
                <a:gd name="T4" fmla="*/ 2147483646 w 223"/>
                <a:gd name="T5" fmla="*/ 2147483646 h 146"/>
                <a:gd name="T6" fmla="*/ 2147483646 w 223"/>
                <a:gd name="T7" fmla="*/ 2147483646 h 146"/>
                <a:gd name="T8" fmla="*/ 2147483646 w 223"/>
                <a:gd name="T9" fmla="*/ 0 h 146"/>
                <a:gd name="T10" fmla="*/ 2147483646 w 223"/>
                <a:gd name="T11" fmla="*/ 2147483646 h 146"/>
                <a:gd name="T12" fmla="*/ 2147483646 w 223"/>
                <a:gd name="T13" fmla="*/ 2147483646 h 146"/>
                <a:gd name="T14" fmla="*/ 2147483646 w 223"/>
                <a:gd name="T15" fmla="*/ 2147483646 h 146"/>
                <a:gd name="T16" fmla="*/ 0 w 223"/>
                <a:gd name="T17" fmla="*/ 2147483646 h 146"/>
                <a:gd name="T18" fmla="*/ 2147483646 w 223"/>
                <a:gd name="T19" fmla="*/ 2147483646 h 146"/>
                <a:gd name="T20" fmla="*/ 2147483646 w 223"/>
                <a:gd name="T21" fmla="*/ 2147483646 h 146"/>
                <a:gd name="T22" fmla="*/ 2147483646 w 223"/>
                <a:gd name="T23" fmla="*/ 2147483646 h 146"/>
                <a:gd name="T24" fmla="*/ 2147483646 w 223"/>
                <a:gd name="T25" fmla="*/ 2147483646 h 146"/>
                <a:gd name="T26" fmla="*/ 2147483646 w 223"/>
                <a:gd name="T27" fmla="*/ 2147483646 h 146"/>
                <a:gd name="T28" fmla="*/ 2147483646 w 223"/>
                <a:gd name="T29" fmla="*/ 2147483646 h 146"/>
                <a:gd name="T30" fmla="*/ 2147483646 w 223"/>
                <a:gd name="T31" fmla="*/ 2147483646 h 146"/>
                <a:gd name="T32" fmla="*/ 2147483646 w 223"/>
                <a:gd name="T33" fmla="*/ 2147483646 h 146"/>
                <a:gd name="T34" fmla="*/ 2147483646 w 223"/>
                <a:gd name="T35" fmla="*/ 2147483646 h 146"/>
                <a:gd name="T36" fmla="*/ 2147483646 w 223"/>
                <a:gd name="T37" fmla="*/ 2147483646 h 146"/>
                <a:gd name="T38" fmla="*/ 2147483646 w 223"/>
                <a:gd name="T39" fmla="*/ 2147483646 h 146"/>
                <a:gd name="T40" fmla="*/ 2147483646 w 223"/>
                <a:gd name="T41" fmla="*/ 2147483646 h 146"/>
                <a:gd name="T42" fmla="*/ 2147483646 w 223"/>
                <a:gd name="T43" fmla="*/ 2147483646 h 146"/>
                <a:gd name="T44" fmla="*/ 2147483646 w 223"/>
                <a:gd name="T45" fmla="*/ 2147483646 h 146"/>
                <a:gd name="T46" fmla="*/ 2147483646 w 223"/>
                <a:gd name="T47" fmla="*/ 2147483646 h 146"/>
                <a:gd name="T48" fmla="*/ 2147483646 w 223"/>
                <a:gd name="T49" fmla="*/ 2147483646 h 146"/>
                <a:gd name="T50" fmla="*/ 2147483646 w 223"/>
                <a:gd name="T51" fmla="*/ 2147483646 h 146"/>
                <a:gd name="T52" fmla="*/ 2147483646 w 223"/>
                <a:gd name="T53" fmla="*/ 2147483646 h 146"/>
                <a:gd name="T54" fmla="*/ 2147483646 w 223"/>
                <a:gd name="T55" fmla="*/ 2147483646 h 146"/>
                <a:gd name="T56" fmla="*/ 2147483646 w 223"/>
                <a:gd name="T57" fmla="*/ 2147483646 h 146"/>
                <a:gd name="T58" fmla="*/ 2147483646 w 223"/>
                <a:gd name="T59" fmla="*/ 2147483646 h 146"/>
                <a:gd name="T60" fmla="*/ 2147483646 w 223"/>
                <a:gd name="T61" fmla="*/ 2147483646 h 146"/>
                <a:gd name="T62" fmla="*/ 2147483646 w 223"/>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46">
                  <a:moveTo>
                    <a:pt x="220" y="1"/>
                  </a:moveTo>
                  <a:lnTo>
                    <a:pt x="170" y="1"/>
                  </a:lnTo>
                  <a:lnTo>
                    <a:pt x="167" y="1"/>
                  </a:lnTo>
                  <a:lnTo>
                    <a:pt x="133" y="2"/>
                  </a:lnTo>
                  <a:lnTo>
                    <a:pt x="115" y="0"/>
                  </a:lnTo>
                  <a:lnTo>
                    <a:pt x="96" y="1"/>
                  </a:lnTo>
                  <a:lnTo>
                    <a:pt x="91" y="1"/>
                  </a:lnTo>
                  <a:lnTo>
                    <a:pt x="1" y="1"/>
                  </a:lnTo>
                  <a:lnTo>
                    <a:pt x="0" y="40"/>
                  </a:lnTo>
                  <a:lnTo>
                    <a:pt x="1" y="74"/>
                  </a:lnTo>
                  <a:lnTo>
                    <a:pt x="3" y="74"/>
                  </a:lnTo>
                  <a:lnTo>
                    <a:pt x="2" y="146"/>
                  </a:lnTo>
                  <a:lnTo>
                    <a:pt x="223" y="146"/>
                  </a:lnTo>
                  <a:lnTo>
                    <a:pt x="222" y="123"/>
                  </a:lnTo>
                  <a:lnTo>
                    <a:pt x="223" y="115"/>
                  </a:lnTo>
                  <a:lnTo>
                    <a:pt x="223" y="114"/>
                  </a:lnTo>
                  <a:lnTo>
                    <a:pt x="223" y="110"/>
                  </a:lnTo>
                  <a:lnTo>
                    <a:pt x="223" y="109"/>
                  </a:lnTo>
                  <a:lnTo>
                    <a:pt x="223" y="104"/>
                  </a:lnTo>
                  <a:lnTo>
                    <a:pt x="223" y="102"/>
                  </a:lnTo>
                  <a:lnTo>
                    <a:pt x="223" y="86"/>
                  </a:lnTo>
                  <a:lnTo>
                    <a:pt x="223" y="85"/>
                  </a:lnTo>
                  <a:lnTo>
                    <a:pt x="223" y="74"/>
                  </a:lnTo>
                  <a:lnTo>
                    <a:pt x="223" y="72"/>
                  </a:lnTo>
                  <a:lnTo>
                    <a:pt x="223" y="69"/>
                  </a:lnTo>
                  <a:lnTo>
                    <a:pt x="223" y="67"/>
                  </a:lnTo>
                  <a:lnTo>
                    <a:pt x="222" y="47"/>
                  </a:lnTo>
                  <a:lnTo>
                    <a:pt x="222" y="46"/>
                  </a:lnTo>
                  <a:lnTo>
                    <a:pt x="222" y="44"/>
                  </a:lnTo>
                  <a:lnTo>
                    <a:pt x="222" y="42"/>
                  </a:lnTo>
                  <a:lnTo>
                    <a:pt x="221" y="42"/>
                  </a:lnTo>
                  <a:lnTo>
                    <a:pt x="220" y="1"/>
                  </a:lnTo>
                  <a:close/>
                </a:path>
              </a:pathLst>
            </a:custGeom>
            <a:solidFill>
              <a:srgbClr val="8FCAE7"/>
            </a:solidFill>
            <a:ln w="0">
              <a:solidFill>
                <a:srgbClr val="000000"/>
              </a:solidFill>
              <a:prstDash val="solid"/>
              <a:round/>
              <a:headEnd/>
              <a:tailEnd/>
            </a:ln>
          </p:spPr>
          <p:txBody>
            <a:bodyPr/>
            <a:lstStyle/>
            <a:p>
              <a:endParaRPr lang="en-US" sz="2304"/>
            </a:p>
          </p:txBody>
        </p:sp>
        <p:sp>
          <p:nvSpPr>
            <p:cNvPr id="185" name="Lake">
              <a:extLst>
                <a:ext uri="{FF2B5EF4-FFF2-40B4-BE49-F238E27FC236}">
                  <a16:creationId xmlns:a16="http://schemas.microsoft.com/office/drawing/2014/main" id="{9CE43C18-A819-2B55-D64F-60BAB9025E33}"/>
                </a:ext>
              </a:extLst>
            </p:cNvPr>
            <p:cNvSpPr>
              <a:spLocks/>
            </p:cNvSpPr>
            <p:nvPr/>
          </p:nvSpPr>
          <p:spPr bwMode="auto">
            <a:xfrm>
              <a:off x="7164319" y="2243389"/>
              <a:ext cx="493111" cy="878902"/>
            </a:xfrm>
            <a:custGeom>
              <a:avLst/>
              <a:gdLst>
                <a:gd name="T0" fmla="*/ 2147483646 w 224"/>
                <a:gd name="T1" fmla="*/ 2147483646 h 525"/>
                <a:gd name="T2" fmla="*/ 2147483646 w 224"/>
                <a:gd name="T3" fmla="*/ 2147483646 h 525"/>
                <a:gd name="T4" fmla="*/ 2147483646 w 224"/>
                <a:gd name="T5" fmla="*/ 2147483646 h 525"/>
                <a:gd name="T6" fmla="*/ 2147483646 w 224"/>
                <a:gd name="T7" fmla="*/ 2147483646 h 525"/>
                <a:gd name="T8" fmla="*/ 2147483646 w 224"/>
                <a:gd name="T9" fmla="*/ 2147483646 h 525"/>
                <a:gd name="T10" fmla="*/ 2147483646 w 224"/>
                <a:gd name="T11" fmla="*/ 2147483646 h 525"/>
                <a:gd name="T12" fmla="*/ 2147483646 w 224"/>
                <a:gd name="T13" fmla="*/ 2147483646 h 525"/>
                <a:gd name="T14" fmla="*/ 2147483646 w 224"/>
                <a:gd name="T15" fmla="*/ 2147483646 h 525"/>
                <a:gd name="T16" fmla="*/ 2147483646 w 224"/>
                <a:gd name="T17" fmla="*/ 2147483646 h 525"/>
                <a:gd name="T18" fmla="*/ 2147483646 w 224"/>
                <a:gd name="T19" fmla="*/ 2147483646 h 525"/>
                <a:gd name="T20" fmla="*/ 2147483646 w 224"/>
                <a:gd name="T21" fmla="*/ 2147483646 h 525"/>
                <a:gd name="T22" fmla="*/ 2147483646 w 224"/>
                <a:gd name="T23" fmla="*/ 2147483646 h 525"/>
                <a:gd name="T24" fmla="*/ 2147483646 w 224"/>
                <a:gd name="T25" fmla="*/ 2147483646 h 525"/>
                <a:gd name="T26" fmla="*/ 2147483646 w 224"/>
                <a:gd name="T27" fmla="*/ 2147483646 h 525"/>
                <a:gd name="T28" fmla="*/ 2147483646 w 224"/>
                <a:gd name="T29" fmla="*/ 2147483646 h 525"/>
                <a:gd name="T30" fmla="*/ 2147483646 w 224"/>
                <a:gd name="T31" fmla="*/ 2147483646 h 525"/>
                <a:gd name="T32" fmla="*/ 2147483646 w 224"/>
                <a:gd name="T33" fmla="*/ 2147483646 h 525"/>
                <a:gd name="T34" fmla="*/ 2147483646 w 224"/>
                <a:gd name="T35" fmla="*/ 2147483646 h 525"/>
                <a:gd name="T36" fmla="*/ 2147483646 w 224"/>
                <a:gd name="T37" fmla="*/ 2147483646 h 525"/>
                <a:gd name="T38" fmla="*/ 2147483646 w 224"/>
                <a:gd name="T39" fmla="*/ 2147483646 h 525"/>
                <a:gd name="T40" fmla="*/ 2147483646 w 224"/>
                <a:gd name="T41" fmla="*/ 2147483646 h 525"/>
                <a:gd name="T42" fmla="*/ 2147483646 w 224"/>
                <a:gd name="T43" fmla="*/ 2147483646 h 525"/>
                <a:gd name="T44" fmla="*/ 2147483646 w 224"/>
                <a:gd name="T45" fmla="*/ 2147483646 h 525"/>
                <a:gd name="T46" fmla="*/ 2147483646 w 224"/>
                <a:gd name="T47" fmla="*/ 2147483646 h 525"/>
                <a:gd name="T48" fmla="*/ 2147483646 w 224"/>
                <a:gd name="T49" fmla="*/ 2147483646 h 525"/>
                <a:gd name="T50" fmla="*/ 2147483646 w 224"/>
                <a:gd name="T51" fmla="*/ 2147483646 h 525"/>
                <a:gd name="T52" fmla="*/ 2147483646 w 224"/>
                <a:gd name="T53" fmla="*/ 2147483646 h 525"/>
                <a:gd name="T54" fmla="*/ 2147483646 w 224"/>
                <a:gd name="T55" fmla="*/ 2147483646 h 525"/>
                <a:gd name="T56" fmla="*/ 2147483646 w 224"/>
                <a:gd name="T57" fmla="*/ 2147483646 h 525"/>
                <a:gd name="T58" fmla="*/ 2147483646 w 224"/>
                <a:gd name="T59" fmla="*/ 2147483646 h 525"/>
                <a:gd name="T60" fmla="*/ 2147483646 w 224"/>
                <a:gd name="T61" fmla="*/ 2147483646 h 525"/>
                <a:gd name="T62" fmla="*/ 2147483646 w 224"/>
                <a:gd name="T63" fmla="*/ 2147483646 h 525"/>
                <a:gd name="T64" fmla="*/ 2147483646 w 224"/>
                <a:gd name="T65" fmla="*/ 2147483646 h 525"/>
                <a:gd name="T66" fmla="*/ 2147483646 w 224"/>
                <a:gd name="T67" fmla="*/ 2147483646 h 525"/>
                <a:gd name="T68" fmla="*/ 2147483646 w 224"/>
                <a:gd name="T69" fmla="*/ 2147483646 h 525"/>
                <a:gd name="T70" fmla="*/ 2147483646 w 224"/>
                <a:gd name="T71" fmla="*/ 2147483646 h 525"/>
                <a:gd name="T72" fmla="*/ 2147483646 w 224"/>
                <a:gd name="T73" fmla="*/ 2147483646 h 525"/>
                <a:gd name="T74" fmla="*/ 2147483646 w 224"/>
                <a:gd name="T75" fmla="*/ 2147483646 h 525"/>
                <a:gd name="T76" fmla="*/ 2147483646 w 224"/>
                <a:gd name="T77" fmla="*/ 2147483646 h 525"/>
                <a:gd name="T78" fmla="*/ 2147483646 w 224"/>
                <a:gd name="T79" fmla="*/ 2147483646 h 525"/>
                <a:gd name="T80" fmla="*/ 2147483646 w 224"/>
                <a:gd name="T81" fmla="*/ 2147483646 h 525"/>
                <a:gd name="T82" fmla="*/ 2147483646 w 224"/>
                <a:gd name="T83" fmla="*/ 2147483646 h 525"/>
                <a:gd name="T84" fmla="*/ 2147483646 w 224"/>
                <a:gd name="T85" fmla="*/ 2147483646 h 525"/>
                <a:gd name="T86" fmla="*/ 2147483646 w 224"/>
                <a:gd name="T87" fmla="*/ 2147483646 h 525"/>
                <a:gd name="T88" fmla="*/ 2147483646 w 224"/>
                <a:gd name="T89" fmla="*/ 2147483646 h 525"/>
                <a:gd name="T90" fmla="*/ 2147483646 w 224"/>
                <a:gd name="T91" fmla="*/ 2147483646 h 525"/>
                <a:gd name="T92" fmla="*/ 2147483646 w 224"/>
                <a:gd name="T93" fmla="*/ 2147483646 h 525"/>
                <a:gd name="T94" fmla="*/ 2147483646 w 224"/>
                <a:gd name="T95" fmla="*/ 2147483646 h 525"/>
                <a:gd name="T96" fmla="*/ 2147483646 w 224"/>
                <a:gd name="T97" fmla="*/ 2147483646 h 525"/>
                <a:gd name="T98" fmla="*/ 2147483646 w 224"/>
                <a:gd name="T99" fmla="*/ 2147483646 h 525"/>
                <a:gd name="T100" fmla="*/ 2147483646 w 224"/>
                <a:gd name="T101" fmla="*/ 2147483646 h 525"/>
                <a:gd name="T102" fmla="*/ 2147483646 w 224"/>
                <a:gd name="T103" fmla="*/ 2147483646 h 525"/>
                <a:gd name="T104" fmla="*/ 2147483646 w 224"/>
                <a:gd name="T105" fmla="*/ 2147483646 h 5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4" h="525">
                  <a:moveTo>
                    <a:pt x="221" y="150"/>
                  </a:moveTo>
                  <a:lnTo>
                    <a:pt x="221" y="145"/>
                  </a:lnTo>
                  <a:lnTo>
                    <a:pt x="219" y="95"/>
                  </a:lnTo>
                  <a:lnTo>
                    <a:pt x="219" y="89"/>
                  </a:lnTo>
                  <a:lnTo>
                    <a:pt x="220" y="55"/>
                  </a:lnTo>
                  <a:lnTo>
                    <a:pt x="219" y="55"/>
                  </a:lnTo>
                  <a:lnTo>
                    <a:pt x="216" y="3"/>
                  </a:lnTo>
                  <a:lnTo>
                    <a:pt x="215" y="3"/>
                  </a:lnTo>
                  <a:lnTo>
                    <a:pt x="210" y="4"/>
                  </a:lnTo>
                  <a:lnTo>
                    <a:pt x="209" y="4"/>
                  </a:lnTo>
                  <a:lnTo>
                    <a:pt x="207" y="5"/>
                  </a:lnTo>
                  <a:lnTo>
                    <a:pt x="206" y="7"/>
                  </a:lnTo>
                  <a:lnTo>
                    <a:pt x="206" y="8"/>
                  </a:lnTo>
                  <a:lnTo>
                    <a:pt x="205" y="8"/>
                  </a:lnTo>
                  <a:lnTo>
                    <a:pt x="204" y="8"/>
                  </a:lnTo>
                  <a:lnTo>
                    <a:pt x="202" y="8"/>
                  </a:lnTo>
                  <a:lnTo>
                    <a:pt x="201" y="9"/>
                  </a:lnTo>
                  <a:lnTo>
                    <a:pt x="200" y="9"/>
                  </a:lnTo>
                  <a:lnTo>
                    <a:pt x="199" y="10"/>
                  </a:lnTo>
                  <a:lnTo>
                    <a:pt x="199" y="12"/>
                  </a:lnTo>
                  <a:lnTo>
                    <a:pt x="196" y="12"/>
                  </a:lnTo>
                  <a:lnTo>
                    <a:pt x="194" y="13"/>
                  </a:lnTo>
                  <a:lnTo>
                    <a:pt x="192" y="14"/>
                  </a:lnTo>
                  <a:lnTo>
                    <a:pt x="191" y="14"/>
                  </a:lnTo>
                  <a:lnTo>
                    <a:pt x="190" y="15"/>
                  </a:lnTo>
                  <a:lnTo>
                    <a:pt x="189" y="17"/>
                  </a:lnTo>
                  <a:lnTo>
                    <a:pt x="187" y="18"/>
                  </a:lnTo>
                  <a:lnTo>
                    <a:pt x="186" y="19"/>
                  </a:lnTo>
                  <a:lnTo>
                    <a:pt x="186" y="22"/>
                  </a:lnTo>
                  <a:lnTo>
                    <a:pt x="184" y="23"/>
                  </a:lnTo>
                  <a:lnTo>
                    <a:pt x="181" y="25"/>
                  </a:lnTo>
                  <a:lnTo>
                    <a:pt x="180" y="25"/>
                  </a:lnTo>
                  <a:lnTo>
                    <a:pt x="177" y="28"/>
                  </a:lnTo>
                  <a:lnTo>
                    <a:pt x="176" y="29"/>
                  </a:lnTo>
                  <a:lnTo>
                    <a:pt x="175" y="30"/>
                  </a:lnTo>
                  <a:lnTo>
                    <a:pt x="174" y="32"/>
                  </a:lnTo>
                  <a:lnTo>
                    <a:pt x="172" y="30"/>
                  </a:lnTo>
                  <a:lnTo>
                    <a:pt x="170" y="32"/>
                  </a:lnTo>
                  <a:lnTo>
                    <a:pt x="169" y="34"/>
                  </a:lnTo>
                  <a:lnTo>
                    <a:pt x="169" y="35"/>
                  </a:lnTo>
                  <a:lnTo>
                    <a:pt x="167" y="35"/>
                  </a:lnTo>
                  <a:lnTo>
                    <a:pt x="167" y="37"/>
                  </a:lnTo>
                  <a:lnTo>
                    <a:pt x="166" y="37"/>
                  </a:lnTo>
                  <a:lnTo>
                    <a:pt x="165" y="40"/>
                  </a:lnTo>
                  <a:lnTo>
                    <a:pt x="164" y="40"/>
                  </a:lnTo>
                  <a:lnTo>
                    <a:pt x="164" y="42"/>
                  </a:lnTo>
                  <a:lnTo>
                    <a:pt x="162" y="42"/>
                  </a:lnTo>
                  <a:lnTo>
                    <a:pt x="161" y="43"/>
                  </a:lnTo>
                  <a:lnTo>
                    <a:pt x="160" y="44"/>
                  </a:lnTo>
                  <a:lnTo>
                    <a:pt x="157" y="47"/>
                  </a:lnTo>
                  <a:lnTo>
                    <a:pt x="156" y="48"/>
                  </a:lnTo>
                  <a:lnTo>
                    <a:pt x="154" y="48"/>
                  </a:lnTo>
                  <a:lnTo>
                    <a:pt x="152" y="49"/>
                  </a:lnTo>
                  <a:lnTo>
                    <a:pt x="151" y="50"/>
                  </a:lnTo>
                  <a:lnTo>
                    <a:pt x="150" y="50"/>
                  </a:lnTo>
                  <a:lnTo>
                    <a:pt x="149" y="50"/>
                  </a:lnTo>
                  <a:lnTo>
                    <a:pt x="147" y="50"/>
                  </a:lnTo>
                  <a:lnTo>
                    <a:pt x="146" y="52"/>
                  </a:lnTo>
                  <a:lnTo>
                    <a:pt x="144" y="52"/>
                  </a:lnTo>
                  <a:lnTo>
                    <a:pt x="141" y="53"/>
                  </a:lnTo>
                  <a:lnTo>
                    <a:pt x="139" y="53"/>
                  </a:lnTo>
                  <a:lnTo>
                    <a:pt x="137" y="53"/>
                  </a:lnTo>
                  <a:lnTo>
                    <a:pt x="136" y="53"/>
                  </a:lnTo>
                  <a:lnTo>
                    <a:pt x="134" y="53"/>
                  </a:lnTo>
                  <a:lnTo>
                    <a:pt x="132" y="53"/>
                  </a:lnTo>
                  <a:lnTo>
                    <a:pt x="131" y="53"/>
                  </a:lnTo>
                  <a:lnTo>
                    <a:pt x="129" y="53"/>
                  </a:lnTo>
                  <a:lnTo>
                    <a:pt x="127" y="53"/>
                  </a:lnTo>
                  <a:lnTo>
                    <a:pt x="126" y="54"/>
                  </a:lnTo>
                  <a:lnTo>
                    <a:pt x="125" y="54"/>
                  </a:lnTo>
                  <a:lnTo>
                    <a:pt x="124" y="54"/>
                  </a:lnTo>
                  <a:lnTo>
                    <a:pt x="122" y="54"/>
                  </a:lnTo>
                  <a:lnTo>
                    <a:pt x="121" y="55"/>
                  </a:lnTo>
                  <a:lnTo>
                    <a:pt x="120" y="57"/>
                  </a:lnTo>
                  <a:lnTo>
                    <a:pt x="119" y="58"/>
                  </a:lnTo>
                  <a:lnTo>
                    <a:pt x="117" y="60"/>
                  </a:lnTo>
                  <a:lnTo>
                    <a:pt x="115" y="59"/>
                  </a:lnTo>
                  <a:lnTo>
                    <a:pt x="114" y="62"/>
                  </a:lnTo>
                  <a:lnTo>
                    <a:pt x="112" y="62"/>
                  </a:lnTo>
                  <a:lnTo>
                    <a:pt x="112" y="59"/>
                  </a:lnTo>
                  <a:lnTo>
                    <a:pt x="111" y="59"/>
                  </a:lnTo>
                  <a:lnTo>
                    <a:pt x="110" y="59"/>
                  </a:lnTo>
                  <a:lnTo>
                    <a:pt x="109" y="62"/>
                  </a:lnTo>
                  <a:lnTo>
                    <a:pt x="107" y="63"/>
                  </a:lnTo>
                  <a:lnTo>
                    <a:pt x="106" y="63"/>
                  </a:lnTo>
                  <a:lnTo>
                    <a:pt x="106" y="64"/>
                  </a:lnTo>
                  <a:lnTo>
                    <a:pt x="105" y="63"/>
                  </a:lnTo>
                  <a:lnTo>
                    <a:pt x="104" y="63"/>
                  </a:lnTo>
                  <a:lnTo>
                    <a:pt x="101" y="60"/>
                  </a:lnTo>
                  <a:lnTo>
                    <a:pt x="101" y="59"/>
                  </a:lnTo>
                  <a:lnTo>
                    <a:pt x="100" y="57"/>
                  </a:lnTo>
                  <a:lnTo>
                    <a:pt x="100" y="55"/>
                  </a:lnTo>
                  <a:lnTo>
                    <a:pt x="99" y="55"/>
                  </a:lnTo>
                  <a:lnTo>
                    <a:pt x="97" y="55"/>
                  </a:lnTo>
                  <a:lnTo>
                    <a:pt x="96" y="55"/>
                  </a:lnTo>
                  <a:lnTo>
                    <a:pt x="95" y="55"/>
                  </a:lnTo>
                  <a:lnTo>
                    <a:pt x="92" y="55"/>
                  </a:lnTo>
                  <a:lnTo>
                    <a:pt x="90" y="55"/>
                  </a:lnTo>
                  <a:lnTo>
                    <a:pt x="89" y="55"/>
                  </a:lnTo>
                  <a:lnTo>
                    <a:pt x="84" y="58"/>
                  </a:lnTo>
                  <a:lnTo>
                    <a:pt x="82" y="58"/>
                  </a:lnTo>
                  <a:lnTo>
                    <a:pt x="77" y="60"/>
                  </a:lnTo>
                  <a:lnTo>
                    <a:pt x="69" y="63"/>
                  </a:lnTo>
                  <a:lnTo>
                    <a:pt x="67" y="64"/>
                  </a:lnTo>
                  <a:lnTo>
                    <a:pt x="66" y="64"/>
                  </a:lnTo>
                  <a:lnTo>
                    <a:pt x="65" y="64"/>
                  </a:lnTo>
                  <a:lnTo>
                    <a:pt x="65" y="63"/>
                  </a:lnTo>
                  <a:lnTo>
                    <a:pt x="65" y="62"/>
                  </a:lnTo>
                  <a:lnTo>
                    <a:pt x="65" y="58"/>
                  </a:lnTo>
                  <a:lnTo>
                    <a:pt x="65" y="57"/>
                  </a:lnTo>
                  <a:lnTo>
                    <a:pt x="66" y="44"/>
                  </a:lnTo>
                  <a:lnTo>
                    <a:pt x="67" y="43"/>
                  </a:lnTo>
                  <a:lnTo>
                    <a:pt x="69" y="42"/>
                  </a:lnTo>
                  <a:lnTo>
                    <a:pt x="69" y="40"/>
                  </a:lnTo>
                  <a:lnTo>
                    <a:pt x="67" y="40"/>
                  </a:lnTo>
                  <a:lnTo>
                    <a:pt x="66" y="40"/>
                  </a:lnTo>
                  <a:lnTo>
                    <a:pt x="65" y="40"/>
                  </a:lnTo>
                  <a:lnTo>
                    <a:pt x="64" y="40"/>
                  </a:lnTo>
                  <a:lnTo>
                    <a:pt x="62" y="40"/>
                  </a:lnTo>
                  <a:lnTo>
                    <a:pt x="61" y="42"/>
                  </a:lnTo>
                  <a:lnTo>
                    <a:pt x="60" y="42"/>
                  </a:lnTo>
                  <a:lnTo>
                    <a:pt x="59" y="42"/>
                  </a:lnTo>
                  <a:lnTo>
                    <a:pt x="57" y="43"/>
                  </a:lnTo>
                  <a:lnTo>
                    <a:pt x="54" y="43"/>
                  </a:lnTo>
                  <a:lnTo>
                    <a:pt x="51" y="43"/>
                  </a:lnTo>
                  <a:lnTo>
                    <a:pt x="49" y="43"/>
                  </a:lnTo>
                  <a:lnTo>
                    <a:pt x="47" y="44"/>
                  </a:lnTo>
                  <a:lnTo>
                    <a:pt x="46" y="44"/>
                  </a:lnTo>
                  <a:lnTo>
                    <a:pt x="45" y="43"/>
                  </a:lnTo>
                  <a:lnTo>
                    <a:pt x="44" y="40"/>
                  </a:lnTo>
                  <a:lnTo>
                    <a:pt x="42" y="38"/>
                  </a:lnTo>
                  <a:lnTo>
                    <a:pt x="40" y="37"/>
                  </a:lnTo>
                  <a:lnTo>
                    <a:pt x="39" y="38"/>
                  </a:lnTo>
                  <a:lnTo>
                    <a:pt x="39" y="40"/>
                  </a:lnTo>
                  <a:lnTo>
                    <a:pt x="37" y="40"/>
                  </a:lnTo>
                  <a:lnTo>
                    <a:pt x="36" y="39"/>
                  </a:lnTo>
                  <a:lnTo>
                    <a:pt x="35" y="39"/>
                  </a:lnTo>
                  <a:lnTo>
                    <a:pt x="34" y="39"/>
                  </a:lnTo>
                  <a:lnTo>
                    <a:pt x="34" y="38"/>
                  </a:lnTo>
                  <a:lnTo>
                    <a:pt x="32" y="38"/>
                  </a:lnTo>
                  <a:lnTo>
                    <a:pt x="32" y="37"/>
                  </a:lnTo>
                  <a:lnTo>
                    <a:pt x="34" y="35"/>
                  </a:lnTo>
                  <a:lnTo>
                    <a:pt x="34" y="34"/>
                  </a:lnTo>
                  <a:lnTo>
                    <a:pt x="32" y="34"/>
                  </a:lnTo>
                  <a:lnTo>
                    <a:pt x="31" y="35"/>
                  </a:lnTo>
                  <a:lnTo>
                    <a:pt x="30" y="37"/>
                  </a:lnTo>
                  <a:lnTo>
                    <a:pt x="29" y="38"/>
                  </a:lnTo>
                  <a:lnTo>
                    <a:pt x="26" y="38"/>
                  </a:lnTo>
                  <a:lnTo>
                    <a:pt x="25" y="38"/>
                  </a:lnTo>
                  <a:lnTo>
                    <a:pt x="24" y="37"/>
                  </a:lnTo>
                  <a:lnTo>
                    <a:pt x="25" y="37"/>
                  </a:lnTo>
                  <a:lnTo>
                    <a:pt x="25" y="35"/>
                  </a:lnTo>
                  <a:lnTo>
                    <a:pt x="27" y="34"/>
                  </a:lnTo>
                  <a:lnTo>
                    <a:pt x="29" y="33"/>
                  </a:lnTo>
                  <a:lnTo>
                    <a:pt x="29" y="30"/>
                  </a:lnTo>
                  <a:lnTo>
                    <a:pt x="30" y="29"/>
                  </a:lnTo>
                  <a:lnTo>
                    <a:pt x="30" y="28"/>
                  </a:lnTo>
                  <a:lnTo>
                    <a:pt x="30" y="27"/>
                  </a:lnTo>
                  <a:lnTo>
                    <a:pt x="29" y="24"/>
                  </a:lnTo>
                  <a:lnTo>
                    <a:pt x="27" y="23"/>
                  </a:lnTo>
                  <a:lnTo>
                    <a:pt x="27" y="22"/>
                  </a:lnTo>
                  <a:lnTo>
                    <a:pt x="27" y="20"/>
                  </a:lnTo>
                  <a:lnTo>
                    <a:pt x="27" y="19"/>
                  </a:lnTo>
                  <a:lnTo>
                    <a:pt x="27" y="18"/>
                  </a:lnTo>
                  <a:lnTo>
                    <a:pt x="27" y="17"/>
                  </a:lnTo>
                  <a:lnTo>
                    <a:pt x="27" y="15"/>
                  </a:lnTo>
                  <a:lnTo>
                    <a:pt x="27" y="14"/>
                  </a:lnTo>
                  <a:lnTo>
                    <a:pt x="27" y="13"/>
                  </a:lnTo>
                  <a:lnTo>
                    <a:pt x="26" y="13"/>
                  </a:lnTo>
                  <a:lnTo>
                    <a:pt x="25" y="13"/>
                  </a:lnTo>
                  <a:lnTo>
                    <a:pt x="25" y="14"/>
                  </a:lnTo>
                  <a:lnTo>
                    <a:pt x="22" y="14"/>
                  </a:lnTo>
                  <a:lnTo>
                    <a:pt x="22" y="15"/>
                  </a:lnTo>
                  <a:lnTo>
                    <a:pt x="21" y="15"/>
                  </a:lnTo>
                  <a:lnTo>
                    <a:pt x="21" y="14"/>
                  </a:lnTo>
                  <a:lnTo>
                    <a:pt x="22" y="13"/>
                  </a:lnTo>
                  <a:lnTo>
                    <a:pt x="22" y="12"/>
                  </a:lnTo>
                  <a:lnTo>
                    <a:pt x="25" y="9"/>
                  </a:lnTo>
                  <a:lnTo>
                    <a:pt x="26" y="8"/>
                  </a:lnTo>
                  <a:lnTo>
                    <a:pt x="26" y="7"/>
                  </a:lnTo>
                  <a:lnTo>
                    <a:pt x="26" y="5"/>
                  </a:lnTo>
                  <a:lnTo>
                    <a:pt x="25" y="3"/>
                  </a:lnTo>
                  <a:lnTo>
                    <a:pt x="21" y="2"/>
                  </a:lnTo>
                  <a:lnTo>
                    <a:pt x="20" y="2"/>
                  </a:lnTo>
                  <a:lnTo>
                    <a:pt x="19" y="2"/>
                  </a:lnTo>
                  <a:lnTo>
                    <a:pt x="17" y="2"/>
                  </a:lnTo>
                  <a:lnTo>
                    <a:pt x="17" y="3"/>
                  </a:lnTo>
                  <a:lnTo>
                    <a:pt x="16" y="3"/>
                  </a:lnTo>
                  <a:lnTo>
                    <a:pt x="15" y="3"/>
                  </a:lnTo>
                  <a:lnTo>
                    <a:pt x="14" y="2"/>
                  </a:lnTo>
                  <a:lnTo>
                    <a:pt x="11" y="2"/>
                  </a:lnTo>
                  <a:lnTo>
                    <a:pt x="6" y="2"/>
                  </a:lnTo>
                  <a:lnTo>
                    <a:pt x="5" y="2"/>
                  </a:lnTo>
                  <a:lnTo>
                    <a:pt x="5" y="3"/>
                  </a:lnTo>
                  <a:lnTo>
                    <a:pt x="4" y="4"/>
                  </a:lnTo>
                  <a:lnTo>
                    <a:pt x="2" y="3"/>
                  </a:lnTo>
                  <a:lnTo>
                    <a:pt x="2" y="2"/>
                  </a:lnTo>
                  <a:lnTo>
                    <a:pt x="1" y="2"/>
                  </a:lnTo>
                  <a:lnTo>
                    <a:pt x="0" y="0"/>
                  </a:lnTo>
                  <a:lnTo>
                    <a:pt x="0" y="69"/>
                  </a:lnTo>
                  <a:lnTo>
                    <a:pt x="0" y="74"/>
                  </a:lnTo>
                  <a:lnTo>
                    <a:pt x="0" y="83"/>
                  </a:lnTo>
                  <a:lnTo>
                    <a:pt x="2" y="164"/>
                  </a:lnTo>
                  <a:lnTo>
                    <a:pt x="6" y="263"/>
                  </a:lnTo>
                  <a:lnTo>
                    <a:pt x="6" y="342"/>
                  </a:lnTo>
                  <a:lnTo>
                    <a:pt x="5" y="343"/>
                  </a:lnTo>
                  <a:lnTo>
                    <a:pt x="6" y="378"/>
                  </a:lnTo>
                  <a:lnTo>
                    <a:pt x="7" y="419"/>
                  </a:lnTo>
                  <a:lnTo>
                    <a:pt x="7" y="525"/>
                  </a:lnTo>
                  <a:lnTo>
                    <a:pt x="9" y="524"/>
                  </a:lnTo>
                  <a:lnTo>
                    <a:pt x="12" y="522"/>
                  </a:lnTo>
                  <a:lnTo>
                    <a:pt x="12" y="520"/>
                  </a:lnTo>
                  <a:lnTo>
                    <a:pt x="17" y="515"/>
                  </a:lnTo>
                  <a:lnTo>
                    <a:pt x="20" y="512"/>
                  </a:lnTo>
                  <a:lnTo>
                    <a:pt x="22" y="509"/>
                  </a:lnTo>
                  <a:lnTo>
                    <a:pt x="29" y="504"/>
                  </a:lnTo>
                  <a:lnTo>
                    <a:pt x="31" y="502"/>
                  </a:lnTo>
                  <a:lnTo>
                    <a:pt x="34" y="498"/>
                  </a:lnTo>
                  <a:lnTo>
                    <a:pt x="34" y="497"/>
                  </a:lnTo>
                  <a:lnTo>
                    <a:pt x="35" y="495"/>
                  </a:lnTo>
                  <a:lnTo>
                    <a:pt x="37" y="494"/>
                  </a:lnTo>
                  <a:lnTo>
                    <a:pt x="39" y="493"/>
                  </a:lnTo>
                  <a:lnTo>
                    <a:pt x="42" y="492"/>
                  </a:lnTo>
                  <a:lnTo>
                    <a:pt x="44" y="492"/>
                  </a:lnTo>
                  <a:lnTo>
                    <a:pt x="45" y="490"/>
                  </a:lnTo>
                  <a:lnTo>
                    <a:pt x="46" y="490"/>
                  </a:lnTo>
                  <a:lnTo>
                    <a:pt x="47" y="489"/>
                  </a:lnTo>
                  <a:lnTo>
                    <a:pt x="49" y="487"/>
                  </a:lnTo>
                  <a:lnTo>
                    <a:pt x="50" y="487"/>
                  </a:lnTo>
                  <a:lnTo>
                    <a:pt x="51" y="485"/>
                  </a:lnTo>
                  <a:lnTo>
                    <a:pt x="52" y="487"/>
                  </a:lnTo>
                  <a:lnTo>
                    <a:pt x="52" y="485"/>
                  </a:lnTo>
                  <a:lnTo>
                    <a:pt x="54" y="484"/>
                  </a:lnTo>
                  <a:lnTo>
                    <a:pt x="56" y="484"/>
                  </a:lnTo>
                  <a:lnTo>
                    <a:pt x="55" y="483"/>
                  </a:lnTo>
                  <a:lnTo>
                    <a:pt x="55" y="482"/>
                  </a:lnTo>
                  <a:lnTo>
                    <a:pt x="55" y="479"/>
                  </a:lnTo>
                  <a:lnTo>
                    <a:pt x="56" y="477"/>
                  </a:lnTo>
                  <a:lnTo>
                    <a:pt x="59" y="477"/>
                  </a:lnTo>
                  <a:lnTo>
                    <a:pt x="61" y="474"/>
                  </a:lnTo>
                  <a:lnTo>
                    <a:pt x="62" y="472"/>
                  </a:lnTo>
                  <a:lnTo>
                    <a:pt x="64" y="472"/>
                  </a:lnTo>
                  <a:lnTo>
                    <a:pt x="66" y="469"/>
                  </a:lnTo>
                  <a:lnTo>
                    <a:pt x="69" y="467"/>
                  </a:lnTo>
                  <a:lnTo>
                    <a:pt x="70" y="465"/>
                  </a:lnTo>
                  <a:lnTo>
                    <a:pt x="71" y="462"/>
                  </a:lnTo>
                  <a:lnTo>
                    <a:pt x="71" y="460"/>
                  </a:lnTo>
                  <a:lnTo>
                    <a:pt x="74" y="460"/>
                  </a:lnTo>
                  <a:lnTo>
                    <a:pt x="76" y="459"/>
                  </a:lnTo>
                  <a:lnTo>
                    <a:pt x="77" y="458"/>
                  </a:lnTo>
                  <a:lnTo>
                    <a:pt x="81" y="457"/>
                  </a:lnTo>
                  <a:lnTo>
                    <a:pt x="84" y="455"/>
                  </a:lnTo>
                  <a:lnTo>
                    <a:pt x="85" y="454"/>
                  </a:lnTo>
                  <a:lnTo>
                    <a:pt x="87" y="452"/>
                  </a:lnTo>
                  <a:lnTo>
                    <a:pt x="91" y="448"/>
                  </a:lnTo>
                  <a:lnTo>
                    <a:pt x="92" y="447"/>
                  </a:lnTo>
                  <a:lnTo>
                    <a:pt x="97" y="445"/>
                  </a:lnTo>
                  <a:lnTo>
                    <a:pt x="100" y="443"/>
                  </a:lnTo>
                  <a:lnTo>
                    <a:pt x="102" y="440"/>
                  </a:lnTo>
                  <a:lnTo>
                    <a:pt x="104" y="439"/>
                  </a:lnTo>
                  <a:lnTo>
                    <a:pt x="107" y="437"/>
                  </a:lnTo>
                  <a:lnTo>
                    <a:pt x="109" y="434"/>
                  </a:lnTo>
                  <a:lnTo>
                    <a:pt x="110" y="430"/>
                  </a:lnTo>
                  <a:lnTo>
                    <a:pt x="112" y="428"/>
                  </a:lnTo>
                  <a:lnTo>
                    <a:pt x="114" y="424"/>
                  </a:lnTo>
                  <a:lnTo>
                    <a:pt x="115" y="422"/>
                  </a:lnTo>
                  <a:lnTo>
                    <a:pt x="116" y="420"/>
                  </a:lnTo>
                  <a:lnTo>
                    <a:pt x="117" y="420"/>
                  </a:lnTo>
                  <a:lnTo>
                    <a:pt x="120" y="419"/>
                  </a:lnTo>
                  <a:lnTo>
                    <a:pt x="122" y="418"/>
                  </a:lnTo>
                  <a:lnTo>
                    <a:pt x="127" y="414"/>
                  </a:lnTo>
                  <a:lnTo>
                    <a:pt x="129" y="412"/>
                  </a:lnTo>
                  <a:lnTo>
                    <a:pt x="130" y="410"/>
                  </a:lnTo>
                  <a:lnTo>
                    <a:pt x="132" y="408"/>
                  </a:lnTo>
                  <a:lnTo>
                    <a:pt x="134" y="407"/>
                  </a:lnTo>
                  <a:lnTo>
                    <a:pt x="134" y="404"/>
                  </a:lnTo>
                  <a:lnTo>
                    <a:pt x="135" y="402"/>
                  </a:lnTo>
                  <a:lnTo>
                    <a:pt x="137" y="400"/>
                  </a:lnTo>
                  <a:lnTo>
                    <a:pt x="141" y="397"/>
                  </a:lnTo>
                  <a:lnTo>
                    <a:pt x="144" y="394"/>
                  </a:lnTo>
                  <a:lnTo>
                    <a:pt x="147" y="390"/>
                  </a:lnTo>
                  <a:lnTo>
                    <a:pt x="149" y="390"/>
                  </a:lnTo>
                  <a:lnTo>
                    <a:pt x="151" y="388"/>
                  </a:lnTo>
                  <a:lnTo>
                    <a:pt x="152" y="387"/>
                  </a:lnTo>
                  <a:lnTo>
                    <a:pt x="151" y="387"/>
                  </a:lnTo>
                  <a:lnTo>
                    <a:pt x="151" y="385"/>
                  </a:lnTo>
                  <a:lnTo>
                    <a:pt x="152" y="384"/>
                  </a:lnTo>
                  <a:lnTo>
                    <a:pt x="152" y="383"/>
                  </a:lnTo>
                  <a:lnTo>
                    <a:pt x="154" y="382"/>
                  </a:lnTo>
                  <a:lnTo>
                    <a:pt x="155" y="382"/>
                  </a:lnTo>
                  <a:lnTo>
                    <a:pt x="160" y="374"/>
                  </a:lnTo>
                  <a:lnTo>
                    <a:pt x="164" y="372"/>
                  </a:lnTo>
                  <a:lnTo>
                    <a:pt x="166" y="369"/>
                  </a:lnTo>
                  <a:lnTo>
                    <a:pt x="169" y="368"/>
                  </a:lnTo>
                  <a:lnTo>
                    <a:pt x="171" y="365"/>
                  </a:lnTo>
                  <a:lnTo>
                    <a:pt x="172" y="363"/>
                  </a:lnTo>
                  <a:lnTo>
                    <a:pt x="174" y="360"/>
                  </a:lnTo>
                  <a:lnTo>
                    <a:pt x="176" y="357"/>
                  </a:lnTo>
                  <a:lnTo>
                    <a:pt x="176" y="355"/>
                  </a:lnTo>
                  <a:lnTo>
                    <a:pt x="179" y="354"/>
                  </a:lnTo>
                  <a:lnTo>
                    <a:pt x="180" y="353"/>
                  </a:lnTo>
                  <a:lnTo>
                    <a:pt x="181" y="349"/>
                  </a:lnTo>
                  <a:lnTo>
                    <a:pt x="184" y="344"/>
                  </a:lnTo>
                  <a:lnTo>
                    <a:pt x="187" y="342"/>
                  </a:lnTo>
                  <a:lnTo>
                    <a:pt x="190" y="337"/>
                  </a:lnTo>
                  <a:lnTo>
                    <a:pt x="191" y="334"/>
                  </a:lnTo>
                  <a:lnTo>
                    <a:pt x="194" y="332"/>
                  </a:lnTo>
                  <a:lnTo>
                    <a:pt x="199" y="328"/>
                  </a:lnTo>
                  <a:lnTo>
                    <a:pt x="200" y="325"/>
                  </a:lnTo>
                  <a:lnTo>
                    <a:pt x="201" y="323"/>
                  </a:lnTo>
                  <a:lnTo>
                    <a:pt x="204" y="322"/>
                  </a:lnTo>
                  <a:lnTo>
                    <a:pt x="206" y="319"/>
                  </a:lnTo>
                  <a:lnTo>
                    <a:pt x="209" y="319"/>
                  </a:lnTo>
                  <a:lnTo>
                    <a:pt x="210" y="317"/>
                  </a:lnTo>
                  <a:lnTo>
                    <a:pt x="211" y="313"/>
                  </a:lnTo>
                  <a:lnTo>
                    <a:pt x="212" y="313"/>
                  </a:lnTo>
                  <a:lnTo>
                    <a:pt x="214" y="312"/>
                  </a:lnTo>
                  <a:lnTo>
                    <a:pt x="215" y="310"/>
                  </a:lnTo>
                  <a:lnTo>
                    <a:pt x="222" y="304"/>
                  </a:lnTo>
                  <a:lnTo>
                    <a:pt x="224" y="303"/>
                  </a:lnTo>
                  <a:lnTo>
                    <a:pt x="224" y="268"/>
                  </a:lnTo>
                  <a:lnTo>
                    <a:pt x="221" y="150"/>
                  </a:lnTo>
                  <a:close/>
                </a:path>
              </a:pathLst>
            </a:custGeom>
            <a:solidFill>
              <a:srgbClr val="8FCAE7"/>
            </a:solidFill>
            <a:ln w="0">
              <a:solidFill>
                <a:srgbClr val="000000"/>
              </a:solidFill>
              <a:prstDash val="solid"/>
              <a:round/>
              <a:headEnd/>
              <a:tailEnd/>
            </a:ln>
          </p:spPr>
          <p:txBody>
            <a:bodyPr/>
            <a:lstStyle/>
            <a:p>
              <a:endParaRPr lang="en-US" sz="2304"/>
            </a:p>
          </p:txBody>
        </p:sp>
        <p:sp>
          <p:nvSpPr>
            <p:cNvPr id="186" name="Yellow_Medicine">
              <a:extLst>
                <a:ext uri="{FF2B5EF4-FFF2-40B4-BE49-F238E27FC236}">
                  <a16:creationId xmlns:a16="http://schemas.microsoft.com/office/drawing/2014/main" id="{19D41C71-D15D-7B30-83AF-770532E823DC}"/>
                </a:ext>
              </a:extLst>
            </p:cNvPr>
            <p:cNvSpPr>
              <a:spLocks/>
            </p:cNvSpPr>
            <p:nvPr/>
          </p:nvSpPr>
          <p:spPr bwMode="auto">
            <a:xfrm>
              <a:off x="4650356" y="4488357"/>
              <a:ext cx="600435" cy="276227"/>
            </a:xfrm>
            <a:custGeom>
              <a:avLst/>
              <a:gdLst>
                <a:gd name="T0" fmla="*/ 2147483646 w 326"/>
                <a:gd name="T1" fmla="*/ 2147483646 h 166"/>
                <a:gd name="T2" fmla="*/ 2147483646 w 326"/>
                <a:gd name="T3" fmla="*/ 2147483646 h 166"/>
                <a:gd name="T4" fmla="*/ 2147483646 w 326"/>
                <a:gd name="T5" fmla="*/ 2147483646 h 166"/>
                <a:gd name="T6" fmla="*/ 2147483646 w 326"/>
                <a:gd name="T7" fmla="*/ 2147483646 h 166"/>
                <a:gd name="T8" fmla="*/ 2147483646 w 326"/>
                <a:gd name="T9" fmla="*/ 2147483646 h 166"/>
                <a:gd name="T10" fmla="*/ 2147483646 w 326"/>
                <a:gd name="T11" fmla="*/ 2147483646 h 166"/>
                <a:gd name="T12" fmla="*/ 2147483646 w 326"/>
                <a:gd name="T13" fmla="*/ 2147483646 h 166"/>
                <a:gd name="T14" fmla="*/ 2147483646 w 326"/>
                <a:gd name="T15" fmla="*/ 2147483646 h 166"/>
                <a:gd name="T16" fmla="*/ 2147483646 w 326"/>
                <a:gd name="T17" fmla="*/ 2147483646 h 166"/>
                <a:gd name="T18" fmla="*/ 2147483646 w 326"/>
                <a:gd name="T19" fmla="*/ 2147483646 h 166"/>
                <a:gd name="T20" fmla="*/ 2147483646 w 326"/>
                <a:gd name="T21" fmla="*/ 2147483646 h 166"/>
                <a:gd name="T22" fmla="*/ 2147483646 w 326"/>
                <a:gd name="T23" fmla="*/ 2147483646 h 166"/>
                <a:gd name="T24" fmla="*/ 2147483646 w 326"/>
                <a:gd name="T25" fmla="*/ 2147483646 h 166"/>
                <a:gd name="T26" fmla="*/ 2147483646 w 326"/>
                <a:gd name="T27" fmla="*/ 2147483646 h 166"/>
                <a:gd name="T28" fmla="*/ 2147483646 w 326"/>
                <a:gd name="T29" fmla="*/ 2147483646 h 166"/>
                <a:gd name="T30" fmla="*/ 2147483646 w 326"/>
                <a:gd name="T31" fmla="*/ 2147483646 h 166"/>
                <a:gd name="T32" fmla="*/ 2147483646 w 326"/>
                <a:gd name="T33" fmla="*/ 2147483646 h 166"/>
                <a:gd name="T34" fmla="*/ 2147483646 w 326"/>
                <a:gd name="T35" fmla="*/ 2147483646 h 166"/>
                <a:gd name="T36" fmla="*/ 2147483646 w 326"/>
                <a:gd name="T37" fmla="*/ 2147483646 h 166"/>
                <a:gd name="T38" fmla="*/ 2147483646 w 326"/>
                <a:gd name="T39" fmla="*/ 2147483646 h 166"/>
                <a:gd name="T40" fmla="*/ 2147483646 w 326"/>
                <a:gd name="T41" fmla="*/ 2147483646 h 166"/>
                <a:gd name="T42" fmla="*/ 2147483646 w 326"/>
                <a:gd name="T43" fmla="*/ 2147483646 h 166"/>
                <a:gd name="T44" fmla="*/ 2147483646 w 326"/>
                <a:gd name="T45" fmla="*/ 2147483646 h 166"/>
                <a:gd name="T46" fmla="*/ 2147483646 w 326"/>
                <a:gd name="T47" fmla="*/ 2147483646 h 166"/>
                <a:gd name="T48" fmla="*/ 2147483646 w 326"/>
                <a:gd name="T49" fmla="*/ 2147483646 h 166"/>
                <a:gd name="T50" fmla="*/ 2147483646 w 326"/>
                <a:gd name="T51" fmla="*/ 2147483646 h 166"/>
                <a:gd name="T52" fmla="*/ 2147483646 w 326"/>
                <a:gd name="T53" fmla="*/ 2147483646 h 166"/>
                <a:gd name="T54" fmla="*/ 2147483646 w 326"/>
                <a:gd name="T55" fmla="*/ 2147483646 h 166"/>
                <a:gd name="T56" fmla="*/ 2147483646 w 326"/>
                <a:gd name="T57" fmla="*/ 2147483646 h 166"/>
                <a:gd name="T58" fmla="*/ 2147483646 w 326"/>
                <a:gd name="T59" fmla="*/ 2147483646 h 166"/>
                <a:gd name="T60" fmla="*/ 2147483646 w 326"/>
                <a:gd name="T61" fmla="*/ 2147483646 h 166"/>
                <a:gd name="T62" fmla="*/ 2147483646 w 326"/>
                <a:gd name="T63" fmla="*/ 2147483646 h 166"/>
                <a:gd name="T64" fmla="*/ 2147483646 w 326"/>
                <a:gd name="T65" fmla="*/ 2147483646 h 166"/>
                <a:gd name="T66" fmla="*/ 2147483646 w 326"/>
                <a:gd name="T67" fmla="*/ 2147483646 h 166"/>
                <a:gd name="T68" fmla="*/ 2147483646 w 326"/>
                <a:gd name="T69" fmla="*/ 2147483646 h 166"/>
                <a:gd name="T70" fmla="*/ 2147483646 w 326"/>
                <a:gd name="T71" fmla="*/ 2147483646 h 166"/>
                <a:gd name="T72" fmla="*/ 2147483646 w 326"/>
                <a:gd name="T73" fmla="*/ 2147483646 h 166"/>
                <a:gd name="T74" fmla="*/ 2147483646 w 326"/>
                <a:gd name="T75" fmla="*/ 2147483646 h 166"/>
                <a:gd name="T76" fmla="*/ 2147483646 w 326"/>
                <a:gd name="T77" fmla="*/ 2147483646 h 166"/>
                <a:gd name="T78" fmla="*/ 2147483646 w 326"/>
                <a:gd name="T79" fmla="*/ 2147483646 h 166"/>
                <a:gd name="T80" fmla="*/ 2147483646 w 326"/>
                <a:gd name="T81" fmla="*/ 2147483646 h 166"/>
                <a:gd name="T82" fmla="*/ 2147483646 w 326"/>
                <a:gd name="T83" fmla="*/ 2147483646 h 166"/>
                <a:gd name="T84" fmla="*/ 2147483646 w 326"/>
                <a:gd name="T85" fmla="*/ 2147483646 h 166"/>
                <a:gd name="T86" fmla="*/ 2147483646 w 326"/>
                <a:gd name="T87" fmla="*/ 2147483646 h 166"/>
                <a:gd name="T88" fmla="*/ 2147483646 w 326"/>
                <a:gd name="T89" fmla="*/ 2147483646 h 166"/>
                <a:gd name="T90" fmla="*/ 2147483646 w 326"/>
                <a:gd name="T91" fmla="*/ 2147483646 h 166"/>
                <a:gd name="T92" fmla="*/ 2147483646 w 326"/>
                <a:gd name="T93" fmla="*/ 2147483646 h 166"/>
                <a:gd name="T94" fmla="*/ 2147483646 w 326"/>
                <a:gd name="T95" fmla="*/ 2147483646 h 166"/>
                <a:gd name="T96" fmla="*/ 2147483646 w 326"/>
                <a:gd name="T97" fmla="*/ 2147483646 h 166"/>
                <a:gd name="T98" fmla="*/ 2147483646 w 326"/>
                <a:gd name="T99" fmla="*/ 2147483646 h 166"/>
                <a:gd name="T100" fmla="*/ 2147483646 w 326"/>
                <a:gd name="T101" fmla="*/ 2147483646 h 166"/>
                <a:gd name="T102" fmla="*/ 2147483646 w 326"/>
                <a:gd name="T103" fmla="*/ 2147483646 h 166"/>
                <a:gd name="T104" fmla="*/ 2147483646 w 326"/>
                <a:gd name="T105" fmla="*/ 2147483646 h 166"/>
                <a:gd name="T106" fmla="*/ 2147483646 w 326"/>
                <a:gd name="T107" fmla="*/ 2147483646 h 166"/>
                <a:gd name="T108" fmla="*/ 2147483646 w 326"/>
                <a:gd name="T109" fmla="*/ 2147483646 h 166"/>
                <a:gd name="T110" fmla="*/ 2147483646 w 326"/>
                <a:gd name="T111" fmla="*/ 2147483646 h 166"/>
                <a:gd name="T112" fmla="*/ 2147483646 w 326"/>
                <a:gd name="T113" fmla="*/ 2147483646 h 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6" h="166">
                  <a:moveTo>
                    <a:pt x="253" y="128"/>
                  </a:moveTo>
                  <a:lnTo>
                    <a:pt x="251" y="164"/>
                  </a:lnTo>
                  <a:lnTo>
                    <a:pt x="254" y="164"/>
                  </a:lnTo>
                  <a:lnTo>
                    <a:pt x="325" y="166"/>
                  </a:lnTo>
                  <a:lnTo>
                    <a:pt x="326" y="101"/>
                  </a:lnTo>
                  <a:lnTo>
                    <a:pt x="325" y="100"/>
                  </a:lnTo>
                  <a:lnTo>
                    <a:pt x="321" y="100"/>
                  </a:lnTo>
                  <a:lnTo>
                    <a:pt x="320" y="100"/>
                  </a:lnTo>
                  <a:lnTo>
                    <a:pt x="320" y="98"/>
                  </a:lnTo>
                  <a:lnTo>
                    <a:pt x="320" y="96"/>
                  </a:lnTo>
                  <a:lnTo>
                    <a:pt x="320" y="95"/>
                  </a:lnTo>
                  <a:lnTo>
                    <a:pt x="319" y="95"/>
                  </a:lnTo>
                  <a:lnTo>
                    <a:pt x="318" y="95"/>
                  </a:lnTo>
                  <a:lnTo>
                    <a:pt x="318" y="94"/>
                  </a:lnTo>
                  <a:lnTo>
                    <a:pt x="315" y="94"/>
                  </a:lnTo>
                  <a:lnTo>
                    <a:pt x="315" y="93"/>
                  </a:lnTo>
                  <a:lnTo>
                    <a:pt x="315" y="90"/>
                  </a:lnTo>
                  <a:lnTo>
                    <a:pt x="314" y="89"/>
                  </a:lnTo>
                  <a:lnTo>
                    <a:pt x="313" y="88"/>
                  </a:lnTo>
                  <a:lnTo>
                    <a:pt x="311" y="88"/>
                  </a:lnTo>
                  <a:lnTo>
                    <a:pt x="309" y="88"/>
                  </a:lnTo>
                  <a:lnTo>
                    <a:pt x="309" y="86"/>
                  </a:lnTo>
                  <a:lnTo>
                    <a:pt x="306" y="84"/>
                  </a:lnTo>
                  <a:lnTo>
                    <a:pt x="305" y="83"/>
                  </a:lnTo>
                  <a:lnTo>
                    <a:pt x="303" y="81"/>
                  </a:lnTo>
                  <a:lnTo>
                    <a:pt x="301" y="83"/>
                  </a:lnTo>
                  <a:lnTo>
                    <a:pt x="299" y="83"/>
                  </a:lnTo>
                  <a:lnTo>
                    <a:pt x="298" y="83"/>
                  </a:lnTo>
                  <a:lnTo>
                    <a:pt x="296" y="80"/>
                  </a:lnTo>
                  <a:lnTo>
                    <a:pt x="295" y="80"/>
                  </a:lnTo>
                  <a:lnTo>
                    <a:pt x="294" y="78"/>
                  </a:lnTo>
                  <a:lnTo>
                    <a:pt x="293" y="78"/>
                  </a:lnTo>
                  <a:lnTo>
                    <a:pt x="290" y="78"/>
                  </a:lnTo>
                  <a:lnTo>
                    <a:pt x="289" y="78"/>
                  </a:lnTo>
                  <a:lnTo>
                    <a:pt x="288" y="76"/>
                  </a:lnTo>
                  <a:lnTo>
                    <a:pt x="288" y="74"/>
                  </a:lnTo>
                  <a:lnTo>
                    <a:pt x="286" y="71"/>
                  </a:lnTo>
                  <a:lnTo>
                    <a:pt x="286" y="70"/>
                  </a:lnTo>
                  <a:lnTo>
                    <a:pt x="285" y="70"/>
                  </a:lnTo>
                  <a:lnTo>
                    <a:pt x="284" y="69"/>
                  </a:lnTo>
                  <a:lnTo>
                    <a:pt x="284" y="70"/>
                  </a:lnTo>
                  <a:lnTo>
                    <a:pt x="283" y="71"/>
                  </a:lnTo>
                  <a:lnTo>
                    <a:pt x="281" y="71"/>
                  </a:lnTo>
                  <a:lnTo>
                    <a:pt x="280" y="70"/>
                  </a:lnTo>
                  <a:lnTo>
                    <a:pt x="279" y="70"/>
                  </a:lnTo>
                  <a:lnTo>
                    <a:pt x="278" y="70"/>
                  </a:lnTo>
                  <a:lnTo>
                    <a:pt x="278" y="69"/>
                  </a:lnTo>
                  <a:lnTo>
                    <a:pt x="279" y="68"/>
                  </a:lnTo>
                  <a:lnTo>
                    <a:pt x="278" y="66"/>
                  </a:lnTo>
                  <a:lnTo>
                    <a:pt x="279" y="65"/>
                  </a:lnTo>
                  <a:lnTo>
                    <a:pt x="280" y="65"/>
                  </a:lnTo>
                  <a:lnTo>
                    <a:pt x="281" y="65"/>
                  </a:lnTo>
                  <a:lnTo>
                    <a:pt x="284" y="65"/>
                  </a:lnTo>
                  <a:lnTo>
                    <a:pt x="285" y="65"/>
                  </a:lnTo>
                  <a:lnTo>
                    <a:pt x="285" y="64"/>
                  </a:lnTo>
                  <a:lnTo>
                    <a:pt x="284" y="63"/>
                  </a:lnTo>
                  <a:lnTo>
                    <a:pt x="283" y="61"/>
                  </a:lnTo>
                  <a:lnTo>
                    <a:pt x="281" y="60"/>
                  </a:lnTo>
                  <a:lnTo>
                    <a:pt x="279" y="59"/>
                  </a:lnTo>
                  <a:lnTo>
                    <a:pt x="278" y="56"/>
                  </a:lnTo>
                  <a:lnTo>
                    <a:pt x="274" y="56"/>
                  </a:lnTo>
                  <a:lnTo>
                    <a:pt x="273" y="56"/>
                  </a:lnTo>
                  <a:lnTo>
                    <a:pt x="273" y="55"/>
                  </a:lnTo>
                  <a:lnTo>
                    <a:pt x="274" y="54"/>
                  </a:lnTo>
                  <a:lnTo>
                    <a:pt x="276" y="51"/>
                  </a:lnTo>
                  <a:lnTo>
                    <a:pt x="273" y="50"/>
                  </a:lnTo>
                  <a:lnTo>
                    <a:pt x="271" y="50"/>
                  </a:lnTo>
                  <a:lnTo>
                    <a:pt x="269" y="49"/>
                  </a:lnTo>
                  <a:lnTo>
                    <a:pt x="266" y="48"/>
                  </a:lnTo>
                  <a:lnTo>
                    <a:pt x="266" y="46"/>
                  </a:lnTo>
                  <a:lnTo>
                    <a:pt x="266" y="45"/>
                  </a:lnTo>
                  <a:lnTo>
                    <a:pt x="264" y="41"/>
                  </a:lnTo>
                  <a:lnTo>
                    <a:pt x="261" y="40"/>
                  </a:lnTo>
                  <a:lnTo>
                    <a:pt x="258" y="40"/>
                  </a:lnTo>
                  <a:lnTo>
                    <a:pt x="259" y="39"/>
                  </a:lnTo>
                  <a:lnTo>
                    <a:pt x="255" y="38"/>
                  </a:lnTo>
                  <a:lnTo>
                    <a:pt x="254" y="38"/>
                  </a:lnTo>
                  <a:lnTo>
                    <a:pt x="253" y="36"/>
                  </a:lnTo>
                  <a:lnTo>
                    <a:pt x="251" y="36"/>
                  </a:lnTo>
                  <a:lnTo>
                    <a:pt x="253" y="35"/>
                  </a:lnTo>
                  <a:lnTo>
                    <a:pt x="251" y="33"/>
                  </a:lnTo>
                  <a:lnTo>
                    <a:pt x="249" y="30"/>
                  </a:lnTo>
                  <a:lnTo>
                    <a:pt x="246" y="29"/>
                  </a:lnTo>
                  <a:lnTo>
                    <a:pt x="246" y="26"/>
                  </a:lnTo>
                  <a:lnTo>
                    <a:pt x="243" y="23"/>
                  </a:lnTo>
                  <a:lnTo>
                    <a:pt x="244" y="21"/>
                  </a:lnTo>
                  <a:lnTo>
                    <a:pt x="240" y="20"/>
                  </a:lnTo>
                  <a:lnTo>
                    <a:pt x="238" y="19"/>
                  </a:lnTo>
                  <a:lnTo>
                    <a:pt x="236" y="15"/>
                  </a:lnTo>
                  <a:lnTo>
                    <a:pt x="236" y="14"/>
                  </a:lnTo>
                  <a:lnTo>
                    <a:pt x="234" y="13"/>
                  </a:lnTo>
                  <a:lnTo>
                    <a:pt x="231" y="14"/>
                  </a:lnTo>
                  <a:lnTo>
                    <a:pt x="228" y="14"/>
                  </a:lnTo>
                  <a:lnTo>
                    <a:pt x="221" y="13"/>
                  </a:lnTo>
                  <a:lnTo>
                    <a:pt x="220" y="13"/>
                  </a:lnTo>
                  <a:lnTo>
                    <a:pt x="220" y="11"/>
                  </a:lnTo>
                  <a:lnTo>
                    <a:pt x="221" y="11"/>
                  </a:lnTo>
                  <a:lnTo>
                    <a:pt x="221" y="9"/>
                  </a:lnTo>
                  <a:lnTo>
                    <a:pt x="221" y="6"/>
                  </a:lnTo>
                  <a:lnTo>
                    <a:pt x="219" y="1"/>
                  </a:lnTo>
                  <a:lnTo>
                    <a:pt x="216" y="0"/>
                  </a:lnTo>
                  <a:lnTo>
                    <a:pt x="216" y="18"/>
                  </a:lnTo>
                  <a:lnTo>
                    <a:pt x="184" y="18"/>
                  </a:lnTo>
                  <a:lnTo>
                    <a:pt x="183" y="53"/>
                  </a:lnTo>
                  <a:lnTo>
                    <a:pt x="3" y="46"/>
                  </a:lnTo>
                  <a:lnTo>
                    <a:pt x="3" y="53"/>
                  </a:lnTo>
                  <a:lnTo>
                    <a:pt x="3" y="54"/>
                  </a:lnTo>
                  <a:lnTo>
                    <a:pt x="1" y="75"/>
                  </a:lnTo>
                  <a:lnTo>
                    <a:pt x="1" y="84"/>
                  </a:lnTo>
                  <a:lnTo>
                    <a:pt x="1" y="85"/>
                  </a:lnTo>
                  <a:lnTo>
                    <a:pt x="1" y="91"/>
                  </a:lnTo>
                  <a:lnTo>
                    <a:pt x="1" y="93"/>
                  </a:lnTo>
                  <a:lnTo>
                    <a:pt x="0" y="119"/>
                  </a:lnTo>
                  <a:lnTo>
                    <a:pt x="108" y="123"/>
                  </a:lnTo>
                  <a:lnTo>
                    <a:pt x="253" y="128"/>
                  </a:lnTo>
                  <a:close/>
                </a:path>
              </a:pathLst>
            </a:custGeom>
            <a:solidFill>
              <a:srgbClr val="8FCAE7"/>
            </a:solidFill>
            <a:ln w="0">
              <a:solidFill>
                <a:srgbClr val="000000"/>
              </a:solidFill>
              <a:prstDash val="solid"/>
              <a:round/>
              <a:headEnd/>
              <a:tailEnd/>
            </a:ln>
          </p:spPr>
          <p:txBody>
            <a:bodyPr/>
            <a:lstStyle/>
            <a:p>
              <a:endParaRPr lang="en-US" sz="2304"/>
            </a:p>
          </p:txBody>
        </p:sp>
        <p:sp>
          <p:nvSpPr>
            <p:cNvPr id="187" name="Dakota">
              <a:extLst>
                <a:ext uri="{FF2B5EF4-FFF2-40B4-BE49-F238E27FC236}">
                  <a16:creationId xmlns:a16="http://schemas.microsoft.com/office/drawing/2014/main" id="{E51E98F3-D17B-A4BD-CE75-CAEE6D3B5E8C}"/>
                </a:ext>
              </a:extLst>
            </p:cNvPr>
            <p:cNvSpPr>
              <a:spLocks/>
            </p:cNvSpPr>
            <p:nvPr/>
          </p:nvSpPr>
          <p:spPr bwMode="auto">
            <a:xfrm>
              <a:off x="6360655" y="4514017"/>
              <a:ext cx="319567" cy="316057"/>
            </a:xfrm>
            <a:custGeom>
              <a:avLst/>
              <a:gdLst>
                <a:gd name="T0" fmla="*/ 150 w 176"/>
                <a:gd name="T1" fmla="*/ 75 h 189"/>
                <a:gd name="T2" fmla="*/ 138 w 176"/>
                <a:gd name="T3" fmla="*/ 73 h 189"/>
                <a:gd name="T4" fmla="*/ 133 w 176"/>
                <a:gd name="T5" fmla="*/ 65 h 189"/>
                <a:gd name="T6" fmla="*/ 123 w 176"/>
                <a:gd name="T7" fmla="*/ 63 h 189"/>
                <a:gd name="T8" fmla="*/ 117 w 176"/>
                <a:gd name="T9" fmla="*/ 63 h 189"/>
                <a:gd name="T10" fmla="*/ 110 w 176"/>
                <a:gd name="T11" fmla="*/ 68 h 189"/>
                <a:gd name="T12" fmla="*/ 97 w 176"/>
                <a:gd name="T13" fmla="*/ 65 h 189"/>
                <a:gd name="T14" fmla="*/ 90 w 176"/>
                <a:gd name="T15" fmla="*/ 54 h 189"/>
                <a:gd name="T16" fmla="*/ 91 w 176"/>
                <a:gd name="T17" fmla="*/ 43 h 189"/>
                <a:gd name="T18" fmla="*/ 92 w 176"/>
                <a:gd name="T19" fmla="*/ 28 h 189"/>
                <a:gd name="T20" fmla="*/ 88 w 176"/>
                <a:gd name="T21" fmla="*/ 13 h 189"/>
                <a:gd name="T22" fmla="*/ 83 w 176"/>
                <a:gd name="T23" fmla="*/ 4 h 189"/>
                <a:gd name="T24" fmla="*/ 77 w 176"/>
                <a:gd name="T25" fmla="*/ 3 h 189"/>
                <a:gd name="T26" fmla="*/ 68 w 176"/>
                <a:gd name="T27" fmla="*/ 0 h 189"/>
                <a:gd name="T28" fmla="*/ 60 w 176"/>
                <a:gd name="T29" fmla="*/ 2 h 189"/>
                <a:gd name="T30" fmla="*/ 57 w 176"/>
                <a:gd name="T31" fmla="*/ 5 h 189"/>
                <a:gd name="T32" fmla="*/ 51 w 176"/>
                <a:gd name="T33" fmla="*/ 12 h 189"/>
                <a:gd name="T34" fmla="*/ 45 w 176"/>
                <a:gd name="T35" fmla="*/ 15 h 189"/>
                <a:gd name="T36" fmla="*/ 42 w 176"/>
                <a:gd name="T37" fmla="*/ 22 h 189"/>
                <a:gd name="T38" fmla="*/ 37 w 176"/>
                <a:gd name="T39" fmla="*/ 25 h 189"/>
                <a:gd name="T40" fmla="*/ 36 w 176"/>
                <a:gd name="T41" fmla="*/ 32 h 189"/>
                <a:gd name="T42" fmla="*/ 35 w 176"/>
                <a:gd name="T43" fmla="*/ 35 h 189"/>
                <a:gd name="T44" fmla="*/ 31 w 176"/>
                <a:gd name="T45" fmla="*/ 38 h 189"/>
                <a:gd name="T46" fmla="*/ 30 w 176"/>
                <a:gd name="T47" fmla="*/ 40 h 189"/>
                <a:gd name="T48" fmla="*/ 25 w 176"/>
                <a:gd name="T49" fmla="*/ 45 h 189"/>
                <a:gd name="T50" fmla="*/ 21 w 176"/>
                <a:gd name="T51" fmla="*/ 49 h 189"/>
                <a:gd name="T52" fmla="*/ 15 w 176"/>
                <a:gd name="T53" fmla="*/ 50 h 189"/>
                <a:gd name="T54" fmla="*/ 11 w 176"/>
                <a:gd name="T55" fmla="*/ 53 h 189"/>
                <a:gd name="T56" fmla="*/ 7 w 176"/>
                <a:gd name="T57" fmla="*/ 54 h 189"/>
                <a:gd name="T58" fmla="*/ 2 w 176"/>
                <a:gd name="T59" fmla="*/ 55 h 189"/>
                <a:gd name="T60" fmla="*/ 0 w 176"/>
                <a:gd name="T61" fmla="*/ 87 h 189"/>
                <a:gd name="T62" fmla="*/ 15 w 176"/>
                <a:gd name="T63" fmla="*/ 123 h 189"/>
                <a:gd name="T64" fmla="*/ 85 w 176"/>
                <a:gd name="T65" fmla="*/ 189 h 189"/>
                <a:gd name="T66" fmla="*/ 88 w 176"/>
                <a:gd name="T67" fmla="*/ 172 h 189"/>
                <a:gd name="T68" fmla="*/ 93 w 176"/>
                <a:gd name="T69" fmla="*/ 170 h 189"/>
                <a:gd name="T70" fmla="*/ 102 w 176"/>
                <a:gd name="T71" fmla="*/ 172 h 189"/>
                <a:gd name="T72" fmla="*/ 110 w 176"/>
                <a:gd name="T73" fmla="*/ 173 h 189"/>
                <a:gd name="T74" fmla="*/ 113 w 176"/>
                <a:gd name="T75" fmla="*/ 172 h 189"/>
                <a:gd name="T76" fmla="*/ 121 w 176"/>
                <a:gd name="T77" fmla="*/ 170 h 189"/>
                <a:gd name="T78" fmla="*/ 160 w 176"/>
                <a:gd name="T79" fmla="*/ 159 h 189"/>
                <a:gd name="T80" fmla="*/ 175 w 176"/>
                <a:gd name="T81" fmla="*/ 112 h 189"/>
                <a:gd name="T82" fmla="*/ 173 w 176"/>
                <a:gd name="T83" fmla="*/ 87 h 189"/>
                <a:gd name="T84" fmla="*/ 170 w 176"/>
                <a:gd name="T85" fmla="*/ 84 h 189"/>
                <a:gd name="T86" fmla="*/ 165 w 176"/>
                <a:gd name="T87" fmla="*/ 82 h 189"/>
                <a:gd name="T88" fmla="*/ 155 w 176"/>
                <a:gd name="T89"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9">
                  <a:moveTo>
                    <a:pt x="153" y="77"/>
                  </a:moveTo>
                  <a:lnTo>
                    <a:pt x="152" y="77"/>
                  </a:lnTo>
                  <a:lnTo>
                    <a:pt x="150" y="75"/>
                  </a:lnTo>
                  <a:lnTo>
                    <a:pt x="143" y="75"/>
                  </a:lnTo>
                  <a:lnTo>
                    <a:pt x="141" y="73"/>
                  </a:lnTo>
                  <a:lnTo>
                    <a:pt x="138" y="73"/>
                  </a:lnTo>
                  <a:lnTo>
                    <a:pt x="136" y="69"/>
                  </a:lnTo>
                  <a:lnTo>
                    <a:pt x="135" y="67"/>
                  </a:lnTo>
                  <a:lnTo>
                    <a:pt x="133" y="65"/>
                  </a:lnTo>
                  <a:lnTo>
                    <a:pt x="128" y="64"/>
                  </a:lnTo>
                  <a:lnTo>
                    <a:pt x="127" y="63"/>
                  </a:lnTo>
                  <a:lnTo>
                    <a:pt x="123" y="63"/>
                  </a:lnTo>
                  <a:lnTo>
                    <a:pt x="122" y="63"/>
                  </a:lnTo>
                  <a:lnTo>
                    <a:pt x="120" y="63"/>
                  </a:lnTo>
                  <a:lnTo>
                    <a:pt x="117" y="63"/>
                  </a:lnTo>
                  <a:lnTo>
                    <a:pt x="115" y="65"/>
                  </a:lnTo>
                  <a:lnTo>
                    <a:pt x="112" y="68"/>
                  </a:lnTo>
                  <a:lnTo>
                    <a:pt x="110" y="68"/>
                  </a:lnTo>
                  <a:lnTo>
                    <a:pt x="107" y="65"/>
                  </a:lnTo>
                  <a:lnTo>
                    <a:pt x="100" y="63"/>
                  </a:lnTo>
                  <a:lnTo>
                    <a:pt x="97" y="65"/>
                  </a:lnTo>
                  <a:lnTo>
                    <a:pt x="93" y="63"/>
                  </a:lnTo>
                  <a:lnTo>
                    <a:pt x="91" y="60"/>
                  </a:lnTo>
                  <a:lnTo>
                    <a:pt x="90" y="54"/>
                  </a:lnTo>
                  <a:lnTo>
                    <a:pt x="90" y="52"/>
                  </a:lnTo>
                  <a:lnTo>
                    <a:pt x="91" y="48"/>
                  </a:lnTo>
                  <a:lnTo>
                    <a:pt x="91" y="43"/>
                  </a:lnTo>
                  <a:lnTo>
                    <a:pt x="92" y="38"/>
                  </a:lnTo>
                  <a:lnTo>
                    <a:pt x="92" y="33"/>
                  </a:lnTo>
                  <a:lnTo>
                    <a:pt x="92" y="28"/>
                  </a:lnTo>
                  <a:lnTo>
                    <a:pt x="91" y="23"/>
                  </a:lnTo>
                  <a:lnTo>
                    <a:pt x="90" y="18"/>
                  </a:lnTo>
                  <a:lnTo>
                    <a:pt x="88" y="13"/>
                  </a:lnTo>
                  <a:lnTo>
                    <a:pt x="87" y="10"/>
                  </a:lnTo>
                  <a:lnTo>
                    <a:pt x="85" y="7"/>
                  </a:lnTo>
                  <a:lnTo>
                    <a:pt x="83" y="4"/>
                  </a:lnTo>
                  <a:lnTo>
                    <a:pt x="82" y="3"/>
                  </a:lnTo>
                  <a:lnTo>
                    <a:pt x="78" y="3"/>
                  </a:lnTo>
                  <a:lnTo>
                    <a:pt x="77" y="3"/>
                  </a:lnTo>
                  <a:lnTo>
                    <a:pt x="71" y="3"/>
                  </a:lnTo>
                  <a:lnTo>
                    <a:pt x="71" y="0"/>
                  </a:lnTo>
                  <a:lnTo>
                    <a:pt x="68" y="0"/>
                  </a:lnTo>
                  <a:lnTo>
                    <a:pt x="68" y="3"/>
                  </a:lnTo>
                  <a:lnTo>
                    <a:pt x="65" y="2"/>
                  </a:lnTo>
                  <a:lnTo>
                    <a:pt x="60" y="2"/>
                  </a:lnTo>
                  <a:lnTo>
                    <a:pt x="58" y="3"/>
                  </a:lnTo>
                  <a:lnTo>
                    <a:pt x="57" y="4"/>
                  </a:lnTo>
                  <a:lnTo>
                    <a:pt x="57" y="5"/>
                  </a:lnTo>
                  <a:lnTo>
                    <a:pt x="56" y="7"/>
                  </a:lnTo>
                  <a:lnTo>
                    <a:pt x="53" y="10"/>
                  </a:lnTo>
                  <a:lnTo>
                    <a:pt x="51" y="12"/>
                  </a:lnTo>
                  <a:lnTo>
                    <a:pt x="48" y="13"/>
                  </a:lnTo>
                  <a:lnTo>
                    <a:pt x="47" y="13"/>
                  </a:lnTo>
                  <a:lnTo>
                    <a:pt x="45" y="15"/>
                  </a:lnTo>
                  <a:lnTo>
                    <a:pt x="43" y="17"/>
                  </a:lnTo>
                  <a:lnTo>
                    <a:pt x="43" y="18"/>
                  </a:lnTo>
                  <a:lnTo>
                    <a:pt x="42" y="22"/>
                  </a:lnTo>
                  <a:lnTo>
                    <a:pt x="41" y="23"/>
                  </a:lnTo>
                  <a:lnTo>
                    <a:pt x="38" y="25"/>
                  </a:lnTo>
                  <a:lnTo>
                    <a:pt x="37" y="25"/>
                  </a:lnTo>
                  <a:lnTo>
                    <a:pt x="38" y="28"/>
                  </a:lnTo>
                  <a:lnTo>
                    <a:pt x="38" y="29"/>
                  </a:lnTo>
                  <a:lnTo>
                    <a:pt x="36" y="32"/>
                  </a:lnTo>
                  <a:lnTo>
                    <a:pt x="36" y="33"/>
                  </a:lnTo>
                  <a:lnTo>
                    <a:pt x="36" y="34"/>
                  </a:lnTo>
                  <a:lnTo>
                    <a:pt x="35" y="35"/>
                  </a:lnTo>
                  <a:lnTo>
                    <a:pt x="33" y="35"/>
                  </a:lnTo>
                  <a:lnTo>
                    <a:pt x="32" y="37"/>
                  </a:lnTo>
                  <a:lnTo>
                    <a:pt x="31" y="38"/>
                  </a:lnTo>
                  <a:lnTo>
                    <a:pt x="31" y="39"/>
                  </a:lnTo>
                  <a:lnTo>
                    <a:pt x="31" y="40"/>
                  </a:lnTo>
                  <a:lnTo>
                    <a:pt x="30" y="40"/>
                  </a:lnTo>
                  <a:lnTo>
                    <a:pt x="28" y="42"/>
                  </a:lnTo>
                  <a:lnTo>
                    <a:pt x="26" y="45"/>
                  </a:lnTo>
                  <a:lnTo>
                    <a:pt x="25" y="45"/>
                  </a:lnTo>
                  <a:lnTo>
                    <a:pt x="23" y="47"/>
                  </a:lnTo>
                  <a:lnTo>
                    <a:pt x="22" y="48"/>
                  </a:lnTo>
                  <a:lnTo>
                    <a:pt x="21" y="49"/>
                  </a:lnTo>
                  <a:lnTo>
                    <a:pt x="18" y="49"/>
                  </a:lnTo>
                  <a:lnTo>
                    <a:pt x="17" y="49"/>
                  </a:lnTo>
                  <a:lnTo>
                    <a:pt x="15" y="50"/>
                  </a:lnTo>
                  <a:lnTo>
                    <a:pt x="12" y="50"/>
                  </a:lnTo>
                  <a:lnTo>
                    <a:pt x="12" y="52"/>
                  </a:lnTo>
                  <a:lnTo>
                    <a:pt x="11" y="53"/>
                  </a:lnTo>
                  <a:lnTo>
                    <a:pt x="10" y="53"/>
                  </a:lnTo>
                  <a:lnTo>
                    <a:pt x="8" y="54"/>
                  </a:lnTo>
                  <a:lnTo>
                    <a:pt x="7" y="54"/>
                  </a:lnTo>
                  <a:lnTo>
                    <a:pt x="6" y="55"/>
                  </a:lnTo>
                  <a:lnTo>
                    <a:pt x="5" y="55"/>
                  </a:lnTo>
                  <a:lnTo>
                    <a:pt x="2" y="55"/>
                  </a:lnTo>
                  <a:lnTo>
                    <a:pt x="1" y="55"/>
                  </a:lnTo>
                  <a:lnTo>
                    <a:pt x="1" y="57"/>
                  </a:lnTo>
                  <a:lnTo>
                    <a:pt x="0" y="87"/>
                  </a:lnTo>
                  <a:lnTo>
                    <a:pt x="2" y="87"/>
                  </a:lnTo>
                  <a:lnTo>
                    <a:pt x="2" y="122"/>
                  </a:lnTo>
                  <a:lnTo>
                    <a:pt x="15" y="123"/>
                  </a:lnTo>
                  <a:lnTo>
                    <a:pt x="15" y="158"/>
                  </a:lnTo>
                  <a:lnTo>
                    <a:pt x="12" y="189"/>
                  </a:lnTo>
                  <a:lnTo>
                    <a:pt x="85" y="189"/>
                  </a:lnTo>
                  <a:lnTo>
                    <a:pt x="85" y="170"/>
                  </a:lnTo>
                  <a:lnTo>
                    <a:pt x="86" y="172"/>
                  </a:lnTo>
                  <a:lnTo>
                    <a:pt x="88" y="172"/>
                  </a:lnTo>
                  <a:lnTo>
                    <a:pt x="90" y="169"/>
                  </a:lnTo>
                  <a:lnTo>
                    <a:pt x="92" y="170"/>
                  </a:lnTo>
                  <a:lnTo>
                    <a:pt x="93" y="170"/>
                  </a:lnTo>
                  <a:lnTo>
                    <a:pt x="95" y="169"/>
                  </a:lnTo>
                  <a:lnTo>
                    <a:pt x="100" y="168"/>
                  </a:lnTo>
                  <a:lnTo>
                    <a:pt x="102" y="172"/>
                  </a:lnTo>
                  <a:lnTo>
                    <a:pt x="105" y="172"/>
                  </a:lnTo>
                  <a:lnTo>
                    <a:pt x="108" y="169"/>
                  </a:lnTo>
                  <a:lnTo>
                    <a:pt x="110" y="173"/>
                  </a:lnTo>
                  <a:lnTo>
                    <a:pt x="112" y="174"/>
                  </a:lnTo>
                  <a:lnTo>
                    <a:pt x="113" y="173"/>
                  </a:lnTo>
                  <a:lnTo>
                    <a:pt x="113" y="172"/>
                  </a:lnTo>
                  <a:lnTo>
                    <a:pt x="117" y="173"/>
                  </a:lnTo>
                  <a:lnTo>
                    <a:pt x="118" y="172"/>
                  </a:lnTo>
                  <a:lnTo>
                    <a:pt x="121" y="170"/>
                  </a:lnTo>
                  <a:lnTo>
                    <a:pt x="121" y="169"/>
                  </a:lnTo>
                  <a:lnTo>
                    <a:pt x="122" y="159"/>
                  </a:lnTo>
                  <a:lnTo>
                    <a:pt x="160" y="159"/>
                  </a:lnTo>
                  <a:lnTo>
                    <a:pt x="158" y="124"/>
                  </a:lnTo>
                  <a:lnTo>
                    <a:pt x="175" y="123"/>
                  </a:lnTo>
                  <a:lnTo>
                    <a:pt x="175" y="112"/>
                  </a:lnTo>
                  <a:lnTo>
                    <a:pt x="176" y="88"/>
                  </a:lnTo>
                  <a:lnTo>
                    <a:pt x="175" y="88"/>
                  </a:lnTo>
                  <a:lnTo>
                    <a:pt x="173" y="87"/>
                  </a:lnTo>
                  <a:lnTo>
                    <a:pt x="172" y="87"/>
                  </a:lnTo>
                  <a:lnTo>
                    <a:pt x="171" y="84"/>
                  </a:lnTo>
                  <a:lnTo>
                    <a:pt x="170" y="84"/>
                  </a:lnTo>
                  <a:lnTo>
                    <a:pt x="168" y="83"/>
                  </a:lnTo>
                  <a:lnTo>
                    <a:pt x="167" y="82"/>
                  </a:lnTo>
                  <a:lnTo>
                    <a:pt x="165" y="82"/>
                  </a:lnTo>
                  <a:lnTo>
                    <a:pt x="163" y="80"/>
                  </a:lnTo>
                  <a:lnTo>
                    <a:pt x="158" y="79"/>
                  </a:lnTo>
                  <a:lnTo>
                    <a:pt x="155" y="77"/>
                  </a:lnTo>
                  <a:lnTo>
                    <a:pt x="153" y="7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88" name="Wabasha">
              <a:extLst>
                <a:ext uri="{FF2B5EF4-FFF2-40B4-BE49-F238E27FC236}">
                  <a16:creationId xmlns:a16="http://schemas.microsoft.com/office/drawing/2014/main" id="{AE70B831-8DD9-428D-9E7D-EF0AB4A247AB}"/>
                </a:ext>
              </a:extLst>
            </p:cNvPr>
            <p:cNvSpPr>
              <a:spLocks/>
            </p:cNvSpPr>
            <p:nvPr/>
          </p:nvSpPr>
          <p:spPr bwMode="auto">
            <a:xfrm>
              <a:off x="6783923" y="4839594"/>
              <a:ext cx="385174" cy="241803"/>
            </a:xfrm>
            <a:custGeom>
              <a:avLst/>
              <a:gdLst>
                <a:gd name="T0" fmla="*/ 0 w 207"/>
                <a:gd name="T1" fmla="*/ 37 h 144"/>
                <a:gd name="T2" fmla="*/ 69 w 207"/>
                <a:gd name="T3" fmla="*/ 109 h 144"/>
                <a:gd name="T4" fmla="*/ 141 w 207"/>
                <a:gd name="T5" fmla="*/ 144 h 144"/>
                <a:gd name="T6" fmla="*/ 207 w 207"/>
                <a:gd name="T7" fmla="*/ 108 h 144"/>
                <a:gd name="T8" fmla="*/ 204 w 207"/>
                <a:gd name="T9" fmla="*/ 107 h 144"/>
                <a:gd name="T10" fmla="*/ 202 w 207"/>
                <a:gd name="T11" fmla="*/ 105 h 144"/>
                <a:gd name="T12" fmla="*/ 201 w 207"/>
                <a:gd name="T13" fmla="*/ 103 h 144"/>
                <a:gd name="T14" fmla="*/ 200 w 207"/>
                <a:gd name="T15" fmla="*/ 99 h 144"/>
                <a:gd name="T16" fmla="*/ 197 w 207"/>
                <a:gd name="T17" fmla="*/ 95 h 144"/>
                <a:gd name="T18" fmla="*/ 197 w 207"/>
                <a:gd name="T19" fmla="*/ 93 h 144"/>
                <a:gd name="T20" fmla="*/ 196 w 207"/>
                <a:gd name="T21" fmla="*/ 90 h 144"/>
                <a:gd name="T22" fmla="*/ 197 w 207"/>
                <a:gd name="T23" fmla="*/ 88 h 144"/>
                <a:gd name="T24" fmla="*/ 199 w 207"/>
                <a:gd name="T25" fmla="*/ 85 h 144"/>
                <a:gd name="T26" fmla="*/ 197 w 207"/>
                <a:gd name="T27" fmla="*/ 82 h 144"/>
                <a:gd name="T28" fmla="*/ 195 w 207"/>
                <a:gd name="T29" fmla="*/ 79 h 144"/>
                <a:gd name="T30" fmla="*/ 195 w 207"/>
                <a:gd name="T31" fmla="*/ 77 h 144"/>
                <a:gd name="T32" fmla="*/ 195 w 207"/>
                <a:gd name="T33" fmla="*/ 74 h 144"/>
                <a:gd name="T34" fmla="*/ 194 w 207"/>
                <a:gd name="T35" fmla="*/ 73 h 144"/>
                <a:gd name="T36" fmla="*/ 190 w 207"/>
                <a:gd name="T37" fmla="*/ 72 h 144"/>
                <a:gd name="T38" fmla="*/ 187 w 207"/>
                <a:gd name="T39" fmla="*/ 68 h 144"/>
                <a:gd name="T40" fmla="*/ 187 w 207"/>
                <a:gd name="T41" fmla="*/ 65 h 144"/>
                <a:gd name="T42" fmla="*/ 189 w 207"/>
                <a:gd name="T43" fmla="*/ 63 h 144"/>
                <a:gd name="T44" fmla="*/ 190 w 207"/>
                <a:gd name="T45" fmla="*/ 62 h 144"/>
                <a:gd name="T46" fmla="*/ 190 w 207"/>
                <a:gd name="T47" fmla="*/ 59 h 144"/>
                <a:gd name="T48" fmla="*/ 189 w 207"/>
                <a:gd name="T49" fmla="*/ 58 h 144"/>
                <a:gd name="T50" fmla="*/ 187 w 207"/>
                <a:gd name="T51" fmla="*/ 53 h 144"/>
                <a:gd name="T52" fmla="*/ 186 w 207"/>
                <a:gd name="T53" fmla="*/ 49 h 144"/>
                <a:gd name="T54" fmla="*/ 184 w 207"/>
                <a:gd name="T55" fmla="*/ 48 h 144"/>
                <a:gd name="T56" fmla="*/ 180 w 207"/>
                <a:gd name="T57" fmla="*/ 47 h 144"/>
                <a:gd name="T58" fmla="*/ 179 w 207"/>
                <a:gd name="T59" fmla="*/ 44 h 144"/>
                <a:gd name="T60" fmla="*/ 177 w 207"/>
                <a:gd name="T61" fmla="*/ 40 h 144"/>
                <a:gd name="T62" fmla="*/ 175 w 207"/>
                <a:gd name="T63" fmla="*/ 38 h 144"/>
                <a:gd name="T64" fmla="*/ 172 w 207"/>
                <a:gd name="T65" fmla="*/ 37 h 144"/>
                <a:gd name="T66" fmla="*/ 170 w 207"/>
                <a:gd name="T67" fmla="*/ 37 h 144"/>
                <a:gd name="T68" fmla="*/ 166 w 207"/>
                <a:gd name="T69" fmla="*/ 35 h 144"/>
                <a:gd name="T70" fmla="*/ 164 w 207"/>
                <a:gd name="T71" fmla="*/ 34 h 144"/>
                <a:gd name="T72" fmla="*/ 160 w 207"/>
                <a:gd name="T73" fmla="*/ 32 h 144"/>
                <a:gd name="T74" fmla="*/ 156 w 207"/>
                <a:gd name="T75" fmla="*/ 30 h 144"/>
                <a:gd name="T76" fmla="*/ 152 w 207"/>
                <a:gd name="T77" fmla="*/ 27 h 144"/>
                <a:gd name="T78" fmla="*/ 149 w 207"/>
                <a:gd name="T79" fmla="*/ 24 h 144"/>
                <a:gd name="T80" fmla="*/ 146 w 207"/>
                <a:gd name="T81" fmla="*/ 23 h 144"/>
                <a:gd name="T82" fmla="*/ 144 w 207"/>
                <a:gd name="T83" fmla="*/ 22 h 144"/>
                <a:gd name="T84" fmla="*/ 141 w 207"/>
                <a:gd name="T85" fmla="*/ 22 h 144"/>
                <a:gd name="T86" fmla="*/ 140 w 207"/>
                <a:gd name="T87" fmla="*/ 20 h 144"/>
                <a:gd name="T88" fmla="*/ 139 w 207"/>
                <a:gd name="T89" fmla="*/ 19 h 144"/>
                <a:gd name="T90" fmla="*/ 134 w 207"/>
                <a:gd name="T91" fmla="*/ 18 h 144"/>
                <a:gd name="T92" fmla="*/ 131 w 207"/>
                <a:gd name="T93" fmla="*/ 17 h 144"/>
                <a:gd name="T94" fmla="*/ 127 w 207"/>
                <a:gd name="T95" fmla="*/ 15 h 144"/>
                <a:gd name="T96" fmla="*/ 117 w 207"/>
                <a:gd name="T97" fmla="*/ 13 h 144"/>
                <a:gd name="T98" fmla="*/ 115 w 207"/>
                <a:gd name="T99" fmla="*/ 12 h 144"/>
                <a:gd name="T100" fmla="*/ 109 w 207"/>
                <a:gd name="T101" fmla="*/ 10 h 144"/>
                <a:gd name="T102" fmla="*/ 105 w 207"/>
                <a:gd name="T103" fmla="*/ 10 h 144"/>
                <a:gd name="T104" fmla="*/ 100 w 207"/>
                <a:gd name="T105" fmla="*/ 9 h 144"/>
                <a:gd name="T106" fmla="*/ 95 w 207"/>
                <a:gd name="T107" fmla="*/ 4 h 144"/>
                <a:gd name="T108" fmla="*/ 91 w 207"/>
                <a:gd name="T109" fmla="*/ 0 h 144"/>
                <a:gd name="T110" fmla="*/ 35 w 207"/>
                <a:gd name="T111"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7" h="144">
                  <a:moveTo>
                    <a:pt x="35" y="37"/>
                  </a:moveTo>
                  <a:lnTo>
                    <a:pt x="0" y="37"/>
                  </a:lnTo>
                  <a:lnTo>
                    <a:pt x="0" y="108"/>
                  </a:lnTo>
                  <a:lnTo>
                    <a:pt x="69" y="109"/>
                  </a:lnTo>
                  <a:lnTo>
                    <a:pt x="70" y="144"/>
                  </a:lnTo>
                  <a:lnTo>
                    <a:pt x="141" y="144"/>
                  </a:lnTo>
                  <a:lnTo>
                    <a:pt x="141" y="109"/>
                  </a:lnTo>
                  <a:lnTo>
                    <a:pt x="207" y="108"/>
                  </a:lnTo>
                  <a:lnTo>
                    <a:pt x="206" y="107"/>
                  </a:lnTo>
                  <a:lnTo>
                    <a:pt x="204" y="107"/>
                  </a:lnTo>
                  <a:lnTo>
                    <a:pt x="204" y="105"/>
                  </a:lnTo>
                  <a:lnTo>
                    <a:pt x="202" y="105"/>
                  </a:lnTo>
                  <a:lnTo>
                    <a:pt x="202" y="104"/>
                  </a:lnTo>
                  <a:lnTo>
                    <a:pt x="201" y="103"/>
                  </a:lnTo>
                  <a:lnTo>
                    <a:pt x="201" y="102"/>
                  </a:lnTo>
                  <a:lnTo>
                    <a:pt x="200" y="99"/>
                  </a:lnTo>
                  <a:lnTo>
                    <a:pt x="199" y="97"/>
                  </a:lnTo>
                  <a:lnTo>
                    <a:pt x="197" y="95"/>
                  </a:lnTo>
                  <a:lnTo>
                    <a:pt x="197" y="94"/>
                  </a:lnTo>
                  <a:lnTo>
                    <a:pt x="197" y="93"/>
                  </a:lnTo>
                  <a:lnTo>
                    <a:pt x="197" y="92"/>
                  </a:lnTo>
                  <a:lnTo>
                    <a:pt x="196" y="90"/>
                  </a:lnTo>
                  <a:lnTo>
                    <a:pt x="197" y="89"/>
                  </a:lnTo>
                  <a:lnTo>
                    <a:pt x="197" y="88"/>
                  </a:lnTo>
                  <a:lnTo>
                    <a:pt x="199" y="87"/>
                  </a:lnTo>
                  <a:lnTo>
                    <a:pt x="199" y="85"/>
                  </a:lnTo>
                  <a:lnTo>
                    <a:pt x="197" y="83"/>
                  </a:lnTo>
                  <a:lnTo>
                    <a:pt x="197" y="82"/>
                  </a:lnTo>
                  <a:lnTo>
                    <a:pt x="196" y="80"/>
                  </a:lnTo>
                  <a:lnTo>
                    <a:pt x="195" y="79"/>
                  </a:lnTo>
                  <a:lnTo>
                    <a:pt x="195" y="78"/>
                  </a:lnTo>
                  <a:lnTo>
                    <a:pt x="195" y="77"/>
                  </a:lnTo>
                  <a:lnTo>
                    <a:pt x="195" y="75"/>
                  </a:lnTo>
                  <a:lnTo>
                    <a:pt x="195" y="74"/>
                  </a:lnTo>
                  <a:lnTo>
                    <a:pt x="194" y="74"/>
                  </a:lnTo>
                  <a:lnTo>
                    <a:pt x="194" y="73"/>
                  </a:lnTo>
                  <a:lnTo>
                    <a:pt x="191" y="73"/>
                  </a:lnTo>
                  <a:lnTo>
                    <a:pt x="190" y="72"/>
                  </a:lnTo>
                  <a:lnTo>
                    <a:pt x="187" y="69"/>
                  </a:lnTo>
                  <a:lnTo>
                    <a:pt x="187" y="68"/>
                  </a:lnTo>
                  <a:lnTo>
                    <a:pt x="187" y="67"/>
                  </a:lnTo>
                  <a:lnTo>
                    <a:pt x="187" y="65"/>
                  </a:lnTo>
                  <a:lnTo>
                    <a:pt x="187" y="64"/>
                  </a:lnTo>
                  <a:lnTo>
                    <a:pt x="189" y="63"/>
                  </a:lnTo>
                  <a:lnTo>
                    <a:pt x="189" y="62"/>
                  </a:lnTo>
                  <a:lnTo>
                    <a:pt x="190" y="62"/>
                  </a:lnTo>
                  <a:lnTo>
                    <a:pt x="190" y="60"/>
                  </a:lnTo>
                  <a:lnTo>
                    <a:pt x="190" y="59"/>
                  </a:lnTo>
                  <a:lnTo>
                    <a:pt x="190" y="58"/>
                  </a:lnTo>
                  <a:lnTo>
                    <a:pt x="189" y="58"/>
                  </a:lnTo>
                  <a:lnTo>
                    <a:pt x="189" y="57"/>
                  </a:lnTo>
                  <a:lnTo>
                    <a:pt x="187" y="53"/>
                  </a:lnTo>
                  <a:lnTo>
                    <a:pt x="186" y="50"/>
                  </a:lnTo>
                  <a:lnTo>
                    <a:pt x="186" y="49"/>
                  </a:lnTo>
                  <a:lnTo>
                    <a:pt x="185" y="49"/>
                  </a:lnTo>
                  <a:lnTo>
                    <a:pt x="184" y="48"/>
                  </a:lnTo>
                  <a:lnTo>
                    <a:pt x="181" y="48"/>
                  </a:lnTo>
                  <a:lnTo>
                    <a:pt x="180" y="47"/>
                  </a:lnTo>
                  <a:lnTo>
                    <a:pt x="179" y="45"/>
                  </a:lnTo>
                  <a:lnTo>
                    <a:pt x="179" y="44"/>
                  </a:lnTo>
                  <a:lnTo>
                    <a:pt x="177" y="43"/>
                  </a:lnTo>
                  <a:lnTo>
                    <a:pt x="177" y="40"/>
                  </a:lnTo>
                  <a:lnTo>
                    <a:pt x="176" y="39"/>
                  </a:lnTo>
                  <a:lnTo>
                    <a:pt x="175" y="38"/>
                  </a:lnTo>
                  <a:lnTo>
                    <a:pt x="174" y="37"/>
                  </a:lnTo>
                  <a:lnTo>
                    <a:pt x="172" y="37"/>
                  </a:lnTo>
                  <a:lnTo>
                    <a:pt x="171" y="37"/>
                  </a:lnTo>
                  <a:lnTo>
                    <a:pt x="170" y="37"/>
                  </a:lnTo>
                  <a:lnTo>
                    <a:pt x="169" y="35"/>
                  </a:lnTo>
                  <a:lnTo>
                    <a:pt x="166" y="35"/>
                  </a:lnTo>
                  <a:lnTo>
                    <a:pt x="165" y="34"/>
                  </a:lnTo>
                  <a:lnTo>
                    <a:pt x="164" y="34"/>
                  </a:lnTo>
                  <a:lnTo>
                    <a:pt x="162" y="33"/>
                  </a:lnTo>
                  <a:lnTo>
                    <a:pt x="160" y="32"/>
                  </a:lnTo>
                  <a:lnTo>
                    <a:pt x="157" y="32"/>
                  </a:lnTo>
                  <a:lnTo>
                    <a:pt x="156" y="30"/>
                  </a:lnTo>
                  <a:lnTo>
                    <a:pt x="154" y="28"/>
                  </a:lnTo>
                  <a:lnTo>
                    <a:pt x="152" y="27"/>
                  </a:lnTo>
                  <a:lnTo>
                    <a:pt x="150" y="25"/>
                  </a:lnTo>
                  <a:lnTo>
                    <a:pt x="149" y="24"/>
                  </a:lnTo>
                  <a:lnTo>
                    <a:pt x="147" y="23"/>
                  </a:lnTo>
                  <a:lnTo>
                    <a:pt x="146" y="23"/>
                  </a:lnTo>
                  <a:lnTo>
                    <a:pt x="145" y="22"/>
                  </a:lnTo>
                  <a:lnTo>
                    <a:pt x="144" y="22"/>
                  </a:lnTo>
                  <a:lnTo>
                    <a:pt x="142" y="22"/>
                  </a:lnTo>
                  <a:lnTo>
                    <a:pt x="141" y="22"/>
                  </a:lnTo>
                  <a:lnTo>
                    <a:pt x="141" y="20"/>
                  </a:lnTo>
                  <a:lnTo>
                    <a:pt x="140" y="20"/>
                  </a:lnTo>
                  <a:lnTo>
                    <a:pt x="140" y="19"/>
                  </a:lnTo>
                  <a:lnTo>
                    <a:pt x="139" y="19"/>
                  </a:lnTo>
                  <a:lnTo>
                    <a:pt x="137" y="19"/>
                  </a:lnTo>
                  <a:lnTo>
                    <a:pt x="134" y="18"/>
                  </a:lnTo>
                  <a:lnTo>
                    <a:pt x="132" y="17"/>
                  </a:lnTo>
                  <a:lnTo>
                    <a:pt x="131" y="17"/>
                  </a:lnTo>
                  <a:lnTo>
                    <a:pt x="129" y="17"/>
                  </a:lnTo>
                  <a:lnTo>
                    <a:pt x="127" y="15"/>
                  </a:lnTo>
                  <a:lnTo>
                    <a:pt x="124" y="14"/>
                  </a:lnTo>
                  <a:lnTo>
                    <a:pt x="117" y="13"/>
                  </a:lnTo>
                  <a:lnTo>
                    <a:pt x="116" y="13"/>
                  </a:lnTo>
                  <a:lnTo>
                    <a:pt x="115" y="12"/>
                  </a:lnTo>
                  <a:lnTo>
                    <a:pt x="111" y="10"/>
                  </a:lnTo>
                  <a:lnTo>
                    <a:pt x="109" y="10"/>
                  </a:lnTo>
                  <a:lnTo>
                    <a:pt x="107" y="10"/>
                  </a:lnTo>
                  <a:lnTo>
                    <a:pt x="105" y="10"/>
                  </a:lnTo>
                  <a:lnTo>
                    <a:pt x="102" y="9"/>
                  </a:lnTo>
                  <a:lnTo>
                    <a:pt x="100" y="9"/>
                  </a:lnTo>
                  <a:lnTo>
                    <a:pt x="99" y="8"/>
                  </a:lnTo>
                  <a:lnTo>
                    <a:pt x="95" y="4"/>
                  </a:lnTo>
                  <a:lnTo>
                    <a:pt x="94" y="2"/>
                  </a:lnTo>
                  <a:lnTo>
                    <a:pt x="91" y="0"/>
                  </a:lnTo>
                  <a:lnTo>
                    <a:pt x="36" y="2"/>
                  </a:lnTo>
                  <a:lnTo>
                    <a:pt x="35" y="3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89" name="Goodhue">
              <a:extLst>
                <a:ext uri="{FF2B5EF4-FFF2-40B4-BE49-F238E27FC236}">
                  <a16:creationId xmlns:a16="http://schemas.microsoft.com/office/drawing/2014/main" id="{E50BF960-F97E-0C4D-9DC1-D6F730EF714C}"/>
                </a:ext>
              </a:extLst>
            </p:cNvPr>
            <p:cNvSpPr>
              <a:spLocks/>
            </p:cNvSpPr>
            <p:nvPr/>
          </p:nvSpPr>
          <p:spPr bwMode="auto">
            <a:xfrm>
              <a:off x="6517605" y="4659116"/>
              <a:ext cx="434862" cy="361606"/>
            </a:xfrm>
            <a:custGeom>
              <a:avLst/>
              <a:gdLst>
                <a:gd name="T0" fmla="*/ 2147483646 w 237"/>
                <a:gd name="T1" fmla="*/ 2147483646 h 216"/>
                <a:gd name="T2" fmla="*/ 2147483646 w 237"/>
                <a:gd name="T3" fmla="*/ 2147483646 h 216"/>
                <a:gd name="T4" fmla="*/ 2147483646 w 237"/>
                <a:gd name="T5" fmla="*/ 2147483646 h 216"/>
                <a:gd name="T6" fmla="*/ 2147483646 w 237"/>
                <a:gd name="T7" fmla="*/ 2147483646 h 216"/>
                <a:gd name="T8" fmla="*/ 2147483646 w 237"/>
                <a:gd name="T9" fmla="*/ 2147483646 h 216"/>
                <a:gd name="T10" fmla="*/ 2147483646 w 237"/>
                <a:gd name="T11" fmla="*/ 2147483646 h 216"/>
                <a:gd name="T12" fmla="*/ 2147483646 w 237"/>
                <a:gd name="T13" fmla="*/ 2147483646 h 216"/>
                <a:gd name="T14" fmla="*/ 0 w 237"/>
                <a:gd name="T15" fmla="*/ 2147483646 h 216"/>
                <a:gd name="T16" fmla="*/ 2147483646 w 237"/>
                <a:gd name="T17" fmla="*/ 2147483646 h 216"/>
                <a:gd name="T18" fmla="*/ 2147483646 w 237"/>
                <a:gd name="T19" fmla="*/ 2147483646 h 216"/>
                <a:gd name="T20" fmla="*/ 2147483646 w 237"/>
                <a:gd name="T21" fmla="*/ 2147483646 h 216"/>
                <a:gd name="T22" fmla="*/ 2147483646 w 237"/>
                <a:gd name="T23" fmla="*/ 2147483646 h 216"/>
                <a:gd name="T24" fmla="*/ 2147483646 w 237"/>
                <a:gd name="T25" fmla="*/ 2147483646 h 216"/>
                <a:gd name="T26" fmla="*/ 2147483646 w 237"/>
                <a:gd name="T27" fmla="*/ 2147483646 h 216"/>
                <a:gd name="T28" fmla="*/ 2147483646 w 237"/>
                <a:gd name="T29" fmla="*/ 2147483646 h 216"/>
                <a:gd name="T30" fmla="*/ 2147483646 w 237"/>
                <a:gd name="T31" fmla="*/ 2147483646 h 216"/>
                <a:gd name="T32" fmla="*/ 2147483646 w 237"/>
                <a:gd name="T33" fmla="*/ 2147483646 h 216"/>
                <a:gd name="T34" fmla="*/ 2147483646 w 237"/>
                <a:gd name="T35" fmla="*/ 2147483646 h 216"/>
                <a:gd name="T36" fmla="*/ 2147483646 w 237"/>
                <a:gd name="T37" fmla="*/ 2147483646 h 216"/>
                <a:gd name="T38" fmla="*/ 2147483646 w 237"/>
                <a:gd name="T39" fmla="*/ 2147483646 h 216"/>
                <a:gd name="T40" fmla="*/ 2147483646 w 237"/>
                <a:gd name="T41" fmla="*/ 2147483646 h 216"/>
                <a:gd name="T42" fmla="*/ 2147483646 w 237"/>
                <a:gd name="T43" fmla="*/ 2147483646 h 216"/>
                <a:gd name="T44" fmla="*/ 2147483646 w 237"/>
                <a:gd name="T45" fmla="*/ 2147483646 h 216"/>
                <a:gd name="T46" fmla="*/ 2147483646 w 237"/>
                <a:gd name="T47" fmla="*/ 2147483646 h 216"/>
                <a:gd name="T48" fmla="*/ 2147483646 w 237"/>
                <a:gd name="T49" fmla="*/ 2147483646 h 216"/>
                <a:gd name="T50" fmla="*/ 2147483646 w 237"/>
                <a:gd name="T51" fmla="*/ 2147483646 h 216"/>
                <a:gd name="T52" fmla="*/ 2147483646 w 237"/>
                <a:gd name="T53" fmla="*/ 2147483646 h 216"/>
                <a:gd name="T54" fmla="*/ 2147483646 w 237"/>
                <a:gd name="T55" fmla="*/ 2147483646 h 216"/>
                <a:gd name="T56" fmla="*/ 2147483646 w 237"/>
                <a:gd name="T57" fmla="*/ 2147483646 h 216"/>
                <a:gd name="T58" fmla="*/ 2147483646 w 237"/>
                <a:gd name="T59" fmla="*/ 2147483646 h 216"/>
                <a:gd name="T60" fmla="*/ 2147483646 w 237"/>
                <a:gd name="T61" fmla="*/ 2147483646 h 216"/>
                <a:gd name="T62" fmla="*/ 2147483646 w 237"/>
                <a:gd name="T63" fmla="*/ 2147483646 h 216"/>
                <a:gd name="T64" fmla="*/ 2147483646 w 237"/>
                <a:gd name="T65" fmla="*/ 2147483646 h 216"/>
                <a:gd name="T66" fmla="*/ 2147483646 w 237"/>
                <a:gd name="T67" fmla="*/ 2147483646 h 216"/>
                <a:gd name="T68" fmla="*/ 2147483646 w 237"/>
                <a:gd name="T69" fmla="*/ 2147483646 h 216"/>
                <a:gd name="T70" fmla="*/ 2147483646 w 237"/>
                <a:gd name="T71" fmla="*/ 2147483646 h 216"/>
                <a:gd name="T72" fmla="*/ 2147483646 w 237"/>
                <a:gd name="T73" fmla="*/ 2147483646 h 216"/>
                <a:gd name="T74" fmla="*/ 2147483646 w 237"/>
                <a:gd name="T75" fmla="*/ 2147483646 h 216"/>
                <a:gd name="T76" fmla="*/ 2147483646 w 237"/>
                <a:gd name="T77" fmla="*/ 2147483646 h 216"/>
                <a:gd name="T78" fmla="*/ 2147483646 w 237"/>
                <a:gd name="T79" fmla="*/ 2147483646 h 216"/>
                <a:gd name="T80" fmla="*/ 2147483646 w 237"/>
                <a:gd name="T81" fmla="*/ 2147483646 h 216"/>
                <a:gd name="T82" fmla="*/ 2147483646 w 237"/>
                <a:gd name="T83" fmla="*/ 2147483646 h 216"/>
                <a:gd name="T84" fmla="*/ 2147483646 w 237"/>
                <a:gd name="T85" fmla="*/ 2147483646 h 216"/>
                <a:gd name="T86" fmla="*/ 2147483646 w 237"/>
                <a:gd name="T87" fmla="*/ 2147483646 h 216"/>
                <a:gd name="T88" fmla="*/ 2147483646 w 237"/>
                <a:gd name="T89" fmla="*/ 2147483646 h 216"/>
                <a:gd name="T90" fmla="*/ 2147483646 w 237"/>
                <a:gd name="T91" fmla="*/ 2147483646 h 216"/>
                <a:gd name="T92" fmla="*/ 2147483646 w 237"/>
                <a:gd name="T93" fmla="*/ 2147483646 h 216"/>
                <a:gd name="T94" fmla="*/ 2147483646 w 237"/>
                <a:gd name="T95" fmla="*/ 2147483646 h 216"/>
                <a:gd name="T96" fmla="*/ 2147483646 w 237"/>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7" h="216">
                  <a:moveTo>
                    <a:pt x="90" y="35"/>
                  </a:moveTo>
                  <a:lnTo>
                    <a:pt x="73" y="36"/>
                  </a:lnTo>
                  <a:lnTo>
                    <a:pt x="75" y="71"/>
                  </a:lnTo>
                  <a:lnTo>
                    <a:pt x="37" y="71"/>
                  </a:lnTo>
                  <a:lnTo>
                    <a:pt x="36" y="81"/>
                  </a:lnTo>
                  <a:lnTo>
                    <a:pt x="36" y="82"/>
                  </a:lnTo>
                  <a:lnTo>
                    <a:pt x="33" y="84"/>
                  </a:lnTo>
                  <a:lnTo>
                    <a:pt x="32" y="85"/>
                  </a:lnTo>
                  <a:lnTo>
                    <a:pt x="28" y="84"/>
                  </a:lnTo>
                  <a:lnTo>
                    <a:pt x="28" y="85"/>
                  </a:lnTo>
                  <a:lnTo>
                    <a:pt x="27" y="86"/>
                  </a:lnTo>
                  <a:lnTo>
                    <a:pt x="25" y="85"/>
                  </a:lnTo>
                  <a:lnTo>
                    <a:pt x="23" y="81"/>
                  </a:lnTo>
                  <a:lnTo>
                    <a:pt x="20" y="84"/>
                  </a:lnTo>
                  <a:lnTo>
                    <a:pt x="17" y="84"/>
                  </a:lnTo>
                  <a:lnTo>
                    <a:pt x="15" y="80"/>
                  </a:lnTo>
                  <a:lnTo>
                    <a:pt x="10" y="81"/>
                  </a:lnTo>
                  <a:lnTo>
                    <a:pt x="8" y="82"/>
                  </a:lnTo>
                  <a:lnTo>
                    <a:pt x="7" y="82"/>
                  </a:lnTo>
                  <a:lnTo>
                    <a:pt x="5" y="81"/>
                  </a:lnTo>
                  <a:lnTo>
                    <a:pt x="3" y="84"/>
                  </a:lnTo>
                  <a:lnTo>
                    <a:pt x="1" y="84"/>
                  </a:lnTo>
                  <a:lnTo>
                    <a:pt x="0" y="82"/>
                  </a:lnTo>
                  <a:lnTo>
                    <a:pt x="0" y="101"/>
                  </a:lnTo>
                  <a:lnTo>
                    <a:pt x="0" y="215"/>
                  </a:lnTo>
                  <a:lnTo>
                    <a:pt x="108" y="216"/>
                  </a:lnTo>
                  <a:lnTo>
                    <a:pt x="146" y="215"/>
                  </a:lnTo>
                  <a:lnTo>
                    <a:pt x="146" y="144"/>
                  </a:lnTo>
                  <a:lnTo>
                    <a:pt x="181" y="144"/>
                  </a:lnTo>
                  <a:lnTo>
                    <a:pt x="182" y="109"/>
                  </a:lnTo>
                  <a:lnTo>
                    <a:pt x="237" y="107"/>
                  </a:lnTo>
                  <a:lnTo>
                    <a:pt x="237" y="106"/>
                  </a:lnTo>
                  <a:lnTo>
                    <a:pt x="233" y="105"/>
                  </a:lnTo>
                  <a:lnTo>
                    <a:pt x="232" y="102"/>
                  </a:lnTo>
                  <a:lnTo>
                    <a:pt x="230" y="101"/>
                  </a:lnTo>
                  <a:lnTo>
                    <a:pt x="227" y="99"/>
                  </a:lnTo>
                  <a:lnTo>
                    <a:pt x="225" y="96"/>
                  </a:lnTo>
                  <a:lnTo>
                    <a:pt x="223" y="95"/>
                  </a:lnTo>
                  <a:lnTo>
                    <a:pt x="222" y="92"/>
                  </a:lnTo>
                  <a:lnTo>
                    <a:pt x="222" y="91"/>
                  </a:lnTo>
                  <a:lnTo>
                    <a:pt x="222" y="89"/>
                  </a:lnTo>
                  <a:lnTo>
                    <a:pt x="221" y="85"/>
                  </a:lnTo>
                  <a:lnTo>
                    <a:pt x="221" y="84"/>
                  </a:lnTo>
                  <a:lnTo>
                    <a:pt x="221" y="82"/>
                  </a:lnTo>
                  <a:lnTo>
                    <a:pt x="221" y="81"/>
                  </a:lnTo>
                  <a:lnTo>
                    <a:pt x="220" y="80"/>
                  </a:lnTo>
                  <a:lnTo>
                    <a:pt x="220" y="79"/>
                  </a:lnTo>
                  <a:lnTo>
                    <a:pt x="220" y="77"/>
                  </a:lnTo>
                  <a:lnTo>
                    <a:pt x="217" y="76"/>
                  </a:lnTo>
                  <a:lnTo>
                    <a:pt x="216" y="75"/>
                  </a:lnTo>
                  <a:lnTo>
                    <a:pt x="215" y="72"/>
                  </a:lnTo>
                  <a:lnTo>
                    <a:pt x="213" y="71"/>
                  </a:lnTo>
                  <a:lnTo>
                    <a:pt x="211" y="70"/>
                  </a:lnTo>
                  <a:lnTo>
                    <a:pt x="208" y="67"/>
                  </a:lnTo>
                  <a:lnTo>
                    <a:pt x="205" y="66"/>
                  </a:lnTo>
                  <a:lnTo>
                    <a:pt x="203" y="66"/>
                  </a:lnTo>
                  <a:lnTo>
                    <a:pt x="200" y="65"/>
                  </a:lnTo>
                  <a:lnTo>
                    <a:pt x="198" y="65"/>
                  </a:lnTo>
                  <a:lnTo>
                    <a:pt x="197" y="66"/>
                  </a:lnTo>
                  <a:lnTo>
                    <a:pt x="195" y="66"/>
                  </a:lnTo>
                  <a:lnTo>
                    <a:pt x="192" y="66"/>
                  </a:lnTo>
                  <a:lnTo>
                    <a:pt x="191" y="66"/>
                  </a:lnTo>
                  <a:lnTo>
                    <a:pt x="188" y="65"/>
                  </a:lnTo>
                  <a:lnTo>
                    <a:pt x="186" y="64"/>
                  </a:lnTo>
                  <a:lnTo>
                    <a:pt x="185" y="64"/>
                  </a:lnTo>
                  <a:lnTo>
                    <a:pt x="183" y="64"/>
                  </a:lnTo>
                  <a:lnTo>
                    <a:pt x="182" y="64"/>
                  </a:lnTo>
                  <a:lnTo>
                    <a:pt x="180" y="62"/>
                  </a:lnTo>
                  <a:lnTo>
                    <a:pt x="178" y="62"/>
                  </a:lnTo>
                  <a:lnTo>
                    <a:pt x="177" y="62"/>
                  </a:lnTo>
                  <a:lnTo>
                    <a:pt x="176" y="62"/>
                  </a:lnTo>
                  <a:lnTo>
                    <a:pt x="175" y="62"/>
                  </a:lnTo>
                  <a:lnTo>
                    <a:pt x="172" y="61"/>
                  </a:lnTo>
                  <a:lnTo>
                    <a:pt x="171" y="61"/>
                  </a:lnTo>
                  <a:lnTo>
                    <a:pt x="170" y="61"/>
                  </a:lnTo>
                  <a:lnTo>
                    <a:pt x="168" y="61"/>
                  </a:lnTo>
                  <a:lnTo>
                    <a:pt x="167" y="61"/>
                  </a:lnTo>
                  <a:lnTo>
                    <a:pt x="166" y="61"/>
                  </a:lnTo>
                  <a:lnTo>
                    <a:pt x="165" y="61"/>
                  </a:lnTo>
                  <a:lnTo>
                    <a:pt x="163" y="61"/>
                  </a:lnTo>
                  <a:lnTo>
                    <a:pt x="162" y="61"/>
                  </a:lnTo>
                  <a:lnTo>
                    <a:pt x="161" y="61"/>
                  </a:lnTo>
                  <a:lnTo>
                    <a:pt x="160" y="61"/>
                  </a:lnTo>
                  <a:lnTo>
                    <a:pt x="157" y="61"/>
                  </a:lnTo>
                  <a:lnTo>
                    <a:pt x="156" y="60"/>
                  </a:lnTo>
                  <a:lnTo>
                    <a:pt x="155" y="60"/>
                  </a:lnTo>
                  <a:lnTo>
                    <a:pt x="155" y="59"/>
                  </a:lnTo>
                  <a:lnTo>
                    <a:pt x="153" y="59"/>
                  </a:lnTo>
                  <a:lnTo>
                    <a:pt x="152" y="59"/>
                  </a:lnTo>
                  <a:lnTo>
                    <a:pt x="152" y="60"/>
                  </a:lnTo>
                  <a:lnTo>
                    <a:pt x="151" y="60"/>
                  </a:lnTo>
                  <a:lnTo>
                    <a:pt x="150" y="60"/>
                  </a:lnTo>
                  <a:lnTo>
                    <a:pt x="148" y="61"/>
                  </a:lnTo>
                  <a:lnTo>
                    <a:pt x="147" y="61"/>
                  </a:lnTo>
                  <a:lnTo>
                    <a:pt x="147" y="60"/>
                  </a:lnTo>
                  <a:lnTo>
                    <a:pt x="147" y="59"/>
                  </a:lnTo>
                  <a:lnTo>
                    <a:pt x="147" y="56"/>
                  </a:lnTo>
                  <a:lnTo>
                    <a:pt x="146" y="56"/>
                  </a:lnTo>
                  <a:lnTo>
                    <a:pt x="146" y="55"/>
                  </a:lnTo>
                  <a:lnTo>
                    <a:pt x="145" y="54"/>
                  </a:lnTo>
                  <a:lnTo>
                    <a:pt x="145" y="52"/>
                  </a:lnTo>
                  <a:lnTo>
                    <a:pt x="145" y="50"/>
                  </a:lnTo>
                  <a:lnTo>
                    <a:pt x="143" y="50"/>
                  </a:lnTo>
                  <a:lnTo>
                    <a:pt x="141" y="49"/>
                  </a:lnTo>
                  <a:lnTo>
                    <a:pt x="141" y="47"/>
                  </a:lnTo>
                  <a:lnTo>
                    <a:pt x="140" y="47"/>
                  </a:lnTo>
                  <a:lnTo>
                    <a:pt x="138" y="46"/>
                  </a:lnTo>
                  <a:lnTo>
                    <a:pt x="137" y="46"/>
                  </a:lnTo>
                  <a:lnTo>
                    <a:pt x="136" y="46"/>
                  </a:lnTo>
                  <a:lnTo>
                    <a:pt x="135" y="46"/>
                  </a:lnTo>
                  <a:lnTo>
                    <a:pt x="133" y="45"/>
                  </a:lnTo>
                  <a:lnTo>
                    <a:pt x="132" y="45"/>
                  </a:lnTo>
                  <a:lnTo>
                    <a:pt x="131" y="44"/>
                  </a:lnTo>
                  <a:lnTo>
                    <a:pt x="130" y="44"/>
                  </a:lnTo>
                  <a:lnTo>
                    <a:pt x="128" y="44"/>
                  </a:lnTo>
                  <a:lnTo>
                    <a:pt x="126" y="42"/>
                  </a:lnTo>
                  <a:lnTo>
                    <a:pt x="125" y="42"/>
                  </a:lnTo>
                  <a:lnTo>
                    <a:pt x="125" y="41"/>
                  </a:lnTo>
                  <a:lnTo>
                    <a:pt x="125" y="40"/>
                  </a:lnTo>
                  <a:lnTo>
                    <a:pt x="125" y="39"/>
                  </a:lnTo>
                  <a:lnTo>
                    <a:pt x="125" y="36"/>
                  </a:lnTo>
                  <a:lnTo>
                    <a:pt x="125" y="35"/>
                  </a:lnTo>
                  <a:lnTo>
                    <a:pt x="125" y="34"/>
                  </a:lnTo>
                  <a:lnTo>
                    <a:pt x="123" y="32"/>
                  </a:lnTo>
                  <a:lnTo>
                    <a:pt x="123" y="31"/>
                  </a:lnTo>
                  <a:lnTo>
                    <a:pt x="121" y="30"/>
                  </a:lnTo>
                  <a:lnTo>
                    <a:pt x="118" y="27"/>
                  </a:lnTo>
                  <a:lnTo>
                    <a:pt x="116" y="26"/>
                  </a:lnTo>
                  <a:lnTo>
                    <a:pt x="115" y="22"/>
                  </a:lnTo>
                  <a:lnTo>
                    <a:pt x="112" y="21"/>
                  </a:lnTo>
                  <a:lnTo>
                    <a:pt x="111" y="20"/>
                  </a:lnTo>
                  <a:lnTo>
                    <a:pt x="108" y="19"/>
                  </a:lnTo>
                  <a:lnTo>
                    <a:pt x="108" y="17"/>
                  </a:lnTo>
                  <a:lnTo>
                    <a:pt x="107" y="16"/>
                  </a:lnTo>
                  <a:lnTo>
                    <a:pt x="106" y="15"/>
                  </a:lnTo>
                  <a:lnTo>
                    <a:pt x="105" y="14"/>
                  </a:lnTo>
                  <a:lnTo>
                    <a:pt x="103" y="12"/>
                  </a:lnTo>
                  <a:lnTo>
                    <a:pt x="102" y="11"/>
                  </a:lnTo>
                  <a:lnTo>
                    <a:pt x="101" y="9"/>
                  </a:lnTo>
                  <a:lnTo>
                    <a:pt x="100" y="7"/>
                  </a:lnTo>
                  <a:lnTo>
                    <a:pt x="98" y="6"/>
                  </a:lnTo>
                  <a:lnTo>
                    <a:pt x="97" y="5"/>
                  </a:lnTo>
                  <a:lnTo>
                    <a:pt x="95" y="4"/>
                  </a:lnTo>
                  <a:lnTo>
                    <a:pt x="95" y="2"/>
                  </a:lnTo>
                  <a:lnTo>
                    <a:pt x="93" y="1"/>
                  </a:lnTo>
                  <a:lnTo>
                    <a:pt x="91" y="1"/>
                  </a:lnTo>
                  <a:lnTo>
                    <a:pt x="91" y="0"/>
                  </a:lnTo>
                  <a:lnTo>
                    <a:pt x="90" y="24"/>
                  </a:lnTo>
                  <a:lnTo>
                    <a:pt x="90" y="35"/>
                  </a:lnTo>
                  <a:close/>
                </a:path>
              </a:pathLst>
            </a:custGeom>
            <a:solidFill>
              <a:srgbClr val="8FCAE7"/>
            </a:solidFill>
            <a:ln w="0">
              <a:solidFill>
                <a:srgbClr val="000000"/>
              </a:solidFill>
              <a:prstDash val="solid"/>
              <a:round/>
              <a:headEnd/>
              <a:tailEnd/>
            </a:ln>
          </p:spPr>
          <p:txBody>
            <a:bodyPr/>
            <a:lstStyle/>
            <a:p>
              <a:endParaRPr lang="en-US" sz="2304"/>
            </a:p>
          </p:txBody>
        </p:sp>
        <p:sp>
          <p:nvSpPr>
            <p:cNvPr id="190" name="Winona">
              <a:extLst>
                <a:ext uri="{FF2B5EF4-FFF2-40B4-BE49-F238E27FC236}">
                  <a16:creationId xmlns:a16="http://schemas.microsoft.com/office/drawing/2014/main" id="{50FA2926-FB1E-5C7B-2529-DC10938728EC}"/>
                </a:ext>
              </a:extLst>
            </p:cNvPr>
            <p:cNvSpPr>
              <a:spLocks/>
            </p:cNvSpPr>
            <p:nvPr/>
          </p:nvSpPr>
          <p:spPr bwMode="auto">
            <a:xfrm>
              <a:off x="7046349" y="5020470"/>
              <a:ext cx="516387" cy="241802"/>
            </a:xfrm>
            <a:custGeom>
              <a:avLst/>
              <a:gdLst>
                <a:gd name="T0" fmla="*/ 106 w 239"/>
                <a:gd name="T1" fmla="*/ 144 h 144"/>
                <a:gd name="T2" fmla="*/ 238 w 239"/>
                <a:gd name="T3" fmla="*/ 140 h 144"/>
                <a:gd name="T4" fmla="*/ 235 w 239"/>
                <a:gd name="T5" fmla="*/ 137 h 144"/>
                <a:gd name="T6" fmla="*/ 233 w 239"/>
                <a:gd name="T7" fmla="*/ 132 h 144"/>
                <a:gd name="T8" fmla="*/ 230 w 239"/>
                <a:gd name="T9" fmla="*/ 129 h 144"/>
                <a:gd name="T10" fmla="*/ 229 w 239"/>
                <a:gd name="T11" fmla="*/ 125 h 144"/>
                <a:gd name="T12" fmla="*/ 226 w 239"/>
                <a:gd name="T13" fmla="*/ 121 h 144"/>
                <a:gd name="T14" fmla="*/ 221 w 239"/>
                <a:gd name="T15" fmla="*/ 117 h 144"/>
                <a:gd name="T16" fmla="*/ 219 w 239"/>
                <a:gd name="T17" fmla="*/ 114 h 144"/>
                <a:gd name="T18" fmla="*/ 215 w 239"/>
                <a:gd name="T19" fmla="*/ 106 h 144"/>
                <a:gd name="T20" fmla="*/ 214 w 239"/>
                <a:gd name="T21" fmla="*/ 102 h 144"/>
                <a:gd name="T22" fmla="*/ 211 w 239"/>
                <a:gd name="T23" fmla="*/ 100 h 144"/>
                <a:gd name="T24" fmla="*/ 209 w 239"/>
                <a:gd name="T25" fmla="*/ 97 h 144"/>
                <a:gd name="T26" fmla="*/ 204 w 239"/>
                <a:gd name="T27" fmla="*/ 94 h 144"/>
                <a:gd name="T28" fmla="*/ 201 w 239"/>
                <a:gd name="T29" fmla="*/ 90 h 144"/>
                <a:gd name="T30" fmla="*/ 198 w 239"/>
                <a:gd name="T31" fmla="*/ 87 h 144"/>
                <a:gd name="T32" fmla="*/ 196 w 239"/>
                <a:gd name="T33" fmla="*/ 84 h 144"/>
                <a:gd name="T34" fmla="*/ 194 w 239"/>
                <a:gd name="T35" fmla="*/ 79 h 144"/>
                <a:gd name="T36" fmla="*/ 189 w 239"/>
                <a:gd name="T37" fmla="*/ 77 h 144"/>
                <a:gd name="T38" fmla="*/ 184 w 239"/>
                <a:gd name="T39" fmla="*/ 75 h 144"/>
                <a:gd name="T40" fmla="*/ 180 w 239"/>
                <a:gd name="T41" fmla="*/ 75 h 144"/>
                <a:gd name="T42" fmla="*/ 176 w 239"/>
                <a:gd name="T43" fmla="*/ 75 h 144"/>
                <a:gd name="T44" fmla="*/ 174 w 239"/>
                <a:gd name="T45" fmla="*/ 72 h 144"/>
                <a:gd name="T46" fmla="*/ 170 w 239"/>
                <a:gd name="T47" fmla="*/ 71 h 144"/>
                <a:gd name="T48" fmla="*/ 166 w 239"/>
                <a:gd name="T49" fmla="*/ 69 h 144"/>
                <a:gd name="T50" fmla="*/ 163 w 239"/>
                <a:gd name="T51" fmla="*/ 69 h 144"/>
                <a:gd name="T52" fmla="*/ 156 w 239"/>
                <a:gd name="T53" fmla="*/ 69 h 144"/>
                <a:gd name="T54" fmla="*/ 153 w 239"/>
                <a:gd name="T55" fmla="*/ 67 h 144"/>
                <a:gd name="T56" fmla="*/ 148 w 239"/>
                <a:gd name="T57" fmla="*/ 66 h 144"/>
                <a:gd name="T58" fmla="*/ 144 w 239"/>
                <a:gd name="T59" fmla="*/ 65 h 144"/>
                <a:gd name="T60" fmla="*/ 141 w 239"/>
                <a:gd name="T61" fmla="*/ 61 h 144"/>
                <a:gd name="T62" fmla="*/ 139 w 239"/>
                <a:gd name="T63" fmla="*/ 59 h 144"/>
                <a:gd name="T64" fmla="*/ 135 w 239"/>
                <a:gd name="T65" fmla="*/ 55 h 144"/>
                <a:gd name="T66" fmla="*/ 131 w 239"/>
                <a:gd name="T67" fmla="*/ 52 h 144"/>
                <a:gd name="T68" fmla="*/ 129 w 239"/>
                <a:gd name="T69" fmla="*/ 50 h 144"/>
                <a:gd name="T70" fmla="*/ 124 w 239"/>
                <a:gd name="T71" fmla="*/ 46 h 144"/>
                <a:gd name="T72" fmla="*/ 121 w 239"/>
                <a:gd name="T73" fmla="*/ 42 h 144"/>
                <a:gd name="T74" fmla="*/ 116 w 239"/>
                <a:gd name="T75" fmla="*/ 40 h 144"/>
                <a:gd name="T76" fmla="*/ 111 w 239"/>
                <a:gd name="T77" fmla="*/ 37 h 144"/>
                <a:gd name="T78" fmla="*/ 109 w 239"/>
                <a:gd name="T79" fmla="*/ 34 h 144"/>
                <a:gd name="T80" fmla="*/ 109 w 239"/>
                <a:gd name="T81" fmla="*/ 29 h 144"/>
                <a:gd name="T82" fmla="*/ 106 w 239"/>
                <a:gd name="T83" fmla="*/ 26 h 144"/>
                <a:gd name="T84" fmla="*/ 103 w 239"/>
                <a:gd name="T85" fmla="*/ 25 h 144"/>
                <a:gd name="T86" fmla="*/ 98 w 239"/>
                <a:gd name="T87" fmla="*/ 24 h 144"/>
                <a:gd name="T88" fmla="*/ 94 w 239"/>
                <a:gd name="T89" fmla="*/ 22 h 144"/>
                <a:gd name="T90" fmla="*/ 89 w 239"/>
                <a:gd name="T91" fmla="*/ 20 h 144"/>
                <a:gd name="T92" fmla="*/ 84 w 239"/>
                <a:gd name="T93" fmla="*/ 16 h 144"/>
                <a:gd name="T94" fmla="*/ 79 w 239"/>
                <a:gd name="T95" fmla="*/ 14 h 144"/>
                <a:gd name="T96" fmla="*/ 74 w 239"/>
                <a:gd name="T97" fmla="*/ 9 h 144"/>
                <a:gd name="T98" fmla="*/ 71 w 239"/>
                <a:gd name="T99" fmla="*/ 4 h 144"/>
                <a:gd name="T100" fmla="*/ 68 w 239"/>
                <a:gd name="T101" fmla="*/ 1 h 144"/>
                <a:gd name="T102" fmla="*/ 0 w 239"/>
                <a:gd name="T103"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144">
                  <a:moveTo>
                    <a:pt x="0" y="36"/>
                  </a:moveTo>
                  <a:lnTo>
                    <a:pt x="1" y="144"/>
                  </a:lnTo>
                  <a:lnTo>
                    <a:pt x="106" y="144"/>
                  </a:lnTo>
                  <a:lnTo>
                    <a:pt x="234" y="141"/>
                  </a:lnTo>
                  <a:lnTo>
                    <a:pt x="239" y="141"/>
                  </a:lnTo>
                  <a:lnTo>
                    <a:pt x="238" y="140"/>
                  </a:lnTo>
                  <a:lnTo>
                    <a:pt x="236" y="139"/>
                  </a:lnTo>
                  <a:lnTo>
                    <a:pt x="235" y="139"/>
                  </a:lnTo>
                  <a:lnTo>
                    <a:pt x="235" y="137"/>
                  </a:lnTo>
                  <a:lnTo>
                    <a:pt x="234" y="135"/>
                  </a:lnTo>
                  <a:lnTo>
                    <a:pt x="233" y="134"/>
                  </a:lnTo>
                  <a:lnTo>
                    <a:pt x="233" y="132"/>
                  </a:lnTo>
                  <a:lnTo>
                    <a:pt x="231" y="131"/>
                  </a:lnTo>
                  <a:lnTo>
                    <a:pt x="230" y="130"/>
                  </a:lnTo>
                  <a:lnTo>
                    <a:pt x="230" y="129"/>
                  </a:lnTo>
                  <a:lnTo>
                    <a:pt x="230" y="126"/>
                  </a:lnTo>
                  <a:lnTo>
                    <a:pt x="229" y="126"/>
                  </a:lnTo>
                  <a:lnTo>
                    <a:pt x="229" y="125"/>
                  </a:lnTo>
                  <a:lnTo>
                    <a:pt x="228" y="124"/>
                  </a:lnTo>
                  <a:lnTo>
                    <a:pt x="228" y="121"/>
                  </a:lnTo>
                  <a:lnTo>
                    <a:pt x="226" y="121"/>
                  </a:lnTo>
                  <a:lnTo>
                    <a:pt x="225" y="120"/>
                  </a:lnTo>
                  <a:lnTo>
                    <a:pt x="223" y="119"/>
                  </a:lnTo>
                  <a:lnTo>
                    <a:pt x="221" y="117"/>
                  </a:lnTo>
                  <a:lnTo>
                    <a:pt x="221" y="116"/>
                  </a:lnTo>
                  <a:lnTo>
                    <a:pt x="220" y="115"/>
                  </a:lnTo>
                  <a:lnTo>
                    <a:pt x="219" y="114"/>
                  </a:lnTo>
                  <a:lnTo>
                    <a:pt x="218" y="112"/>
                  </a:lnTo>
                  <a:lnTo>
                    <a:pt x="216" y="111"/>
                  </a:lnTo>
                  <a:lnTo>
                    <a:pt x="215" y="106"/>
                  </a:lnTo>
                  <a:lnTo>
                    <a:pt x="215" y="105"/>
                  </a:lnTo>
                  <a:lnTo>
                    <a:pt x="214" y="104"/>
                  </a:lnTo>
                  <a:lnTo>
                    <a:pt x="214" y="102"/>
                  </a:lnTo>
                  <a:lnTo>
                    <a:pt x="213" y="101"/>
                  </a:lnTo>
                  <a:lnTo>
                    <a:pt x="211" y="101"/>
                  </a:lnTo>
                  <a:lnTo>
                    <a:pt x="211" y="100"/>
                  </a:lnTo>
                  <a:lnTo>
                    <a:pt x="210" y="100"/>
                  </a:lnTo>
                  <a:lnTo>
                    <a:pt x="209" y="99"/>
                  </a:lnTo>
                  <a:lnTo>
                    <a:pt x="209" y="97"/>
                  </a:lnTo>
                  <a:lnTo>
                    <a:pt x="208" y="96"/>
                  </a:lnTo>
                  <a:lnTo>
                    <a:pt x="205" y="94"/>
                  </a:lnTo>
                  <a:lnTo>
                    <a:pt x="204" y="94"/>
                  </a:lnTo>
                  <a:lnTo>
                    <a:pt x="203" y="92"/>
                  </a:lnTo>
                  <a:lnTo>
                    <a:pt x="201" y="91"/>
                  </a:lnTo>
                  <a:lnTo>
                    <a:pt x="201" y="90"/>
                  </a:lnTo>
                  <a:lnTo>
                    <a:pt x="200" y="89"/>
                  </a:lnTo>
                  <a:lnTo>
                    <a:pt x="199" y="87"/>
                  </a:lnTo>
                  <a:lnTo>
                    <a:pt x="198" y="87"/>
                  </a:lnTo>
                  <a:lnTo>
                    <a:pt x="198" y="86"/>
                  </a:lnTo>
                  <a:lnTo>
                    <a:pt x="196" y="85"/>
                  </a:lnTo>
                  <a:lnTo>
                    <a:pt x="196" y="84"/>
                  </a:lnTo>
                  <a:lnTo>
                    <a:pt x="195" y="82"/>
                  </a:lnTo>
                  <a:lnTo>
                    <a:pt x="194" y="80"/>
                  </a:lnTo>
                  <a:lnTo>
                    <a:pt x="194" y="79"/>
                  </a:lnTo>
                  <a:lnTo>
                    <a:pt x="193" y="79"/>
                  </a:lnTo>
                  <a:lnTo>
                    <a:pt x="191" y="77"/>
                  </a:lnTo>
                  <a:lnTo>
                    <a:pt x="189" y="77"/>
                  </a:lnTo>
                  <a:lnTo>
                    <a:pt x="186" y="76"/>
                  </a:lnTo>
                  <a:lnTo>
                    <a:pt x="185" y="76"/>
                  </a:lnTo>
                  <a:lnTo>
                    <a:pt x="184" y="75"/>
                  </a:lnTo>
                  <a:lnTo>
                    <a:pt x="183" y="75"/>
                  </a:lnTo>
                  <a:lnTo>
                    <a:pt x="181" y="75"/>
                  </a:lnTo>
                  <a:lnTo>
                    <a:pt x="180" y="75"/>
                  </a:lnTo>
                  <a:lnTo>
                    <a:pt x="179" y="75"/>
                  </a:lnTo>
                  <a:lnTo>
                    <a:pt x="178" y="75"/>
                  </a:lnTo>
                  <a:lnTo>
                    <a:pt x="176" y="75"/>
                  </a:lnTo>
                  <a:lnTo>
                    <a:pt x="176" y="74"/>
                  </a:lnTo>
                  <a:lnTo>
                    <a:pt x="174" y="74"/>
                  </a:lnTo>
                  <a:lnTo>
                    <a:pt x="174" y="72"/>
                  </a:lnTo>
                  <a:lnTo>
                    <a:pt x="173" y="72"/>
                  </a:lnTo>
                  <a:lnTo>
                    <a:pt x="171" y="71"/>
                  </a:lnTo>
                  <a:lnTo>
                    <a:pt x="170" y="71"/>
                  </a:lnTo>
                  <a:lnTo>
                    <a:pt x="169" y="70"/>
                  </a:lnTo>
                  <a:lnTo>
                    <a:pt x="168" y="70"/>
                  </a:lnTo>
                  <a:lnTo>
                    <a:pt x="166" y="69"/>
                  </a:lnTo>
                  <a:lnTo>
                    <a:pt x="165" y="69"/>
                  </a:lnTo>
                  <a:lnTo>
                    <a:pt x="164" y="69"/>
                  </a:lnTo>
                  <a:lnTo>
                    <a:pt x="163" y="69"/>
                  </a:lnTo>
                  <a:lnTo>
                    <a:pt x="161" y="69"/>
                  </a:lnTo>
                  <a:lnTo>
                    <a:pt x="158" y="69"/>
                  </a:lnTo>
                  <a:lnTo>
                    <a:pt x="156" y="69"/>
                  </a:lnTo>
                  <a:lnTo>
                    <a:pt x="155" y="69"/>
                  </a:lnTo>
                  <a:lnTo>
                    <a:pt x="154" y="67"/>
                  </a:lnTo>
                  <a:lnTo>
                    <a:pt x="153" y="67"/>
                  </a:lnTo>
                  <a:lnTo>
                    <a:pt x="151" y="67"/>
                  </a:lnTo>
                  <a:lnTo>
                    <a:pt x="150" y="66"/>
                  </a:lnTo>
                  <a:lnTo>
                    <a:pt x="148" y="66"/>
                  </a:lnTo>
                  <a:lnTo>
                    <a:pt x="146" y="66"/>
                  </a:lnTo>
                  <a:lnTo>
                    <a:pt x="146" y="65"/>
                  </a:lnTo>
                  <a:lnTo>
                    <a:pt x="144" y="65"/>
                  </a:lnTo>
                  <a:lnTo>
                    <a:pt x="145" y="64"/>
                  </a:lnTo>
                  <a:lnTo>
                    <a:pt x="143" y="62"/>
                  </a:lnTo>
                  <a:lnTo>
                    <a:pt x="141" y="61"/>
                  </a:lnTo>
                  <a:lnTo>
                    <a:pt x="140" y="60"/>
                  </a:lnTo>
                  <a:lnTo>
                    <a:pt x="140" y="59"/>
                  </a:lnTo>
                  <a:lnTo>
                    <a:pt x="139" y="59"/>
                  </a:lnTo>
                  <a:lnTo>
                    <a:pt x="138" y="56"/>
                  </a:lnTo>
                  <a:lnTo>
                    <a:pt x="136" y="56"/>
                  </a:lnTo>
                  <a:lnTo>
                    <a:pt x="135" y="55"/>
                  </a:lnTo>
                  <a:lnTo>
                    <a:pt x="134" y="55"/>
                  </a:lnTo>
                  <a:lnTo>
                    <a:pt x="133" y="54"/>
                  </a:lnTo>
                  <a:lnTo>
                    <a:pt x="131" y="52"/>
                  </a:lnTo>
                  <a:lnTo>
                    <a:pt x="130" y="51"/>
                  </a:lnTo>
                  <a:lnTo>
                    <a:pt x="128" y="51"/>
                  </a:lnTo>
                  <a:lnTo>
                    <a:pt x="129" y="50"/>
                  </a:lnTo>
                  <a:lnTo>
                    <a:pt x="126" y="49"/>
                  </a:lnTo>
                  <a:lnTo>
                    <a:pt x="125" y="47"/>
                  </a:lnTo>
                  <a:lnTo>
                    <a:pt x="124" y="46"/>
                  </a:lnTo>
                  <a:lnTo>
                    <a:pt x="123" y="46"/>
                  </a:lnTo>
                  <a:lnTo>
                    <a:pt x="123" y="44"/>
                  </a:lnTo>
                  <a:lnTo>
                    <a:pt x="121" y="42"/>
                  </a:lnTo>
                  <a:lnTo>
                    <a:pt x="120" y="42"/>
                  </a:lnTo>
                  <a:lnTo>
                    <a:pt x="118" y="41"/>
                  </a:lnTo>
                  <a:lnTo>
                    <a:pt x="116" y="40"/>
                  </a:lnTo>
                  <a:lnTo>
                    <a:pt x="115" y="39"/>
                  </a:lnTo>
                  <a:lnTo>
                    <a:pt x="114" y="39"/>
                  </a:lnTo>
                  <a:lnTo>
                    <a:pt x="111" y="37"/>
                  </a:lnTo>
                  <a:lnTo>
                    <a:pt x="110" y="36"/>
                  </a:lnTo>
                  <a:lnTo>
                    <a:pt x="110" y="35"/>
                  </a:lnTo>
                  <a:lnTo>
                    <a:pt x="109" y="34"/>
                  </a:lnTo>
                  <a:lnTo>
                    <a:pt x="109" y="32"/>
                  </a:lnTo>
                  <a:lnTo>
                    <a:pt x="109" y="30"/>
                  </a:lnTo>
                  <a:lnTo>
                    <a:pt x="109" y="29"/>
                  </a:lnTo>
                  <a:lnTo>
                    <a:pt x="108" y="29"/>
                  </a:lnTo>
                  <a:lnTo>
                    <a:pt x="108" y="27"/>
                  </a:lnTo>
                  <a:lnTo>
                    <a:pt x="106" y="26"/>
                  </a:lnTo>
                  <a:lnTo>
                    <a:pt x="105" y="26"/>
                  </a:lnTo>
                  <a:lnTo>
                    <a:pt x="104" y="25"/>
                  </a:lnTo>
                  <a:lnTo>
                    <a:pt x="103" y="25"/>
                  </a:lnTo>
                  <a:lnTo>
                    <a:pt x="101" y="25"/>
                  </a:lnTo>
                  <a:lnTo>
                    <a:pt x="100" y="25"/>
                  </a:lnTo>
                  <a:lnTo>
                    <a:pt x="98" y="24"/>
                  </a:lnTo>
                  <a:lnTo>
                    <a:pt x="95" y="24"/>
                  </a:lnTo>
                  <a:lnTo>
                    <a:pt x="95" y="22"/>
                  </a:lnTo>
                  <a:lnTo>
                    <a:pt x="94" y="22"/>
                  </a:lnTo>
                  <a:lnTo>
                    <a:pt x="91" y="21"/>
                  </a:lnTo>
                  <a:lnTo>
                    <a:pt x="90" y="20"/>
                  </a:lnTo>
                  <a:lnTo>
                    <a:pt x="89" y="20"/>
                  </a:lnTo>
                  <a:lnTo>
                    <a:pt x="88" y="17"/>
                  </a:lnTo>
                  <a:lnTo>
                    <a:pt x="85" y="16"/>
                  </a:lnTo>
                  <a:lnTo>
                    <a:pt x="84" y="16"/>
                  </a:lnTo>
                  <a:lnTo>
                    <a:pt x="83" y="16"/>
                  </a:lnTo>
                  <a:lnTo>
                    <a:pt x="81" y="14"/>
                  </a:lnTo>
                  <a:lnTo>
                    <a:pt x="79" y="14"/>
                  </a:lnTo>
                  <a:lnTo>
                    <a:pt x="78" y="12"/>
                  </a:lnTo>
                  <a:lnTo>
                    <a:pt x="76" y="11"/>
                  </a:lnTo>
                  <a:lnTo>
                    <a:pt x="74" y="9"/>
                  </a:lnTo>
                  <a:lnTo>
                    <a:pt x="73" y="7"/>
                  </a:lnTo>
                  <a:lnTo>
                    <a:pt x="73" y="6"/>
                  </a:lnTo>
                  <a:lnTo>
                    <a:pt x="71" y="4"/>
                  </a:lnTo>
                  <a:lnTo>
                    <a:pt x="70" y="2"/>
                  </a:lnTo>
                  <a:lnTo>
                    <a:pt x="69" y="1"/>
                  </a:lnTo>
                  <a:lnTo>
                    <a:pt x="68" y="1"/>
                  </a:lnTo>
                  <a:lnTo>
                    <a:pt x="68" y="0"/>
                  </a:lnTo>
                  <a:lnTo>
                    <a:pt x="66" y="0"/>
                  </a:lnTo>
                  <a:lnTo>
                    <a:pt x="0" y="1"/>
                  </a:lnTo>
                  <a:lnTo>
                    <a:pt x="0" y="3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91" name="Washington">
              <a:extLst>
                <a:ext uri="{FF2B5EF4-FFF2-40B4-BE49-F238E27FC236}">
                  <a16:creationId xmlns:a16="http://schemas.microsoft.com/office/drawing/2014/main" id="{CA9D771D-B2C8-9E9C-DD9E-56DF4BBF5180}"/>
                </a:ext>
              </a:extLst>
            </p:cNvPr>
            <p:cNvSpPr>
              <a:spLocks/>
            </p:cNvSpPr>
            <p:nvPr/>
          </p:nvSpPr>
          <p:spPr bwMode="auto">
            <a:xfrm>
              <a:off x="6523612" y="4253174"/>
              <a:ext cx="150261" cy="390312"/>
            </a:xfrm>
            <a:custGeom>
              <a:avLst/>
              <a:gdLst>
                <a:gd name="T0" fmla="*/ 13 w 85"/>
                <a:gd name="T1" fmla="*/ 169 h 234"/>
                <a:gd name="T2" fmla="*/ 0 w 85"/>
                <a:gd name="T3" fmla="*/ 168 h 234"/>
                <a:gd name="T4" fmla="*/ 4 w 85"/>
                <a:gd name="T5" fmla="*/ 188 h 234"/>
                <a:gd name="T6" fmla="*/ 2 w 85"/>
                <a:gd name="T7" fmla="*/ 207 h 234"/>
                <a:gd name="T8" fmla="*/ 9 w 85"/>
                <a:gd name="T9" fmla="*/ 220 h 234"/>
                <a:gd name="T10" fmla="*/ 24 w 85"/>
                <a:gd name="T11" fmla="*/ 223 h 234"/>
                <a:gd name="T12" fmla="*/ 34 w 85"/>
                <a:gd name="T13" fmla="*/ 218 h 234"/>
                <a:gd name="T14" fmla="*/ 45 w 85"/>
                <a:gd name="T15" fmla="*/ 220 h 234"/>
                <a:gd name="T16" fmla="*/ 53 w 85"/>
                <a:gd name="T17" fmla="*/ 228 h 234"/>
                <a:gd name="T18" fmla="*/ 65 w 85"/>
                <a:gd name="T19" fmla="*/ 232 h 234"/>
                <a:gd name="T20" fmla="*/ 68 w 85"/>
                <a:gd name="T21" fmla="*/ 232 h 234"/>
                <a:gd name="T22" fmla="*/ 67 w 85"/>
                <a:gd name="T23" fmla="*/ 225 h 234"/>
                <a:gd name="T24" fmla="*/ 68 w 85"/>
                <a:gd name="T25" fmla="*/ 218 h 234"/>
                <a:gd name="T26" fmla="*/ 74 w 85"/>
                <a:gd name="T27" fmla="*/ 209 h 234"/>
                <a:gd name="T28" fmla="*/ 74 w 85"/>
                <a:gd name="T29" fmla="*/ 204 h 234"/>
                <a:gd name="T30" fmla="*/ 78 w 85"/>
                <a:gd name="T31" fmla="*/ 198 h 234"/>
                <a:gd name="T32" fmla="*/ 79 w 85"/>
                <a:gd name="T33" fmla="*/ 192 h 234"/>
                <a:gd name="T34" fmla="*/ 78 w 85"/>
                <a:gd name="T35" fmla="*/ 187 h 234"/>
                <a:gd name="T36" fmla="*/ 79 w 85"/>
                <a:gd name="T37" fmla="*/ 180 h 234"/>
                <a:gd name="T38" fmla="*/ 78 w 85"/>
                <a:gd name="T39" fmla="*/ 173 h 234"/>
                <a:gd name="T40" fmla="*/ 75 w 85"/>
                <a:gd name="T41" fmla="*/ 169 h 234"/>
                <a:gd name="T42" fmla="*/ 78 w 85"/>
                <a:gd name="T43" fmla="*/ 165 h 234"/>
                <a:gd name="T44" fmla="*/ 83 w 85"/>
                <a:gd name="T45" fmla="*/ 157 h 234"/>
                <a:gd name="T46" fmla="*/ 83 w 85"/>
                <a:gd name="T47" fmla="*/ 147 h 234"/>
                <a:gd name="T48" fmla="*/ 80 w 85"/>
                <a:gd name="T49" fmla="*/ 139 h 234"/>
                <a:gd name="T50" fmla="*/ 78 w 85"/>
                <a:gd name="T51" fmla="*/ 133 h 234"/>
                <a:gd name="T52" fmla="*/ 78 w 85"/>
                <a:gd name="T53" fmla="*/ 124 h 234"/>
                <a:gd name="T54" fmla="*/ 79 w 85"/>
                <a:gd name="T55" fmla="*/ 115 h 234"/>
                <a:gd name="T56" fmla="*/ 77 w 85"/>
                <a:gd name="T57" fmla="*/ 110 h 234"/>
                <a:gd name="T58" fmla="*/ 73 w 85"/>
                <a:gd name="T59" fmla="*/ 107 h 234"/>
                <a:gd name="T60" fmla="*/ 68 w 85"/>
                <a:gd name="T61" fmla="*/ 102 h 234"/>
                <a:gd name="T62" fmla="*/ 68 w 85"/>
                <a:gd name="T63" fmla="*/ 97 h 234"/>
                <a:gd name="T64" fmla="*/ 72 w 85"/>
                <a:gd name="T65" fmla="*/ 93 h 234"/>
                <a:gd name="T66" fmla="*/ 75 w 85"/>
                <a:gd name="T67" fmla="*/ 89 h 234"/>
                <a:gd name="T68" fmla="*/ 82 w 85"/>
                <a:gd name="T69" fmla="*/ 82 h 234"/>
                <a:gd name="T70" fmla="*/ 85 w 85"/>
                <a:gd name="T71" fmla="*/ 77 h 234"/>
                <a:gd name="T72" fmla="*/ 84 w 85"/>
                <a:gd name="T73" fmla="*/ 70 h 234"/>
                <a:gd name="T74" fmla="*/ 84 w 85"/>
                <a:gd name="T75" fmla="*/ 64 h 234"/>
                <a:gd name="T76" fmla="*/ 84 w 85"/>
                <a:gd name="T77" fmla="*/ 58 h 234"/>
                <a:gd name="T78" fmla="*/ 83 w 85"/>
                <a:gd name="T79" fmla="*/ 52 h 234"/>
                <a:gd name="T80" fmla="*/ 78 w 85"/>
                <a:gd name="T81" fmla="*/ 47 h 234"/>
                <a:gd name="T82" fmla="*/ 80 w 85"/>
                <a:gd name="T83" fmla="*/ 39 h 234"/>
                <a:gd name="T84" fmla="*/ 83 w 85"/>
                <a:gd name="T85" fmla="*/ 35 h 234"/>
                <a:gd name="T86" fmla="*/ 82 w 85"/>
                <a:gd name="T87" fmla="*/ 29 h 234"/>
                <a:gd name="T88" fmla="*/ 80 w 85"/>
                <a:gd name="T89" fmla="*/ 20 h 234"/>
                <a:gd name="T90" fmla="*/ 83 w 85"/>
                <a:gd name="T91" fmla="*/ 15 h 234"/>
                <a:gd name="T92" fmla="*/ 80 w 85"/>
                <a:gd name="T93" fmla="*/ 10 h 234"/>
                <a:gd name="T94" fmla="*/ 80 w 85"/>
                <a:gd name="T95" fmla="*/ 4 h 234"/>
                <a:gd name="T96" fmla="*/ 84 w 8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234">
                  <a:moveTo>
                    <a:pt x="4" y="0"/>
                  </a:moveTo>
                  <a:lnTo>
                    <a:pt x="3" y="73"/>
                  </a:lnTo>
                  <a:lnTo>
                    <a:pt x="14" y="73"/>
                  </a:lnTo>
                  <a:lnTo>
                    <a:pt x="13" y="169"/>
                  </a:lnTo>
                  <a:lnTo>
                    <a:pt x="10" y="169"/>
                  </a:lnTo>
                  <a:lnTo>
                    <a:pt x="3" y="169"/>
                  </a:lnTo>
                  <a:lnTo>
                    <a:pt x="2" y="169"/>
                  </a:lnTo>
                  <a:lnTo>
                    <a:pt x="0" y="168"/>
                  </a:lnTo>
                  <a:lnTo>
                    <a:pt x="2" y="173"/>
                  </a:lnTo>
                  <a:lnTo>
                    <a:pt x="3" y="178"/>
                  </a:lnTo>
                  <a:lnTo>
                    <a:pt x="4" y="183"/>
                  </a:lnTo>
                  <a:lnTo>
                    <a:pt x="4" y="188"/>
                  </a:lnTo>
                  <a:lnTo>
                    <a:pt x="4" y="193"/>
                  </a:lnTo>
                  <a:lnTo>
                    <a:pt x="3" y="198"/>
                  </a:lnTo>
                  <a:lnTo>
                    <a:pt x="3" y="203"/>
                  </a:lnTo>
                  <a:lnTo>
                    <a:pt x="2" y="207"/>
                  </a:lnTo>
                  <a:lnTo>
                    <a:pt x="2" y="209"/>
                  </a:lnTo>
                  <a:lnTo>
                    <a:pt x="3" y="215"/>
                  </a:lnTo>
                  <a:lnTo>
                    <a:pt x="5" y="218"/>
                  </a:lnTo>
                  <a:lnTo>
                    <a:pt x="9" y="220"/>
                  </a:lnTo>
                  <a:lnTo>
                    <a:pt x="12" y="218"/>
                  </a:lnTo>
                  <a:lnTo>
                    <a:pt x="19" y="220"/>
                  </a:lnTo>
                  <a:lnTo>
                    <a:pt x="22" y="223"/>
                  </a:lnTo>
                  <a:lnTo>
                    <a:pt x="24" y="223"/>
                  </a:lnTo>
                  <a:lnTo>
                    <a:pt x="27" y="220"/>
                  </a:lnTo>
                  <a:lnTo>
                    <a:pt x="29" y="218"/>
                  </a:lnTo>
                  <a:lnTo>
                    <a:pt x="32" y="218"/>
                  </a:lnTo>
                  <a:lnTo>
                    <a:pt x="34" y="218"/>
                  </a:lnTo>
                  <a:lnTo>
                    <a:pt x="35" y="218"/>
                  </a:lnTo>
                  <a:lnTo>
                    <a:pt x="39" y="218"/>
                  </a:lnTo>
                  <a:lnTo>
                    <a:pt x="40" y="219"/>
                  </a:lnTo>
                  <a:lnTo>
                    <a:pt x="45" y="220"/>
                  </a:lnTo>
                  <a:lnTo>
                    <a:pt x="47" y="222"/>
                  </a:lnTo>
                  <a:lnTo>
                    <a:pt x="48" y="224"/>
                  </a:lnTo>
                  <a:lnTo>
                    <a:pt x="50" y="228"/>
                  </a:lnTo>
                  <a:lnTo>
                    <a:pt x="53" y="228"/>
                  </a:lnTo>
                  <a:lnTo>
                    <a:pt x="55" y="230"/>
                  </a:lnTo>
                  <a:lnTo>
                    <a:pt x="62" y="230"/>
                  </a:lnTo>
                  <a:lnTo>
                    <a:pt x="64" y="232"/>
                  </a:lnTo>
                  <a:lnTo>
                    <a:pt x="65" y="232"/>
                  </a:lnTo>
                  <a:lnTo>
                    <a:pt x="67" y="232"/>
                  </a:lnTo>
                  <a:lnTo>
                    <a:pt x="70" y="234"/>
                  </a:lnTo>
                  <a:lnTo>
                    <a:pt x="69" y="233"/>
                  </a:lnTo>
                  <a:lnTo>
                    <a:pt x="68" y="232"/>
                  </a:lnTo>
                  <a:lnTo>
                    <a:pt x="67" y="230"/>
                  </a:lnTo>
                  <a:lnTo>
                    <a:pt x="67" y="229"/>
                  </a:lnTo>
                  <a:lnTo>
                    <a:pt x="67" y="228"/>
                  </a:lnTo>
                  <a:lnTo>
                    <a:pt x="67" y="225"/>
                  </a:lnTo>
                  <a:lnTo>
                    <a:pt x="67" y="223"/>
                  </a:lnTo>
                  <a:lnTo>
                    <a:pt x="67" y="222"/>
                  </a:lnTo>
                  <a:lnTo>
                    <a:pt x="68" y="219"/>
                  </a:lnTo>
                  <a:lnTo>
                    <a:pt x="68" y="218"/>
                  </a:lnTo>
                  <a:lnTo>
                    <a:pt x="69" y="217"/>
                  </a:lnTo>
                  <a:lnTo>
                    <a:pt x="70" y="215"/>
                  </a:lnTo>
                  <a:lnTo>
                    <a:pt x="73" y="213"/>
                  </a:lnTo>
                  <a:lnTo>
                    <a:pt x="74" y="209"/>
                  </a:lnTo>
                  <a:lnTo>
                    <a:pt x="74" y="208"/>
                  </a:lnTo>
                  <a:lnTo>
                    <a:pt x="74" y="207"/>
                  </a:lnTo>
                  <a:lnTo>
                    <a:pt x="74" y="205"/>
                  </a:lnTo>
                  <a:lnTo>
                    <a:pt x="74" y="204"/>
                  </a:lnTo>
                  <a:lnTo>
                    <a:pt x="75" y="203"/>
                  </a:lnTo>
                  <a:lnTo>
                    <a:pt x="75" y="202"/>
                  </a:lnTo>
                  <a:lnTo>
                    <a:pt x="77" y="199"/>
                  </a:lnTo>
                  <a:lnTo>
                    <a:pt x="78" y="198"/>
                  </a:lnTo>
                  <a:lnTo>
                    <a:pt x="78" y="197"/>
                  </a:lnTo>
                  <a:lnTo>
                    <a:pt x="78" y="194"/>
                  </a:lnTo>
                  <a:lnTo>
                    <a:pt x="78" y="193"/>
                  </a:lnTo>
                  <a:lnTo>
                    <a:pt x="79" y="192"/>
                  </a:lnTo>
                  <a:lnTo>
                    <a:pt x="79" y="190"/>
                  </a:lnTo>
                  <a:lnTo>
                    <a:pt x="78" y="189"/>
                  </a:lnTo>
                  <a:lnTo>
                    <a:pt x="78" y="188"/>
                  </a:lnTo>
                  <a:lnTo>
                    <a:pt x="78" y="187"/>
                  </a:lnTo>
                  <a:lnTo>
                    <a:pt x="78" y="185"/>
                  </a:lnTo>
                  <a:lnTo>
                    <a:pt x="78" y="183"/>
                  </a:lnTo>
                  <a:lnTo>
                    <a:pt x="79" y="182"/>
                  </a:lnTo>
                  <a:lnTo>
                    <a:pt x="79" y="180"/>
                  </a:lnTo>
                  <a:lnTo>
                    <a:pt x="79" y="178"/>
                  </a:lnTo>
                  <a:lnTo>
                    <a:pt x="79" y="177"/>
                  </a:lnTo>
                  <a:lnTo>
                    <a:pt x="78" y="175"/>
                  </a:lnTo>
                  <a:lnTo>
                    <a:pt x="78" y="173"/>
                  </a:lnTo>
                  <a:lnTo>
                    <a:pt x="77" y="173"/>
                  </a:lnTo>
                  <a:lnTo>
                    <a:pt x="77" y="172"/>
                  </a:lnTo>
                  <a:lnTo>
                    <a:pt x="77" y="170"/>
                  </a:lnTo>
                  <a:lnTo>
                    <a:pt x="75" y="169"/>
                  </a:lnTo>
                  <a:lnTo>
                    <a:pt x="75" y="168"/>
                  </a:lnTo>
                  <a:lnTo>
                    <a:pt x="75" y="167"/>
                  </a:lnTo>
                  <a:lnTo>
                    <a:pt x="77" y="167"/>
                  </a:lnTo>
                  <a:lnTo>
                    <a:pt x="78" y="165"/>
                  </a:lnTo>
                  <a:lnTo>
                    <a:pt x="80" y="163"/>
                  </a:lnTo>
                  <a:lnTo>
                    <a:pt x="82" y="162"/>
                  </a:lnTo>
                  <a:lnTo>
                    <a:pt x="82" y="159"/>
                  </a:lnTo>
                  <a:lnTo>
                    <a:pt x="83" y="157"/>
                  </a:lnTo>
                  <a:lnTo>
                    <a:pt x="83" y="155"/>
                  </a:lnTo>
                  <a:lnTo>
                    <a:pt x="83" y="152"/>
                  </a:lnTo>
                  <a:lnTo>
                    <a:pt x="83" y="149"/>
                  </a:lnTo>
                  <a:lnTo>
                    <a:pt x="83" y="147"/>
                  </a:lnTo>
                  <a:lnTo>
                    <a:pt x="83" y="144"/>
                  </a:lnTo>
                  <a:lnTo>
                    <a:pt x="82" y="143"/>
                  </a:lnTo>
                  <a:lnTo>
                    <a:pt x="80" y="140"/>
                  </a:lnTo>
                  <a:lnTo>
                    <a:pt x="80" y="139"/>
                  </a:lnTo>
                  <a:lnTo>
                    <a:pt x="79" y="138"/>
                  </a:lnTo>
                  <a:lnTo>
                    <a:pt x="79" y="137"/>
                  </a:lnTo>
                  <a:lnTo>
                    <a:pt x="78" y="135"/>
                  </a:lnTo>
                  <a:lnTo>
                    <a:pt x="78" y="133"/>
                  </a:lnTo>
                  <a:lnTo>
                    <a:pt x="78" y="132"/>
                  </a:lnTo>
                  <a:lnTo>
                    <a:pt x="78" y="129"/>
                  </a:lnTo>
                  <a:lnTo>
                    <a:pt x="78" y="125"/>
                  </a:lnTo>
                  <a:lnTo>
                    <a:pt x="78" y="124"/>
                  </a:lnTo>
                  <a:lnTo>
                    <a:pt x="79" y="120"/>
                  </a:lnTo>
                  <a:lnTo>
                    <a:pt x="79" y="119"/>
                  </a:lnTo>
                  <a:lnTo>
                    <a:pt x="79" y="117"/>
                  </a:lnTo>
                  <a:lnTo>
                    <a:pt x="79" y="115"/>
                  </a:lnTo>
                  <a:lnTo>
                    <a:pt x="79" y="114"/>
                  </a:lnTo>
                  <a:lnTo>
                    <a:pt x="78" y="113"/>
                  </a:lnTo>
                  <a:lnTo>
                    <a:pt x="78" y="112"/>
                  </a:lnTo>
                  <a:lnTo>
                    <a:pt x="77" y="110"/>
                  </a:lnTo>
                  <a:lnTo>
                    <a:pt x="77" y="109"/>
                  </a:lnTo>
                  <a:lnTo>
                    <a:pt x="75" y="109"/>
                  </a:lnTo>
                  <a:lnTo>
                    <a:pt x="74" y="108"/>
                  </a:lnTo>
                  <a:lnTo>
                    <a:pt x="73" y="107"/>
                  </a:lnTo>
                  <a:lnTo>
                    <a:pt x="70" y="105"/>
                  </a:lnTo>
                  <a:lnTo>
                    <a:pt x="69" y="105"/>
                  </a:lnTo>
                  <a:lnTo>
                    <a:pt x="68" y="103"/>
                  </a:lnTo>
                  <a:lnTo>
                    <a:pt x="68" y="102"/>
                  </a:lnTo>
                  <a:lnTo>
                    <a:pt x="68" y="100"/>
                  </a:lnTo>
                  <a:lnTo>
                    <a:pt x="68" y="99"/>
                  </a:lnTo>
                  <a:lnTo>
                    <a:pt x="68" y="98"/>
                  </a:lnTo>
                  <a:lnTo>
                    <a:pt x="68" y="97"/>
                  </a:lnTo>
                  <a:lnTo>
                    <a:pt x="68" y="95"/>
                  </a:lnTo>
                  <a:lnTo>
                    <a:pt x="68" y="94"/>
                  </a:lnTo>
                  <a:lnTo>
                    <a:pt x="69" y="93"/>
                  </a:lnTo>
                  <a:lnTo>
                    <a:pt x="72" y="93"/>
                  </a:lnTo>
                  <a:lnTo>
                    <a:pt x="72" y="92"/>
                  </a:lnTo>
                  <a:lnTo>
                    <a:pt x="73" y="92"/>
                  </a:lnTo>
                  <a:lnTo>
                    <a:pt x="74" y="90"/>
                  </a:lnTo>
                  <a:lnTo>
                    <a:pt x="75" y="89"/>
                  </a:lnTo>
                  <a:lnTo>
                    <a:pt x="78" y="87"/>
                  </a:lnTo>
                  <a:lnTo>
                    <a:pt x="79" y="84"/>
                  </a:lnTo>
                  <a:lnTo>
                    <a:pt x="80" y="83"/>
                  </a:lnTo>
                  <a:lnTo>
                    <a:pt x="82" y="82"/>
                  </a:lnTo>
                  <a:lnTo>
                    <a:pt x="84" y="80"/>
                  </a:lnTo>
                  <a:lnTo>
                    <a:pt x="85" y="79"/>
                  </a:lnTo>
                  <a:lnTo>
                    <a:pt x="85" y="78"/>
                  </a:lnTo>
                  <a:lnTo>
                    <a:pt x="85" y="77"/>
                  </a:lnTo>
                  <a:lnTo>
                    <a:pt x="85" y="75"/>
                  </a:lnTo>
                  <a:lnTo>
                    <a:pt x="85" y="74"/>
                  </a:lnTo>
                  <a:lnTo>
                    <a:pt x="85" y="73"/>
                  </a:lnTo>
                  <a:lnTo>
                    <a:pt x="84" y="70"/>
                  </a:lnTo>
                  <a:lnTo>
                    <a:pt x="84" y="68"/>
                  </a:lnTo>
                  <a:lnTo>
                    <a:pt x="84" y="67"/>
                  </a:lnTo>
                  <a:lnTo>
                    <a:pt x="84" y="65"/>
                  </a:lnTo>
                  <a:lnTo>
                    <a:pt x="84" y="64"/>
                  </a:lnTo>
                  <a:lnTo>
                    <a:pt x="84" y="63"/>
                  </a:lnTo>
                  <a:lnTo>
                    <a:pt x="84" y="60"/>
                  </a:lnTo>
                  <a:lnTo>
                    <a:pt x="84" y="59"/>
                  </a:lnTo>
                  <a:lnTo>
                    <a:pt x="84" y="58"/>
                  </a:lnTo>
                  <a:lnTo>
                    <a:pt x="84" y="55"/>
                  </a:lnTo>
                  <a:lnTo>
                    <a:pt x="84" y="54"/>
                  </a:lnTo>
                  <a:lnTo>
                    <a:pt x="83" y="53"/>
                  </a:lnTo>
                  <a:lnTo>
                    <a:pt x="83" y="52"/>
                  </a:lnTo>
                  <a:lnTo>
                    <a:pt x="82" y="50"/>
                  </a:lnTo>
                  <a:lnTo>
                    <a:pt x="80" y="49"/>
                  </a:lnTo>
                  <a:lnTo>
                    <a:pt x="80" y="48"/>
                  </a:lnTo>
                  <a:lnTo>
                    <a:pt x="78" y="47"/>
                  </a:lnTo>
                  <a:lnTo>
                    <a:pt x="78" y="44"/>
                  </a:lnTo>
                  <a:lnTo>
                    <a:pt x="78" y="43"/>
                  </a:lnTo>
                  <a:lnTo>
                    <a:pt x="80" y="40"/>
                  </a:lnTo>
                  <a:lnTo>
                    <a:pt x="80" y="39"/>
                  </a:lnTo>
                  <a:lnTo>
                    <a:pt x="80" y="38"/>
                  </a:lnTo>
                  <a:lnTo>
                    <a:pt x="82" y="38"/>
                  </a:lnTo>
                  <a:lnTo>
                    <a:pt x="82" y="37"/>
                  </a:lnTo>
                  <a:lnTo>
                    <a:pt x="83" y="35"/>
                  </a:lnTo>
                  <a:lnTo>
                    <a:pt x="83" y="34"/>
                  </a:lnTo>
                  <a:lnTo>
                    <a:pt x="83" y="33"/>
                  </a:lnTo>
                  <a:lnTo>
                    <a:pt x="82" y="30"/>
                  </a:lnTo>
                  <a:lnTo>
                    <a:pt x="82" y="29"/>
                  </a:lnTo>
                  <a:lnTo>
                    <a:pt x="82" y="28"/>
                  </a:lnTo>
                  <a:lnTo>
                    <a:pt x="82" y="25"/>
                  </a:lnTo>
                  <a:lnTo>
                    <a:pt x="82" y="23"/>
                  </a:lnTo>
                  <a:lnTo>
                    <a:pt x="80" y="20"/>
                  </a:lnTo>
                  <a:lnTo>
                    <a:pt x="82" y="19"/>
                  </a:lnTo>
                  <a:lnTo>
                    <a:pt x="82" y="18"/>
                  </a:lnTo>
                  <a:lnTo>
                    <a:pt x="82" y="17"/>
                  </a:lnTo>
                  <a:lnTo>
                    <a:pt x="83" y="15"/>
                  </a:lnTo>
                  <a:lnTo>
                    <a:pt x="82" y="14"/>
                  </a:lnTo>
                  <a:lnTo>
                    <a:pt x="82" y="13"/>
                  </a:lnTo>
                  <a:lnTo>
                    <a:pt x="82" y="12"/>
                  </a:lnTo>
                  <a:lnTo>
                    <a:pt x="80" y="10"/>
                  </a:lnTo>
                  <a:lnTo>
                    <a:pt x="80" y="9"/>
                  </a:lnTo>
                  <a:lnTo>
                    <a:pt x="80" y="7"/>
                  </a:lnTo>
                  <a:lnTo>
                    <a:pt x="80" y="5"/>
                  </a:lnTo>
                  <a:lnTo>
                    <a:pt x="80" y="4"/>
                  </a:lnTo>
                  <a:lnTo>
                    <a:pt x="82" y="4"/>
                  </a:lnTo>
                  <a:lnTo>
                    <a:pt x="82" y="3"/>
                  </a:lnTo>
                  <a:lnTo>
                    <a:pt x="83" y="3"/>
                  </a:lnTo>
                  <a:lnTo>
                    <a:pt x="84" y="2"/>
                  </a:lnTo>
                  <a:lnTo>
                    <a:pt x="70" y="2"/>
                  </a:lnTo>
                  <a:lnTo>
                    <a:pt x="4"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92" name="Chisago">
              <a:extLst>
                <a:ext uri="{FF2B5EF4-FFF2-40B4-BE49-F238E27FC236}">
                  <a16:creationId xmlns:a16="http://schemas.microsoft.com/office/drawing/2014/main" id="{686AB439-F573-19E5-E1C0-F9DF4A11F821}"/>
                </a:ext>
              </a:extLst>
            </p:cNvPr>
            <p:cNvSpPr>
              <a:spLocks/>
            </p:cNvSpPr>
            <p:nvPr/>
          </p:nvSpPr>
          <p:spPr bwMode="auto">
            <a:xfrm>
              <a:off x="6460122" y="3956157"/>
              <a:ext cx="268776" cy="300826"/>
            </a:xfrm>
            <a:custGeom>
              <a:avLst/>
              <a:gdLst>
                <a:gd name="T0" fmla="*/ 0 w 146"/>
                <a:gd name="T1" fmla="*/ 71 h 180"/>
                <a:gd name="T2" fmla="*/ 36 w 146"/>
                <a:gd name="T3" fmla="*/ 178 h 180"/>
                <a:gd name="T4" fmla="*/ 117 w 146"/>
                <a:gd name="T5" fmla="*/ 180 h 180"/>
                <a:gd name="T6" fmla="*/ 122 w 146"/>
                <a:gd name="T7" fmla="*/ 176 h 180"/>
                <a:gd name="T8" fmla="*/ 126 w 146"/>
                <a:gd name="T9" fmla="*/ 171 h 180"/>
                <a:gd name="T10" fmla="*/ 129 w 146"/>
                <a:gd name="T11" fmla="*/ 166 h 180"/>
                <a:gd name="T12" fmla="*/ 130 w 146"/>
                <a:gd name="T13" fmla="*/ 162 h 180"/>
                <a:gd name="T14" fmla="*/ 129 w 146"/>
                <a:gd name="T15" fmla="*/ 158 h 180"/>
                <a:gd name="T16" fmla="*/ 129 w 146"/>
                <a:gd name="T17" fmla="*/ 153 h 180"/>
                <a:gd name="T18" fmla="*/ 134 w 146"/>
                <a:gd name="T19" fmla="*/ 150 h 180"/>
                <a:gd name="T20" fmla="*/ 136 w 146"/>
                <a:gd name="T21" fmla="*/ 147 h 180"/>
                <a:gd name="T22" fmla="*/ 139 w 146"/>
                <a:gd name="T23" fmla="*/ 145 h 180"/>
                <a:gd name="T24" fmla="*/ 142 w 146"/>
                <a:gd name="T25" fmla="*/ 138 h 180"/>
                <a:gd name="T26" fmla="*/ 146 w 146"/>
                <a:gd name="T27" fmla="*/ 136 h 180"/>
                <a:gd name="T28" fmla="*/ 146 w 146"/>
                <a:gd name="T29" fmla="*/ 131 h 180"/>
                <a:gd name="T30" fmla="*/ 145 w 146"/>
                <a:gd name="T31" fmla="*/ 127 h 180"/>
                <a:gd name="T32" fmla="*/ 146 w 146"/>
                <a:gd name="T33" fmla="*/ 125 h 180"/>
                <a:gd name="T34" fmla="*/ 146 w 146"/>
                <a:gd name="T35" fmla="*/ 120 h 180"/>
                <a:gd name="T36" fmla="*/ 145 w 146"/>
                <a:gd name="T37" fmla="*/ 116 h 180"/>
                <a:gd name="T38" fmla="*/ 142 w 146"/>
                <a:gd name="T39" fmla="*/ 113 h 180"/>
                <a:gd name="T40" fmla="*/ 137 w 146"/>
                <a:gd name="T41" fmla="*/ 112 h 180"/>
                <a:gd name="T42" fmla="*/ 134 w 146"/>
                <a:gd name="T43" fmla="*/ 108 h 180"/>
                <a:gd name="T44" fmla="*/ 131 w 146"/>
                <a:gd name="T45" fmla="*/ 103 h 180"/>
                <a:gd name="T46" fmla="*/ 130 w 146"/>
                <a:gd name="T47" fmla="*/ 98 h 180"/>
                <a:gd name="T48" fmla="*/ 125 w 146"/>
                <a:gd name="T49" fmla="*/ 92 h 180"/>
                <a:gd name="T50" fmla="*/ 121 w 146"/>
                <a:gd name="T51" fmla="*/ 88 h 180"/>
                <a:gd name="T52" fmla="*/ 121 w 146"/>
                <a:gd name="T53" fmla="*/ 85 h 180"/>
                <a:gd name="T54" fmla="*/ 121 w 146"/>
                <a:gd name="T55" fmla="*/ 80 h 180"/>
                <a:gd name="T56" fmla="*/ 120 w 146"/>
                <a:gd name="T57" fmla="*/ 76 h 180"/>
                <a:gd name="T58" fmla="*/ 116 w 146"/>
                <a:gd name="T59" fmla="*/ 73 h 180"/>
                <a:gd name="T60" fmla="*/ 115 w 146"/>
                <a:gd name="T61" fmla="*/ 71 h 180"/>
                <a:gd name="T62" fmla="*/ 110 w 146"/>
                <a:gd name="T63" fmla="*/ 68 h 180"/>
                <a:gd name="T64" fmla="*/ 105 w 146"/>
                <a:gd name="T65" fmla="*/ 68 h 180"/>
                <a:gd name="T66" fmla="*/ 99 w 146"/>
                <a:gd name="T67" fmla="*/ 71 h 180"/>
                <a:gd name="T68" fmla="*/ 95 w 146"/>
                <a:gd name="T69" fmla="*/ 71 h 180"/>
                <a:gd name="T70" fmla="*/ 89 w 146"/>
                <a:gd name="T71" fmla="*/ 68 h 180"/>
                <a:gd name="T72" fmla="*/ 84 w 146"/>
                <a:gd name="T73" fmla="*/ 67 h 180"/>
                <a:gd name="T74" fmla="*/ 80 w 146"/>
                <a:gd name="T75" fmla="*/ 67 h 180"/>
                <a:gd name="T76" fmla="*/ 77 w 146"/>
                <a:gd name="T77" fmla="*/ 65 h 180"/>
                <a:gd name="T78" fmla="*/ 77 w 146"/>
                <a:gd name="T79" fmla="*/ 61 h 180"/>
                <a:gd name="T80" fmla="*/ 75 w 146"/>
                <a:gd name="T81" fmla="*/ 57 h 180"/>
                <a:gd name="T82" fmla="*/ 76 w 146"/>
                <a:gd name="T83" fmla="*/ 51 h 180"/>
                <a:gd name="T84" fmla="*/ 76 w 146"/>
                <a:gd name="T85" fmla="*/ 47 h 180"/>
                <a:gd name="T86" fmla="*/ 76 w 146"/>
                <a:gd name="T87" fmla="*/ 40 h 180"/>
                <a:gd name="T88" fmla="*/ 76 w 146"/>
                <a:gd name="T89" fmla="*/ 35 h 180"/>
                <a:gd name="T90" fmla="*/ 77 w 146"/>
                <a:gd name="T91" fmla="*/ 31 h 180"/>
                <a:gd name="T92" fmla="*/ 79 w 146"/>
                <a:gd name="T93" fmla="*/ 27 h 180"/>
                <a:gd name="T94" fmla="*/ 79 w 146"/>
                <a:gd name="T95" fmla="*/ 20 h 180"/>
                <a:gd name="T96" fmla="*/ 80 w 146"/>
                <a:gd name="T97" fmla="*/ 15 h 180"/>
                <a:gd name="T98" fmla="*/ 80 w 146"/>
                <a:gd name="T99" fmla="*/ 11 h 180"/>
                <a:gd name="T100" fmla="*/ 82 w 146"/>
                <a:gd name="T101" fmla="*/ 3 h 180"/>
                <a:gd name="T102" fmla="*/ 87 w 146"/>
                <a:gd name="T103" fmla="*/ 2 h 180"/>
                <a:gd name="T104" fmla="*/ 77 w 146"/>
                <a:gd name="T10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80">
                  <a:moveTo>
                    <a:pt x="66" y="0"/>
                  </a:moveTo>
                  <a:lnTo>
                    <a:pt x="1" y="0"/>
                  </a:lnTo>
                  <a:lnTo>
                    <a:pt x="0" y="71"/>
                  </a:lnTo>
                  <a:lnTo>
                    <a:pt x="36" y="72"/>
                  </a:lnTo>
                  <a:lnTo>
                    <a:pt x="36" y="131"/>
                  </a:lnTo>
                  <a:lnTo>
                    <a:pt x="36" y="178"/>
                  </a:lnTo>
                  <a:lnTo>
                    <a:pt x="102" y="180"/>
                  </a:lnTo>
                  <a:lnTo>
                    <a:pt x="116" y="180"/>
                  </a:lnTo>
                  <a:lnTo>
                    <a:pt x="117" y="180"/>
                  </a:lnTo>
                  <a:lnTo>
                    <a:pt x="119" y="178"/>
                  </a:lnTo>
                  <a:lnTo>
                    <a:pt x="121" y="177"/>
                  </a:lnTo>
                  <a:lnTo>
                    <a:pt x="122" y="176"/>
                  </a:lnTo>
                  <a:lnTo>
                    <a:pt x="124" y="175"/>
                  </a:lnTo>
                  <a:lnTo>
                    <a:pt x="125" y="173"/>
                  </a:lnTo>
                  <a:lnTo>
                    <a:pt x="126" y="171"/>
                  </a:lnTo>
                  <a:lnTo>
                    <a:pt x="126" y="170"/>
                  </a:lnTo>
                  <a:lnTo>
                    <a:pt x="129" y="167"/>
                  </a:lnTo>
                  <a:lnTo>
                    <a:pt x="129" y="166"/>
                  </a:lnTo>
                  <a:lnTo>
                    <a:pt x="130" y="165"/>
                  </a:lnTo>
                  <a:lnTo>
                    <a:pt x="130" y="163"/>
                  </a:lnTo>
                  <a:lnTo>
                    <a:pt x="130" y="162"/>
                  </a:lnTo>
                  <a:lnTo>
                    <a:pt x="129" y="161"/>
                  </a:lnTo>
                  <a:lnTo>
                    <a:pt x="129" y="160"/>
                  </a:lnTo>
                  <a:lnTo>
                    <a:pt x="129" y="158"/>
                  </a:lnTo>
                  <a:lnTo>
                    <a:pt x="129" y="157"/>
                  </a:lnTo>
                  <a:lnTo>
                    <a:pt x="129" y="155"/>
                  </a:lnTo>
                  <a:lnTo>
                    <a:pt x="129" y="153"/>
                  </a:lnTo>
                  <a:lnTo>
                    <a:pt x="130" y="152"/>
                  </a:lnTo>
                  <a:lnTo>
                    <a:pt x="132" y="151"/>
                  </a:lnTo>
                  <a:lnTo>
                    <a:pt x="134" y="150"/>
                  </a:lnTo>
                  <a:lnTo>
                    <a:pt x="135" y="148"/>
                  </a:lnTo>
                  <a:lnTo>
                    <a:pt x="136" y="148"/>
                  </a:lnTo>
                  <a:lnTo>
                    <a:pt x="136" y="147"/>
                  </a:lnTo>
                  <a:lnTo>
                    <a:pt x="136" y="146"/>
                  </a:lnTo>
                  <a:lnTo>
                    <a:pt x="137" y="145"/>
                  </a:lnTo>
                  <a:lnTo>
                    <a:pt x="139" y="145"/>
                  </a:lnTo>
                  <a:lnTo>
                    <a:pt x="139" y="143"/>
                  </a:lnTo>
                  <a:lnTo>
                    <a:pt x="140" y="142"/>
                  </a:lnTo>
                  <a:lnTo>
                    <a:pt x="142" y="138"/>
                  </a:lnTo>
                  <a:lnTo>
                    <a:pt x="145" y="137"/>
                  </a:lnTo>
                  <a:lnTo>
                    <a:pt x="145" y="136"/>
                  </a:lnTo>
                  <a:lnTo>
                    <a:pt x="146" y="136"/>
                  </a:lnTo>
                  <a:lnTo>
                    <a:pt x="146" y="135"/>
                  </a:lnTo>
                  <a:lnTo>
                    <a:pt x="146" y="133"/>
                  </a:lnTo>
                  <a:lnTo>
                    <a:pt x="146" y="131"/>
                  </a:lnTo>
                  <a:lnTo>
                    <a:pt x="146" y="130"/>
                  </a:lnTo>
                  <a:lnTo>
                    <a:pt x="145" y="128"/>
                  </a:lnTo>
                  <a:lnTo>
                    <a:pt x="145" y="127"/>
                  </a:lnTo>
                  <a:lnTo>
                    <a:pt x="146" y="127"/>
                  </a:lnTo>
                  <a:lnTo>
                    <a:pt x="146" y="126"/>
                  </a:lnTo>
                  <a:lnTo>
                    <a:pt x="146" y="125"/>
                  </a:lnTo>
                  <a:lnTo>
                    <a:pt x="146" y="122"/>
                  </a:lnTo>
                  <a:lnTo>
                    <a:pt x="146" y="121"/>
                  </a:lnTo>
                  <a:lnTo>
                    <a:pt x="146" y="120"/>
                  </a:lnTo>
                  <a:lnTo>
                    <a:pt x="146" y="118"/>
                  </a:lnTo>
                  <a:lnTo>
                    <a:pt x="145" y="117"/>
                  </a:lnTo>
                  <a:lnTo>
                    <a:pt x="145" y="116"/>
                  </a:lnTo>
                  <a:lnTo>
                    <a:pt x="144" y="115"/>
                  </a:lnTo>
                  <a:lnTo>
                    <a:pt x="142" y="115"/>
                  </a:lnTo>
                  <a:lnTo>
                    <a:pt x="142" y="113"/>
                  </a:lnTo>
                  <a:lnTo>
                    <a:pt x="141" y="113"/>
                  </a:lnTo>
                  <a:lnTo>
                    <a:pt x="139" y="112"/>
                  </a:lnTo>
                  <a:lnTo>
                    <a:pt x="137" y="112"/>
                  </a:lnTo>
                  <a:lnTo>
                    <a:pt x="136" y="111"/>
                  </a:lnTo>
                  <a:lnTo>
                    <a:pt x="135" y="108"/>
                  </a:lnTo>
                  <a:lnTo>
                    <a:pt x="134" y="108"/>
                  </a:lnTo>
                  <a:lnTo>
                    <a:pt x="134" y="107"/>
                  </a:lnTo>
                  <a:lnTo>
                    <a:pt x="132" y="105"/>
                  </a:lnTo>
                  <a:lnTo>
                    <a:pt x="131" y="103"/>
                  </a:lnTo>
                  <a:lnTo>
                    <a:pt x="131" y="102"/>
                  </a:lnTo>
                  <a:lnTo>
                    <a:pt x="130" y="101"/>
                  </a:lnTo>
                  <a:lnTo>
                    <a:pt x="130" y="98"/>
                  </a:lnTo>
                  <a:lnTo>
                    <a:pt x="129" y="97"/>
                  </a:lnTo>
                  <a:lnTo>
                    <a:pt x="126" y="93"/>
                  </a:lnTo>
                  <a:lnTo>
                    <a:pt x="125" y="92"/>
                  </a:lnTo>
                  <a:lnTo>
                    <a:pt x="122" y="91"/>
                  </a:lnTo>
                  <a:lnTo>
                    <a:pt x="121" y="90"/>
                  </a:lnTo>
                  <a:lnTo>
                    <a:pt x="121" y="88"/>
                  </a:lnTo>
                  <a:lnTo>
                    <a:pt x="121" y="87"/>
                  </a:lnTo>
                  <a:lnTo>
                    <a:pt x="121" y="86"/>
                  </a:lnTo>
                  <a:lnTo>
                    <a:pt x="121" y="85"/>
                  </a:lnTo>
                  <a:lnTo>
                    <a:pt x="121" y="83"/>
                  </a:lnTo>
                  <a:lnTo>
                    <a:pt x="124" y="82"/>
                  </a:lnTo>
                  <a:lnTo>
                    <a:pt x="121" y="80"/>
                  </a:lnTo>
                  <a:lnTo>
                    <a:pt x="121" y="78"/>
                  </a:lnTo>
                  <a:lnTo>
                    <a:pt x="120" y="77"/>
                  </a:lnTo>
                  <a:lnTo>
                    <a:pt x="120" y="76"/>
                  </a:lnTo>
                  <a:lnTo>
                    <a:pt x="119" y="75"/>
                  </a:lnTo>
                  <a:lnTo>
                    <a:pt x="117" y="73"/>
                  </a:lnTo>
                  <a:lnTo>
                    <a:pt x="116" y="73"/>
                  </a:lnTo>
                  <a:lnTo>
                    <a:pt x="116" y="72"/>
                  </a:lnTo>
                  <a:lnTo>
                    <a:pt x="115" y="72"/>
                  </a:lnTo>
                  <a:lnTo>
                    <a:pt x="115" y="71"/>
                  </a:lnTo>
                  <a:lnTo>
                    <a:pt x="112" y="71"/>
                  </a:lnTo>
                  <a:lnTo>
                    <a:pt x="111" y="70"/>
                  </a:lnTo>
                  <a:lnTo>
                    <a:pt x="110" y="68"/>
                  </a:lnTo>
                  <a:lnTo>
                    <a:pt x="109" y="68"/>
                  </a:lnTo>
                  <a:lnTo>
                    <a:pt x="107" y="68"/>
                  </a:lnTo>
                  <a:lnTo>
                    <a:pt x="105" y="68"/>
                  </a:lnTo>
                  <a:lnTo>
                    <a:pt x="102" y="67"/>
                  </a:lnTo>
                  <a:lnTo>
                    <a:pt x="101" y="70"/>
                  </a:lnTo>
                  <a:lnTo>
                    <a:pt x="99" y="71"/>
                  </a:lnTo>
                  <a:lnTo>
                    <a:pt x="97" y="71"/>
                  </a:lnTo>
                  <a:lnTo>
                    <a:pt x="96" y="71"/>
                  </a:lnTo>
                  <a:lnTo>
                    <a:pt x="95" y="71"/>
                  </a:lnTo>
                  <a:lnTo>
                    <a:pt x="94" y="71"/>
                  </a:lnTo>
                  <a:lnTo>
                    <a:pt x="90" y="68"/>
                  </a:lnTo>
                  <a:lnTo>
                    <a:pt x="89" y="68"/>
                  </a:lnTo>
                  <a:lnTo>
                    <a:pt x="86" y="67"/>
                  </a:lnTo>
                  <a:lnTo>
                    <a:pt x="85" y="67"/>
                  </a:lnTo>
                  <a:lnTo>
                    <a:pt x="84" y="67"/>
                  </a:lnTo>
                  <a:lnTo>
                    <a:pt x="82" y="67"/>
                  </a:lnTo>
                  <a:lnTo>
                    <a:pt x="81" y="67"/>
                  </a:lnTo>
                  <a:lnTo>
                    <a:pt x="80" y="67"/>
                  </a:lnTo>
                  <a:lnTo>
                    <a:pt x="79" y="66"/>
                  </a:lnTo>
                  <a:lnTo>
                    <a:pt x="76" y="66"/>
                  </a:lnTo>
                  <a:lnTo>
                    <a:pt x="77" y="65"/>
                  </a:lnTo>
                  <a:lnTo>
                    <a:pt x="75" y="63"/>
                  </a:lnTo>
                  <a:lnTo>
                    <a:pt x="75" y="62"/>
                  </a:lnTo>
                  <a:lnTo>
                    <a:pt x="77" y="61"/>
                  </a:lnTo>
                  <a:lnTo>
                    <a:pt x="77" y="60"/>
                  </a:lnTo>
                  <a:lnTo>
                    <a:pt x="77" y="58"/>
                  </a:lnTo>
                  <a:lnTo>
                    <a:pt x="75" y="57"/>
                  </a:lnTo>
                  <a:lnTo>
                    <a:pt x="76" y="55"/>
                  </a:lnTo>
                  <a:lnTo>
                    <a:pt x="76" y="53"/>
                  </a:lnTo>
                  <a:lnTo>
                    <a:pt x="76" y="51"/>
                  </a:lnTo>
                  <a:lnTo>
                    <a:pt x="76" y="50"/>
                  </a:lnTo>
                  <a:lnTo>
                    <a:pt x="76" y="48"/>
                  </a:lnTo>
                  <a:lnTo>
                    <a:pt x="76" y="47"/>
                  </a:lnTo>
                  <a:lnTo>
                    <a:pt x="76" y="46"/>
                  </a:lnTo>
                  <a:lnTo>
                    <a:pt x="76" y="42"/>
                  </a:lnTo>
                  <a:lnTo>
                    <a:pt x="76" y="40"/>
                  </a:lnTo>
                  <a:lnTo>
                    <a:pt x="75" y="38"/>
                  </a:lnTo>
                  <a:lnTo>
                    <a:pt x="76" y="36"/>
                  </a:lnTo>
                  <a:lnTo>
                    <a:pt x="76" y="35"/>
                  </a:lnTo>
                  <a:lnTo>
                    <a:pt x="76" y="32"/>
                  </a:lnTo>
                  <a:lnTo>
                    <a:pt x="76" y="31"/>
                  </a:lnTo>
                  <a:lnTo>
                    <a:pt x="77" y="31"/>
                  </a:lnTo>
                  <a:lnTo>
                    <a:pt x="77" y="30"/>
                  </a:lnTo>
                  <a:lnTo>
                    <a:pt x="77" y="28"/>
                  </a:lnTo>
                  <a:lnTo>
                    <a:pt x="79" y="27"/>
                  </a:lnTo>
                  <a:lnTo>
                    <a:pt x="79" y="26"/>
                  </a:lnTo>
                  <a:lnTo>
                    <a:pt x="79" y="22"/>
                  </a:lnTo>
                  <a:lnTo>
                    <a:pt x="79" y="20"/>
                  </a:lnTo>
                  <a:lnTo>
                    <a:pt x="79" y="18"/>
                  </a:lnTo>
                  <a:lnTo>
                    <a:pt x="79" y="16"/>
                  </a:lnTo>
                  <a:lnTo>
                    <a:pt x="80" y="15"/>
                  </a:lnTo>
                  <a:lnTo>
                    <a:pt x="80" y="13"/>
                  </a:lnTo>
                  <a:lnTo>
                    <a:pt x="80" y="12"/>
                  </a:lnTo>
                  <a:lnTo>
                    <a:pt x="80" y="11"/>
                  </a:lnTo>
                  <a:lnTo>
                    <a:pt x="80" y="7"/>
                  </a:lnTo>
                  <a:lnTo>
                    <a:pt x="81" y="5"/>
                  </a:lnTo>
                  <a:lnTo>
                    <a:pt x="82" y="3"/>
                  </a:lnTo>
                  <a:lnTo>
                    <a:pt x="85" y="3"/>
                  </a:lnTo>
                  <a:lnTo>
                    <a:pt x="86" y="2"/>
                  </a:lnTo>
                  <a:lnTo>
                    <a:pt x="87" y="2"/>
                  </a:lnTo>
                  <a:lnTo>
                    <a:pt x="89" y="1"/>
                  </a:lnTo>
                  <a:lnTo>
                    <a:pt x="89" y="0"/>
                  </a:lnTo>
                  <a:lnTo>
                    <a:pt x="77" y="0"/>
                  </a:lnTo>
                  <a:lnTo>
                    <a:pt x="66"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93" name="Rice">
              <a:extLst>
                <a:ext uri="{FF2B5EF4-FFF2-40B4-BE49-F238E27FC236}">
                  <a16:creationId xmlns:a16="http://schemas.microsoft.com/office/drawing/2014/main" id="{FE7DB446-0C96-2797-6518-500050448AC5}"/>
                </a:ext>
              </a:extLst>
            </p:cNvPr>
            <p:cNvSpPr>
              <a:spLocks/>
            </p:cNvSpPr>
            <p:nvPr/>
          </p:nvSpPr>
          <p:spPr bwMode="auto">
            <a:xfrm>
              <a:off x="6250644" y="4779651"/>
              <a:ext cx="266962" cy="241070"/>
            </a:xfrm>
            <a:custGeom>
              <a:avLst/>
              <a:gdLst>
                <a:gd name="T0" fmla="*/ 0 w 145"/>
                <a:gd name="T1" fmla="*/ 2147483646 h 145"/>
                <a:gd name="T2" fmla="*/ 2147483646 w 145"/>
                <a:gd name="T3" fmla="*/ 2147483646 h 145"/>
                <a:gd name="T4" fmla="*/ 2147483646 w 145"/>
                <a:gd name="T5" fmla="*/ 2147483646 h 145"/>
                <a:gd name="T6" fmla="*/ 2147483646 w 145"/>
                <a:gd name="T7" fmla="*/ 2147483646 h 145"/>
                <a:gd name="T8" fmla="*/ 2147483646 w 145"/>
                <a:gd name="T9" fmla="*/ 2147483646 h 145"/>
                <a:gd name="T10" fmla="*/ 2147483646 w 145"/>
                <a:gd name="T11" fmla="*/ 2147483646 h 145"/>
                <a:gd name="T12" fmla="*/ 2147483646 w 145"/>
                <a:gd name="T13" fmla="*/ 0 h 145"/>
                <a:gd name="T14" fmla="*/ 0 w 145"/>
                <a:gd name="T15" fmla="*/ 0 h 145"/>
                <a:gd name="T16" fmla="*/ 0 w 145"/>
                <a:gd name="T17" fmla="*/ 2147483646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45">
                  <a:moveTo>
                    <a:pt x="0" y="145"/>
                  </a:moveTo>
                  <a:lnTo>
                    <a:pt x="36" y="145"/>
                  </a:lnTo>
                  <a:lnTo>
                    <a:pt x="143" y="145"/>
                  </a:lnTo>
                  <a:lnTo>
                    <a:pt x="145" y="145"/>
                  </a:lnTo>
                  <a:lnTo>
                    <a:pt x="145" y="31"/>
                  </a:lnTo>
                  <a:lnTo>
                    <a:pt x="72" y="31"/>
                  </a:lnTo>
                  <a:lnTo>
                    <a:pt x="75" y="0"/>
                  </a:lnTo>
                  <a:lnTo>
                    <a:pt x="0" y="0"/>
                  </a:lnTo>
                  <a:lnTo>
                    <a:pt x="0" y="145"/>
                  </a:lnTo>
                  <a:close/>
                </a:path>
              </a:pathLst>
            </a:custGeom>
            <a:solidFill>
              <a:srgbClr val="8FCAE7"/>
            </a:solidFill>
            <a:ln w="0">
              <a:solidFill>
                <a:srgbClr val="000000"/>
              </a:solidFill>
              <a:prstDash val="solid"/>
              <a:round/>
              <a:headEnd/>
              <a:tailEnd/>
            </a:ln>
          </p:spPr>
          <p:txBody>
            <a:bodyPr/>
            <a:lstStyle/>
            <a:p>
              <a:endParaRPr lang="en-US" sz="2304"/>
            </a:p>
          </p:txBody>
        </p:sp>
        <p:sp>
          <p:nvSpPr>
            <p:cNvPr id="194" name="Isanti">
              <a:extLst>
                <a:ext uri="{FF2B5EF4-FFF2-40B4-BE49-F238E27FC236}">
                  <a16:creationId xmlns:a16="http://schemas.microsoft.com/office/drawing/2014/main" id="{4BB91F45-C785-CD4F-3BCD-F715DE049B86}"/>
                </a:ext>
              </a:extLst>
            </p:cNvPr>
            <p:cNvSpPr>
              <a:spLocks/>
            </p:cNvSpPr>
            <p:nvPr/>
          </p:nvSpPr>
          <p:spPr bwMode="auto">
            <a:xfrm>
              <a:off x="6261186" y="3950446"/>
              <a:ext cx="266659" cy="226571"/>
            </a:xfrm>
            <a:custGeom>
              <a:avLst/>
              <a:gdLst>
                <a:gd name="T0" fmla="*/ 1 w 145"/>
                <a:gd name="T1" fmla="*/ 73 h 133"/>
                <a:gd name="T2" fmla="*/ 0 w 145"/>
                <a:gd name="T3" fmla="*/ 132 h 133"/>
                <a:gd name="T4" fmla="*/ 113 w 145"/>
                <a:gd name="T5" fmla="*/ 133 h 133"/>
                <a:gd name="T6" fmla="*/ 145 w 145"/>
                <a:gd name="T7" fmla="*/ 133 h 133"/>
                <a:gd name="T8" fmla="*/ 145 w 145"/>
                <a:gd name="T9" fmla="*/ 74 h 133"/>
                <a:gd name="T10" fmla="*/ 109 w 145"/>
                <a:gd name="T11" fmla="*/ 73 h 133"/>
                <a:gd name="T12" fmla="*/ 110 w 145"/>
                <a:gd name="T13" fmla="*/ 2 h 133"/>
                <a:gd name="T14" fmla="*/ 0 w 145"/>
                <a:gd name="T15" fmla="*/ 0 h 133"/>
                <a:gd name="T16" fmla="*/ 1 w 145"/>
                <a:gd name="T17"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33">
                  <a:moveTo>
                    <a:pt x="1" y="73"/>
                  </a:moveTo>
                  <a:lnTo>
                    <a:pt x="0" y="132"/>
                  </a:lnTo>
                  <a:lnTo>
                    <a:pt x="113" y="133"/>
                  </a:lnTo>
                  <a:lnTo>
                    <a:pt x="145" y="133"/>
                  </a:lnTo>
                  <a:lnTo>
                    <a:pt x="145" y="74"/>
                  </a:lnTo>
                  <a:lnTo>
                    <a:pt x="109" y="73"/>
                  </a:lnTo>
                  <a:lnTo>
                    <a:pt x="110" y="2"/>
                  </a:lnTo>
                  <a:lnTo>
                    <a:pt x="0" y="0"/>
                  </a:lnTo>
                  <a:lnTo>
                    <a:pt x="1" y="73"/>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95" name="Koochiching">
              <a:extLst>
                <a:ext uri="{FF2B5EF4-FFF2-40B4-BE49-F238E27FC236}">
                  <a16:creationId xmlns:a16="http://schemas.microsoft.com/office/drawing/2014/main" id="{6AB67BE4-B4ED-DE52-3F6E-77B30797DBB1}"/>
                </a:ext>
              </a:extLst>
            </p:cNvPr>
            <p:cNvSpPr>
              <a:spLocks/>
            </p:cNvSpPr>
            <p:nvPr/>
          </p:nvSpPr>
          <p:spPr bwMode="auto">
            <a:xfrm>
              <a:off x="5804744" y="1891829"/>
              <a:ext cx="696304" cy="597654"/>
            </a:xfrm>
            <a:custGeom>
              <a:avLst/>
              <a:gdLst>
                <a:gd name="T0" fmla="*/ 0 w 379"/>
                <a:gd name="T1" fmla="*/ 2147483646 h 358"/>
                <a:gd name="T2" fmla="*/ 2147483646 w 379"/>
                <a:gd name="T3" fmla="*/ 2147483646 h 358"/>
                <a:gd name="T4" fmla="*/ 2147483646 w 379"/>
                <a:gd name="T5" fmla="*/ 2147483646 h 358"/>
                <a:gd name="T6" fmla="*/ 2147483646 w 379"/>
                <a:gd name="T7" fmla="*/ 2147483646 h 358"/>
                <a:gd name="T8" fmla="*/ 2147483646 w 379"/>
                <a:gd name="T9" fmla="*/ 2147483646 h 358"/>
                <a:gd name="T10" fmla="*/ 2147483646 w 379"/>
                <a:gd name="T11" fmla="*/ 2147483646 h 358"/>
                <a:gd name="T12" fmla="*/ 2147483646 w 379"/>
                <a:gd name="T13" fmla="*/ 2147483646 h 358"/>
                <a:gd name="T14" fmla="*/ 2147483646 w 379"/>
                <a:gd name="T15" fmla="*/ 2147483646 h 358"/>
                <a:gd name="T16" fmla="*/ 2147483646 w 379"/>
                <a:gd name="T17" fmla="*/ 2147483646 h 358"/>
                <a:gd name="T18" fmla="*/ 2147483646 w 379"/>
                <a:gd name="T19" fmla="*/ 2147483646 h 358"/>
                <a:gd name="T20" fmla="*/ 2147483646 w 379"/>
                <a:gd name="T21" fmla="*/ 2147483646 h 358"/>
                <a:gd name="T22" fmla="*/ 2147483646 w 379"/>
                <a:gd name="T23" fmla="*/ 2147483646 h 358"/>
                <a:gd name="T24" fmla="*/ 2147483646 w 379"/>
                <a:gd name="T25" fmla="*/ 2147483646 h 358"/>
                <a:gd name="T26" fmla="*/ 2147483646 w 379"/>
                <a:gd name="T27" fmla="*/ 2147483646 h 358"/>
                <a:gd name="T28" fmla="*/ 2147483646 w 379"/>
                <a:gd name="T29" fmla="*/ 2147483646 h 358"/>
                <a:gd name="T30" fmla="*/ 2147483646 w 379"/>
                <a:gd name="T31" fmla="*/ 2147483646 h 358"/>
                <a:gd name="T32" fmla="*/ 2147483646 w 379"/>
                <a:gd name="T33" fmla="*/ 2147483646 h 358"/>
                <a:gd name="T34" fmla="*/ 2147483646 w 379"/>
                <a:gd name="T35" fmla="*/ 2147483646 h 358"/>
                <a:gd name="T36" fmla="*/ 2147483646 w 379"/>
                <a:gd name="T37" fmla="*/ 2147483646 h 358"/>
                <a:gd name="T38" fmla="*/ 2147483646 w 379"/>
                <a:gd name="T39" fmla="*/ 2147483646 h 358"/>
                <a:gd name="T40" fmla="*/ 2147483646 w 379"/>
                <a:gd name="T41" fmla="*/ 2147483646 h 358"/>
                <a:gd name="T42" fmla="*/ 2147483646 w 379"/>
                <a:gd name="T43" fmla="*/ 2147483646 h 358"/>
                <a:gd name="T44" fmla="*/ 2147483646 w 379"/>
                <a:gd name="T45" fmla="*/ 2147483646 h 358"/>
                <a:gd name="T46" fmla="*/ 2147483646 w 379"/>
                <a:gd name="T47" fmla="*/ 2147483646 h 358"/>
                <a:gd name="T48" fmla="*/ 2147483646 w 379"/>
                <a:gd name="T49" fmla="*/ 2147483646 h 358"/>
                <a:gd name="T50" fmla="*/ 2147483646 w 379"/>
                <a:gd name="T51" fmla="*/ 2147483646 h 358"/>
                <a:gd name="T52" fmla="*/ 2147483646 w 379"/>
                <a:gd name="T53" fmla="*/ 2147483646 h 358"/>
                <a:gd name="T54" fmla="*/ 2147483646 w 379"/>
                <a:gd name="T55" fmla="*/ 2147483646 h 358"/>
                <a:gd name="T56" fmla="*/ 2147483646 w 379"/>
                <a:gd name="T57" fmla="*/ 2147483646 h 358"/>
                <a:gd name="T58" fmla="*/ 2147483646 w 379"/>
                <a:gd name="T59" fmla="*/ 2147483646 h 358"/>
                <a:gd name="T60" fmla="*/ 2147483646 w 379"/>
                <a:gd name="T61" fmla="*/ 2147483646 h 358"/>
                <a:gd name="T62" fmla="*/ 2147483646 w 379"/>
                <a:gd name="T63" fmla="*/ 2147483646 h 358"/>
                <a:gd name="T64" fmla="*/ 2147483646 w 379"/>
                <a:gd name="T65" fmla="*/ 2147483646 h 358"/>
                <a:gd name="T66" fmla="*/ 2147483646 w 379"/>
                <a:gd name="T67" fmla="*/ 2147483646 h 358"/>
                <a:gd name="T68" fmla="*/ 2147483646 w 379"/>
                <a:gd name="T69" fmla="*/ 2147483646 h 358"/>
                <a:gd name="T70" fmla="*/ 2147483646 w 379"/>
                <a:gd name="T71" fmla="*/ 2147483646 h 358"/>
                <a:gd name="T72" fmla="*/ 2147483646 w 379"/>
                <a:gd name="T73" fmla="*/ 2147483646 h 358"/>
                <a:gd name="T74" fmla="*/ 2147483646 w 379"/>
                <a:gd name="T75" fmla="*/ 2147483646 h 358"/>
                <a:gd name="T76" fmla="*/ 2147483646 w 379"/>
                <a:gd name="T77" fmla="*/ 2147483646 h 358"/>
                <a:gd name="T78" fmla="*/ 2147483646 w 379"/>
                <a:gd name="T79" fmla="*/ 2147483646 h 358"/>
                <a:gd name="T80" fmla="*/ 2147483646 w 379"/>
                <a:gd name="T81" fmla="*/ 2147483646 h 358"/>
                <a:gd name="T82" fmla="*/ 2147483646 w 379"/>
                <a:gd name="T83" fmla="*/ 2147483646 h 358"/>
                <a:gd name="T84" fmla="*/ 2147483646 w 379"/>
                <a:gd name="T85" fmla="*/ 2147483646 h 358"/>
                <a:gd name="T86" fmla="*/ 2147483646 w 379"/>
                <a:gd name="T87" fmla="*/ 2147483646 h 358"/>
                <a:gd name="T88" fmla="*/ 2147483646 w 379"/>
                <a:gd name="T89" fmla="*/ 2147483646 h 358"/>
                <a:gd name="T90" fmla="*/ 2147483646 w 379"/>
                <a:gd name="T91" fmla="*/ 2147483646 h 358"/>
                <a:gd name="T92" fmla="*/ 2147483646 w 379"/>
                <a:gd name="T93" fmla="*/ 2147483646 h 358"/>
                <a:gd name="T94" fmla="*/ 2147483646 w 379"/>
                <a:gd name="T95" fmla="*/ 2147483646 h 358"/>
                <a:gd name="T96" fmla="*/ 2147483646 w 379"/>
                <a:gd name="T97" fmla="*/ 2147483646 h 358"/>
                <a:gd name="T98" fmla="*/ 2147483646 w 379"/>
                <a:gd name="T99" fmla="*/ 2147483646 h 358"/>
                <a:gd name="T100" fmla="*/ 2147483646 w 379"/>
                <a:gd name="T101" fmla="*/ 2147483646 h 358"/>
                <a:gd name="T102" fmla="*/ 2147483646 w 379"/>
                <a:gd name="T103" fmla="*/ 2147483646 h 358"/>
                <a:gd name="T104" fmla="*/ 2147483646 w 379"/>
                <a:gd name="T105" fmla="*/ 2147483646 h 358"/>
                <a:gd name="T106" fmla="*/ 2147483646 w 379"/>
                <a:gd name="T107" fmla="*/ 2147483646 h 358"/>
                <a:gd name="T108" fmla="*/ 2147483646 w 379"/>
                <a:gd name="T109" fmla="*/ 2147483646 h 3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9" h="358">
                  <a:moveTo>
                    <a:pt x="1" y="81"/>
                  </a:moveTo>
                  <a:lnTo>
                    <a:pt x="1" y="106"/>
                  </a:lnTo>
                  <a:lnTo>
                    <a:pt x="1" y="113"/>
                  </a:lnTo>
                  <a:lnTo>
                    <a:pt x="1" y="118"/>
                  </a:lnTo>
                  <a:lnTo>
                    <a:pt x="0" y="124"/>
                  </a:lnTo>
                  <a:lnTo>
                    <a:pt x="1" y="141"/>
                  </a:lnTo>
                  <a:lnTo>
                    <a:pt x="1" y="143"/>
                  </a:lnTo>
                  <a:lnTo>
                    <a:pt x="0" y="286"/>
                  </a:lnTo>
                  <a:lnTo>
                    <a:pt x="1" y="286"/>
                  </a:lnTo>
                  <a:lnTo>
                    <a:pt x="1" y="358"/>
                  </a:lnTo>
                  <a:lnTo>
                    <a:pt x="36" y="358"/>
                  </a:lnTo>
                  <a:lnTo>
                    <a:pt x="181" y="358"/>
                  </a:lnTo>
                  <a:lnTo>
                    <a:pt x="181" y="336"/>
                  </a:lnTo>
                  <a:lnTo>
                    <a:pt x="233" y="338"/>
                  </a:lnTo>
                  <a:lnTo>
                    <a:pt x="269" y="339"/>
                  </a:lnTo>
                  <a:lnTo>
                    <a:pt x="356" y="340"/>
                  </a:lnTo>
                  <a:lnTo>
                    <a:pt x="378" y="340"/>
                  </a:lnTo>
                  <a:lnTo>
                    <a:pt x="379" y="305"/>
                  </a:lnTo>
                  <a:lnTo>
                    <a:pt x="376" y="305"/>
                  </a:lnTo>
                  <a:lnTo>
                    <a:pt x="376" y="296"/>
                  </a:lnTo>
                  <a:lnTo>
                    <a:pt x="376" y="268"/>
                  </a:lnTo>
                  <a:lnTo>
                    <a:pt x="374" y="268"/>
                  </a:lnTo>
                  <a:lnTo>
                    <a:pt x="375" y="221"/>
                  </a:lnTo>
                  <a:lnTo>
                    <a:pt x="376" y="98"/>
                  </a:lnTo>
                  <a:lnTo>
                    <a:pt x="375" y="39"/>
                  </a:lnTo>
                  <a:lnTo>
                    <a:pt x="360" y="40"/>
                  </a:lnTo>
                  <a:lnTo>
                    <a:pt x="351" y="41"/>
                  </a:lnTo>
                  <a:lnTo>
                    <a:pt x="350" y="39"/>
                  </a:lnTo>
                  <a:lnTo>
                    <a:pt x="350" y="38"/>
                  </a:lnTo>
                  <a:lnTo>
                    <a:pt x="346" y="36"/>
                  </a:lnTo>
                  <a:lnTo>
                    <a:pt x="345" y="35"/>
                  </a:lnTo>
                  <a:lnTo>
                    <a:pt x="343" y="35"/>
                  </a:lnTo>
                  <a:lnTo>
                    <a:pt x="340" y="33"/>
                  </a:lnTo>
                  <a:lnTo>
                    <a:pt x="338" y="33"/>
                  </a:lnTo>
                  <a:lnTo>
                    <a:pt x="336" y="33"/>
                  </a:lnTo>
                  <a:lnTo>
                    <a:pt x="333" y="33"/>
                  </a:lnTo>
                  <a:lnTo>
                    <a:pt x="331" y="33"/>
                  </a:lnTo>
                  <a:lnTo>
                    <a:pt x="330" y="33"/>
                  </a:lnTo>
                  <a:lnTo>
                    <a:pt x="329" y="33"/>
                  </a:lnTo>
                  <a:lnTo>
                    <a:pt x="324" y="34"/>
                  </a:lnTo>
                  <a:lnTo>
                    <a:pt x="311" y="36"/>
                  </a:lnTo>
                  <a:lnTo>
                    <a:pt x="304" y="40"/>
                  </a:lnTo>
                  <a:lnTo>
                    <a:pt x="303" y="41"/>
                  </a:lnTo>
                  <a:lnTo>
                    <a:pt x="301" y="44"/>
                  </a:lnTo>
                  <a:lnTo>
                    <a:pt x="301" y="45"/>
                  </a:lnTo>
                  <a:lnTo>
                    <a:pt x="300" y="45"/>
                  </a:lnTo>
                  <a:lnTo>
                    <a:pt x="300" y="46"/>
                  </a:lnTo>
                  <a:lnTo>
                    <a:pt x="299" y="46"/>
                  </a:lnTo>
                  <a:lnTo>
                    <a:pt x="299" y="48"/>
                  </a:lnTo>
                  <a:lnTo>
                    <a:pt x="298" y="48"/>
                  </a:lnTo>
                  <a:lnTo>
                    <a:pt x="296" y="48"/>
                  </a:lnTo>
                  <a:lnTo>
                    <a:pt x="294" y="48"/>
                  </a:lnTo>
                  <a:lnTo>
                    <a:pt x="291" y="48"/>
                  </a:lnTo>
                  <a:lnTo>
                    <a:pt x="290" y="48"/>
                  </a:lnTo>
                  <a:lnTo>
                    <a:pt x="289" y="48"/>
                  </a:lnTo>
                  <a:lnTo>
                    <a:pt x="288" y="46"/>
                  </a:lnTo>
                  <a:lnTo>
                    <a:pt x="288" y="48"/>
                  </a:lnTo>
                  <a:lnTo>
                    <a:pt x="286" y="48"/>
                  </a:lnTo>
                  <a:lnTo>
                    <a:pt x="285" y="48"/>
                  </a:lnTo>
                  <a:lnTo>
                    <a:pt x="284" y="49"/>
                  </a:lnTo>
                  <a:lnTo>
                    <a:pt x="283" y="50"/>
                  </a:lnTo>
                  <a:lnTo>
                    <a:pt x="281" y="51"/>
                  </a:lnTo>
                  <a:lnTo>
                    <a:pt x="280" y="51"/>
                  </a:lnTo>
                  <a:lnTo>
                    <a:pt x="279" y="51"/>
                  </a:lnTo>
                  <a:lnTo>
                    <a:pt x="276" y="53"/>
                  </a:lnTo>
                  <a:lnTo>
                    <a:pt x="275" y="53"/>
                  </a:lnTo>
                  <a:lnTo>
                    <a:pt x="274" y="53"/>
                  </a:lnTo>
                  <a:lnTo>
                    <a:pt x="273" y="53"/>
                  </a:lnTo>
                  <a:lnTo>
                    <a:pt x="271" y="54"/>
                  </a:lnTo>
                  <a:lnTo>
                    <a:pt x="270" y="54"/>
                  </a:lnTo>
                  <a:lnTo>
                    <a:pt x="270" y="55"/>
                  </a:lnTo>
                  <a:lnTo>
                    <a:pt x="271" y="58"/>
                  </a:lnTo>
                  <a:lnTo>
                    <a:pt x="271" y="61"/>
                  </a:lnTo>
                  <a:lnTo>
                    <a:pt x="273" y="65"/>
                  </a:lnTo>
                  <a:lnTo>
                    <a:pt x="273" y="66"/>
                  </a:lnTo>
                  <a:lnTo>
                    <a:pt x="273" y="69"/>
                  </a:lnTo>
                  <a:lnTo>
                    <a:pt x="273" y="70"/>
                  </a:lnTo>
                  <a:lnTo>
                    <a:pt x="271" y="71"/>
                  </a:lnTo>
                  <a:lnTo>
                    <a:pt x="270" y="73"/>
                  </a:lnTo>
                  <a:lnTo>
                    <a:pt x="269" y="73"/>
                  </a:lnTo>
                  <a:lnTo>
                    <a:pt x="268" y="73"/>
                  </a:lnTo>
                  <a:lnTo>
                    <a:pt x="264" y="73"/>
                  </a:lnTo>
                  <a:lnTo>
                    <a:pt x="263" y="74"/>
                  </a:lnTo>
                  <a:lnTo>
                    <a:pt x="261" y="74"/>
                  </a:lnTo>
                  <a:lnTo>
                    <a:pt x="260" y="76"/>
                  </a:lnTo>
                  <a:lnTo>
                    <a:pt x="259" y="76"/>
                  </a:lnTo>
                  <a:lnTo>
                    <a:pt x="258" y="78"/>
                  </a:lnTo>
                  <a:lnTo>
                    <a:pt x="256" y="78"/>
                  </a:lnTo>
                  <a:lnTo>
                    <a:pt x="255" y="78"/>
                  </a:lnTo>
                  <a:lnTo>
                    <a:pt x="254" y="78"/>
                  </a:lnTo>
                  <a:lnTo>
                    <a:pt x="251" y="79"/>
                  </a:lnTo>
                  <a:lnTo>
                    <a:pt x="250" y="79"/>
                  </a:lnTo>
                  <a:lnTo>
                    <a:pt x="249" y="80"/>
                  </a:lnTo>
                  <a:lnTo>
                    <a:pt x="248" y="80"/>
                  </a:lnTo>
                  <a:lnTo>
                    <a:pt x="246" y="80"/>
                  </a:lnTo>
                  <a:lnTo>
                    <a:pt x="245" y="80"/>
                  </a:lnTo>
                  <a:lnTo>
                    <a:pt x="244" y="80"/>
                  </a:lnTo>
                  <a:lnTo>
                    <a:pt x="243" y="80"/>
                  </a:lnTo>
                  <a:lnTo>
                    <a:pt x="241" y="80"/>
                  </a:lnTo>
                  <a:lnTo>
                    <a:pt x="238" y="81"/>
                  </a:lnTo>
                  <a:lnTo>
                    <a:pt x="238" y="80"/>
                  </a:lnTo>
                  <a:lnTo>
                    <a:pt x="236" y="80"/>
                  </a:lnTo>
                  <a:lnTo>
                    <a:pt x="235" y="80"/>
                  </a:lnTo>
                  <a:lnTo>
                    <a:pt x="234" y="80"/>
                  </a:lnTo>
                  <a:lnTo>
                    <a:pt x="233" y="80"/>
                  </a:lnTo>
                  <a:lnTo>
                    <a:pt x="233" y="81"/>
                  </a:lnTo>
                  <a:lnTo>
                    <a:pt x="231" y="81"/>
                  </a:lnTo>
                  <a:lnTo>
                    <a:pt x="231" y="83"/>
                  </a:lnTo>
                  <a:lnTo>
                    <a:pt x="230" y="83"/>
                  </a:lnTo>
                  <a:lnTo>
                    <a:pt x="229" y="81"/>
                  </a:lnTo>
                  <a:lnTo>
                    <a:pt x="228" y="81"/>
                  </a:lnTo>
                  <a:lnTo>
                    <a:pt x="228" y="80"/>
                  </a:lnTo>
                  <a:lnTo>
                    <a:pt x="226" y="78"/>
                  </a:lnTo>
                  <a:lnTo>
                    <a:pt x="225" y="78"/>
                  </a:lnTo>
                  <a:lnTo>
                    <a:pt x="223" y="79"/>
                  </a:lnTo>
                  <a:lnTo>
                    <a:pt x="223" y="81"/>
                  </a:lnTo>
                  <a:lnTo>
                    <a:pt x="221" y="83"/>
                  </a:lnTo>
                  <a:lnTo>
                    <a:pt x="220" y="84"/>
                  </a:lnTo>
                  <a:lnTo>
                    <a:pt x="219" y="84"/>
                  </a:lnTo>
                  <a:lnTo>
                    <a:pt x="218" y="85"/>
                  </a:lnTo>
                  <a:lnTo>
                    <a:pt x="214" y="85"/>
                  </a:lnTo>
                  <a:lnTo>
                    <a:pt x="209" y="85"/>
                  </a:lnTo>
                  <a:lnTo>
                    <a:pt x="206" y="85"/>
                  </a:lnTo>
                  <a:lnTo>
                    <a:pt x="203" y="84"/>
                  </a:lnTo>
                  <a:lnTo>
                    <a:pt x="200" y="83"/>
                  </a:lnTo>
                  <a:lnTo>
                    <a:pt x="199" y="83"/>
                  </a:lnTo>
                  <a:lnTo>
                    <a:pt x="196" y="83"/>
                  </a:lnTo>
                  <a:lnTo>
                    <a:pt x="194" y="83"/>
                  </a:lnTo>
                  <a:lnTo>
                    <a:pt x="193" y="83"/>
                  </a:lnTo>
                  <a:lnTo>
                    <a:pt x="190" y="83"/>
                  </a:lnTo>
                  <a:lnTo>
                    <a:pt x="189" y="83"/>
                  </a:lnTo>
                  <a:lnTo>
                    <a:pt x="188" y="83"/>
                  </a:lnTo>
                  <a:lnTo>
                    <a:pt x="185" y="84"/>
                  </a:lnTo>
                  <a:lnTo>
                    <a:pt x="184" y="84"/>
                  </a:lnTo>
                  <a:lnTo>
                    <a:pt x="183" y="84"/>
                  </a:lnTo>
                  <a:lnTo>
                    <a:pt x="180" y="84"/>
                  </a:lnTo>
                  <a:lnTo>
                    <a:pt x="179" y="83"/>
                  </a:lnTo>
                  <a:lnTo>
                    <a:pt x="178" y="83"/>
                  </a:lnTo>
                  <a:lnTo>
                    <a:pt x="176" y="81"/>
                  </a:lnTo>
                  <a:lnTo>
                    <a:pt x="175" y="81"/>
                  </a:lnTo>
                  <a:lnTo>
                    <a:pt x="175" y="80"/>
                  </a:lnTo>
                  <a:lnTo>
                    <a:pt x="174" y="80"/>
                  </a:lnTo>
                  <a:lnTo>
                    <a:pt x="174" y="79"/>
                  </a:lnTo>
                  <a:lnTo>
                    <a:pt x="173" y="79"/>
                  </a:lnTo>
                  <a:lnTo>
                    <a:pt x="173" y="78"/>
                  </a:lnTo>
                  <a:lnTo>
                    <a:pt x="174" y="78"/>
                  </a:lnTo>
                  <a:lnTo>
                    <a:pt x="174" y="76"/>
                  </a:lnTo>
                  <a:lnTo>
                    <a:pt x="174" y="75"/>
                  </a:lnTo>
                  <a:lnTo>
                    <a:pt x="175" y="74"/>
                  </a:lnTo>
                  <a:lnTo>
                    <a:pt x="175" y="73"/>
                  </a:lnTo>
                  <a:lnTo>
                    <a:pt x="175" y="70"/>
                  </a:lnTo>
                  <a:lnTo>
                    <a:pt x="175" y="69"/>
                  </a:lnTo>
                  <a:lnTo>
                    <a:pt x="175" y="68"/>
                  </a:lnTo>
                  <a:lnTo>
                    <a:pt x="176" y="66"/>
                  </a:lnTo>
                  <a:lnTo>
                    <a:pt x="176" y="65"/>
                  </a:lnTo>
                  <a:lnTo>
                    <a:pt x="176" y="64"/>
                  </a:lnTo>
                  <a:lnTo>
                    <a:pt x="176" y="61"/>
                  </a:lnTo>
                  <a:lnTo>
                    <a:pt x="175" y="60"/>
                  </a:lnTo>
                  <a:lnTo>
                    <a:pt x="175" y="58"/>
                  </a:lnTo>
                  <a:lnTo>
                    <a:pt x="175" y="55"/>
                  </a:lnTo>
                  <a:lnTo>
                    <a:pt x="174" y="54"/>
                  </a:lnTo>
                  <a:lnTo>
                    <a:pt x="173" y="51"/>
                  </a:lnTo>
                  <a:lnTo>
                    <a:pt x="173" y="50"/>
                  </a:lnTo>
                  <a:lnTo>
                    <a:pt x="173" y="49"/>
                  </a:lnTo>
                  <a:lnTo>
                    <a:pt x="171" y="46"/>
                  </a:lnTo>
                  <a:lnTo>
                    <a:pt x="171" y="45"/>
                  </a:lnTo>
                  <a:lnTo>
                    <a:pt x="170" y="44"/>
                  </a:lnTo>
                  <a:lnTo>
                    <a:pt x="170" y="40"/>
                  </a:lnTo>
                  <a:lnTo>
                    <a:pt x="169" y="39"/>
                  </a:lnTo>
                  <a:lnTo>
                    <a:pt x="168" y="38"/>
                  </a:lnTo>
                  <a:lnTo>
                    <a:pt x="166" y="38"/>
                  </a:lnTo>
                  <a:lnTo>
                    <a:pt x="164" y="38"/>
                  </a:lnTo>
                  <a:lnTo>
                    <a:pt x="158" y="38"/>
                  </a:lnTo>
                  <a:lnTo>
                    <a:pt x="155" y="36"/>
                  </a:lnTo>
                  <a:lnTo>
                    <a:pt x="153" y="36"/>
                  </a:lnTo>
                  <a:lnTo>
                    <a:pt x="151" y="36"/>
                  </a:lnTo>
                  <a:lnTo>
                    <a:pt x="150" y="36"/>
                  </a:lnTo>
                  <a:lnTo>
                    <a:pt x="149" y="36"/>
                  </a:lnTo>
                  <a:lnTo>
                    <a:pt x="148" y="36"/>
                  </a:lnTo>
                  <a:lnTo>
                    <a:pt x="145" y="36"/>
                  </a:lnTo>
                  <a:lnTo>
                    <a:pt x="144" y="36"/>
                  </a:lnTo>
                  <a:lnTo>
                    <a:pt x="141" y="36"/>
                  </a:lnTo>
                  <a:lnTo>
                    <a:pt x="139" y="36"/>
                  </a:lnTo>
                  <a:lnTo>
                    <a:pt x="136" y="36"/>
                  </a:lnTo>
                  <a:lnTo>
                    <a:pt x="135" y="35"/>
                  </a:lnTo>
                  <a:lnTo>
                    <a:pt x="134" y="35"/>
                  </a:lnTo>
                  <a:lnTo>
                    <a:pt x="133" y="35"/>
                  </a:lnTo>
                  <a:lnTo>
                    <a:pt x="130" y="34"/>
                  </a:lnTo>
                  <a:lnTo>
                    <a:pt x="129" y="34"/>
                  </a:lnTo>
                  <a:lnTo>
                    <a:pt x="126" y="34"/>
                  </a:lnTo>
                  <a:lnTo>
                    <a:pt x="125" y="34"/>
                  </a:lnTo>
                  <a:lnTo>
                    <a:pt x="123" y="31"/>
                  </a:lnTo>
                  <a:lnTo>
                    <a:pt x="121" y="31"/>
                  </a:lnTo>
                  <a:lnTo>
                    <a:pt x="120" y="31"/>
                  </a:lnTo>
                  <a:lnTo>
                    <a:pt x="115" y="33"/>
                  </a:lnTo>
                  <a:lnTo>
                    <a:pt x="114" y="33"/>
                  </a:lnTo>
                  <a:lnTo>
                    <a:pt x="111" y="31"/>
                  </a:lnTo>
                  <a:lnTo>
                    <a:pt x="109" y="31"/>
                  </a:lnTo>
                  <a:lnTo>
                    <a:pt x="108" y="31"/>
                  </a:lnTo>
                  <a:lnTo>
                    <a:pt x="106" y="31"/>
                  </a:lnTo>
                  <a:lnTo>
                    <a:pt x="106" y="30"/>
                  </a:lnTo>
                  <a:lnTo>
                    <a:pt x="105" y="30"/>
                  </a:lnTo>
                  <a:lnTo>
                    <a:pt x="101" y="30"/>
                  </a:lnTo>
                  <a:lnTo>
                    <a:pt x="100" y="30"/>
                  </a:lnTo>
                  <a:lnTo>
                    <a:pt x="99" y="30"/>
                  </a:lnTo>
                  <a:lnTo>
                    <a:pt x="98" y="30"/>
                  </a:lnTo>
                  <a:lnTo>
                    <a:pt x="96" y="30"/>
                  </a:lnTo>
                  <a:lnTo>
                    <a:pt x="95" y="30"/>
                  </a:lnTo>
                  <a:lnTo>
                    <a:pt x="94" y="30"/>
                  </a:lnTo>
                  <a:lnTo>
                    <a:pt x="93" y="30"/>
                  </a:lnTo>
                  <a:lnTo>
                    <a:pt x="90" y="30"/>
                  </a:lnTo>
                  <a:lnTo>
                    <a:pt x="86" y="30"/>
                  </a:lnTo>
                  <a:lnTo>
                    <a:pt x="84" y="30"/>
                  </a:lnTo>
                  <a:lnTo>
                    <a:pt x="80" y="30"/>
                  </a:lnTo>
                  <a:lnTo>
                    <a:pt x="78" y="29"/>
                  </a:lnTo>
                  <a:lnTo>
                    <a:pt x="76" y="29"/>
                  </a:lnTo>
                  <a:lnTo>
                    <a:pt x="75" y="29"/>
                  </a:lnTo>
                  <a:lnTo>
                    <a:pt x="71" y="29"/>
                  </a:lnTo>
                  <a:lnTo>
                    <a:pt x="70" y="28"/>
                  </a:lnTo>
                  <a:lnTo>
                    <a:pt x="69" y="28"/>
                  </a:lnTo>
                  <a:lnTo>
                    <a:pt x="68" y="28"/>
                  </a:lnTo>
                  <a:lnTo>
                    <a:pt x="66" y="28"/>
                  </a:lnTo>
                  <a:lnTo>
                    <a:pt x="64" y="28"/>
                  </a:lnTo>
                  <a:lnTo>
                    <a:pt x="63" y="29"/>
                  </a:lnTo>
                  <a:lnTo>
                    <a:pt x="61" y="28"/>
                  </a:lnTo>
                  <a:lnTo>
                    <a:pt x="60" y="28"/>
                  </a:lnTo>
                  <a:lnTo>
                    <a:pt x="59" y="28"/>
                  </a:lnTo>
                  <a:lnTo>
                    <a:pt x="55" y="28"/>
                  </a:lnTo>
                  <a:lnTo>
                    <a:pt x="55" y="25"/>
                  </a:lnTo>
                  <a:lnTo>
                    <a:pt x="53" y="25"/>
                  </a:lnTo>
                  <a:lnTo>
                    <a:pt x="53" y="24"/>
                  </a:lnTo>
                  <a:lnTo>
                    <a:pt x="51" y="23"/>
                  </a:lnTo>
                  <a:lnTo>
                    <a:pt x="51" y="21"/>
                  </a:lnTo>
                  <a:lnTo>
                    <a:pt x="51" y="20"/>
                  </a:lnTo>
                  <a:lnTo>
                    <a:pt x="53" y="18"/>
                  </a:lnTo>
                  <a:lnTo>
                    <a:pt x="53" y="16"/>
                  </a:lnTo>
                  <a:lnTo>
                    <a:pt x="53" y="15"/>
                  </a:lnTo>
                  <a:lnTo>
                    <a:pt x="53" y="14"/>
                  </a:lnTo>
                  <a:lnTo>
                    <a:pt x="53" y="13"/>
                  </a:lnTo>
                  <a:lnTo>
                    <a:pt x="51" y="10"/>
                  </a:lnTo>
                  <a:lnTo>
                    <a:pt x="51" y="9"/>
                  </a:lnTo>
                  <a:lnTo>
                    <a:pt x="50" y="8"/>
                  </a:lnTo>
                  <a:lnTo>
                    <a:pt x="49" y="8"/>
                  </a:lnTo>
                  <a:lnTo>
                    <a:pt x="48" y="6"/>
                  </a:lnTo>
                  <a:lnTo>
                    <a:pt x="46" y="6"/>
                  </a:lnTo>
                  <a:lnTo>
                    <a:pt x="44" y="5"/>
                  </a:lnTo>
                  <a:lnTo>
                    <a:pt x="43" y="4"/>
                  </a:lnTo>
                  <a:lnTo>
                    <a:pt x="40" y="4"/>
                  </a:lnTo>
                  <a:lnTo>
                    <a:pt x="39" y="4"/>
                  </a:lnTo>
                  <a:lnTo>
                    <a:pt x="39" y="3"/>
                  </a:lnTo>
                  <a:lnTo>
                    <a:pt x="38" y="3"/>
                  </a:lnTo>
                  <a:lnTo>
                    <a:pt x="36" y="4"/>
                  </a:lnTo>
                  <a:lnTo>
                    <a:pt x="35" y="4"/>
                  </a:lnTo>
                  <a:lnTo>
                    <a:pt x="34" y="5"/>
                  </a:lnTo>
                  <a:lnTo>
                    <a:pt x="33" y="5"/>
                  </a:lnTo>
                  <a:lnTo>
                    <a:pt x="31" y="5"/>
                  </a:lnTo>
                  <a:lnTo>
                    <a:pt x="30" y="5"/>
                  </a:lnTo>
                  <a:lnTo>
                    <a:pt x="25" y="5"/>
                  </a:lnTo>
                  <a:lnTo>
                    <a:pt x="24" y="5"/>
                  </a:lnTo>
                  <a:lnTo>
                    <a:pt x="21" y="5"/>
                  </a:lnTo>
                  <a:lnTo>
                    <a:pt x="20" y="4"/>
                  </a:lnTo>
                  <a:lnTo>
                    <a:pt x="19" y="4"/>
                  </a:lnTo>
                  <a:lnTo>
                    <a:pt x="18" y="3"/>
                  </a:lnTo>
                  <a:lnTo>
                    <a:pt x="16" y="3"/>
                  </a:lnTo>
                  <a:lnTo>
                    <a:pt x="15" y="3"/>
                  </a:lnTo>
                  <a:lnTo>
                    <a:pt x="14" y="3"/>
                  </a:lnTo>
                  <a:lnTo>
                    <a:pt x="14" y="0"/>
                  </a:lnTo>
                  <a:lnTo>
                    <a:pt x="13" y="3"/>
                  </a:lnTo>
                  <a:lnTo>
                    <a:pt x="10" y="3"/>
                  </a:lnTo>
                  <a:lnTo>
                    <a:pt x="9" y="3"/>
                  </a:lnTo>
                  <a:lnTo>
                    <a:pt x="8" y="3"/>
                  </a:lnTo>
                  <a:lnTo>
                    <a:pt x="6" y="1"/>
                  </a:lnTo>
                  <a:lnTo>
                    <a:pt x="5" y="1"/>
                  </a:lnTo>
                  <a:lnTo>
                    <a:pt x="4" y="4"/>
                  </a:lnTo>
                  <a:lnTo>
                    <a:pt x="3" y="5"/>
                  </a:lnTo>
                  <a:lnTo>
                    <a:pt x="1" y="75"/>
                  </a:lnTo>
                  <a:lnTo>
                    <a:pt x="1" y="81"/>
                  </a:lnTo>
                  <a:close/>
                </a:path>
              </a:pathLst>
            </a:custGeom>
            <a:solidFill>
              <a:srgbClr val="8FCAE7"/>
            </a:solidFill>
            <a:ln w="0">
              <a:solidFill>
                <a:srgbClr val="000000"/>
              </a:solidFill>
              <a:prstDash val="solid"/>
              <a:round/>
              <a:headEnd/>
              <a:tailEnd/>
            </a:ln>
          </p:spPr>
          <p:txBody>
            <a:bodyPr/>
            <a:lstStyle/>
            <a:p>
              <a:endParaRPr lang="en-US" sz="2304"/>
            </a:p>
          </p:txBody>
        </p:sp>
        <p:sp>
          <p:nvSpPr>
            <p:cNvPr id="196" name="Aitkin">
              <a:extLst>
                <a:ext uri="{FF2B5EF4-FFF2-40B4-BE49-F238E27FC236}">
                  <a16:creationId xmlns:a16="http://schemas.microsoft.com/office/drawing/2014/main" id="{840D9FFC-602B-9F3F-6CC4-AE1394E444F0}"/>
                </a:ext>
              </a:extLst>
            </p:cNvPr>
            <p:cNvSpPr>
              <a:spLocks/>
            </p:cNvSpPr>
            <p:nvPr/>
          </p:nvSpPr>
          <p:spPr bwMode="auto">
            <a:xfrm>
              <a:off x="6107147" y="3051979"/>
              <a:ext cx="404938" cy="612721"/>
            </a:xfrm>
            <a:custGeom>
              <a:avLst/>
              <a:gdLst>
                <a:gd name="T0" fmla="*/ 2147483646 w 221"/>
                <a:gd name="T1" fmla="*/ 0 h 364"/>
                <a:gd name="T2" fmla="*/ 2147483646 w 221"/>
                <a:gd name="T3" fmla="*/ 0 h 364"/>
                <a:gd name="T4" fmla="*/ 2147483646 w 221"/>
                <a:gd name="T5" fmla="*/ 2147483646 h 364"/>
                <a:gd name="T6" fmla="*/ 2147483646 w 221"/>
                <a:gd name="T7" fmla="*/ 2147483646 h 364"/>
                <a:gd name="T8" fmla="*/ 2147483646 w 221"/>
                <a:gd name="T9" fmla="*/ 2147483646 h 364"/>
                <a:gd name="T10" fmla="*/ 2147483646 w 221"/>
                <a:gd name="T11" fmla="*/ 2147483646 h 364"/>
                <a:gd name="T12" fmla="*/ 2147483646 w 221"/>
                <a:gd name="T13" fmla="*/ 2147483646 h 364"/>
                <a:gd name="T14" fmla="*/ 0 w 221"/>
                <a:gd name="T15" fmla="*/ 2147483646 h 364"/>
                <a:gd name="T16" fmla="*/ 2147483646 w 221"/>
                <a:gd name="T17" fmla="*/ 2147483646 h 364"/>
                <a:gd name="T18" fmla="*/ 2147483646 w 221"/>
                <a:gd name="T19" fmla="*/ 2147483646 h 364"/>
                <a:gd name="T20" fmla="*/ 2147483646 w 221"/>
                <a:gd name="T21" fmla="*/ 2147483646 h 364"/>
                <a:gd name="T22" fmla="*/ 2147483646 w 221"/>
                <a:gd name="T23" fmla="*/ 2147483646 h 364"/>
                <a:gd name="T24" fmla="*/ 2147483646 w 221"/>
                <a:gd name="T25" fmla="*/ 2147483646 h 364"/>
                <a:gd name="T26" fmla="*/ 2147483646 w 221"/>
                <a:gd name="T27" fmla="*/ 2147483646 h 364"/>
                <a:gd name="T28" fmla="*/ 2147483646 w 221"/>
                <a:gd name="T29" fmla="*/ 2147483646 h 364"/>
                <a:gd name="T30" fmla="*/ 2147483646 w 221"/>
                <a:gd name="T31" fmla="*/ 2147483646 h 364"/>
                <a:gd name="T32" fmla="*/ 2147483646 w 221"/>
                <a:gd name="T33" fmla="*/ 2147483646 h 364"/>
                <a:gd name="T34" fmla="*/ 2147483646 w 221"/>
                <a:gd name="T35" fmla="*/ 2147483646 h 364"/>
                <a:gd name="T36" fmla="*/ 2147483646 w 221"/>
                <a:gd name="T37" fmla="*/ 2147483646 h 364"/>
                <a:gd name="T38" fmla="*/ 2147483646 w 221"/>
                <a:gd name="T39" fmla="*/ 2147483646 h 364"/>
                <a:gd name="T40" fmla="*/ 2147483646 w 221"/>
                <a:gd name="T41" fmla="*/ 2147483646 h 364"/>
                <a:gd name="T42" fmla="*/ 2147483646 w 221"/>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1" h="364">
                  <a:moveTo>
                    <a:pt x="69" y="0"/>
                  </a:moveTo>
                  <a:lnTo>
                    <a:pt x="14" y="0"/>
                  </a:lnTo>
                  <a:lnTo>
                    <a:pt x="14" y="23"/>
                  </a:lnTo>
                  <a:lnTo>
                    <a:pt x="13" y="94"/>
                  </a:lnTo>
                  <a:lnTo>
                    <a:pt x="11" y="180"/>
                  </a:lnTo>
                  <a:lnTo>
                    <a:pt x="11" y="183"/>
                  </a:lnTo>
                  <a:lnTo>
                    <a:pt x="3" y="185"/>
                  </a:lnTo>
                  <a:lnTo>
                    <a:pt x="0" y="327"/>
                  </a:lnTo>
                  <a:lnTo>
                    <a:pt x="111" y="325"/>
                  </a:lnTo>
                  <a:lnTo>
                    <a:pt x="111" y="364"/>
                  </a:lnTo>
                  <a:lnTo>
                    <a:pt x="169" y="360"/>
                  </a:lnTo>
                  <a:lnTo>
                    <a:pt x="220" y="362"/>
                  </a:lnTo>
                  <a:lnTo>
                    <a:pt x="221" y="297"/>
                  </a:lnTo>
                  <a:lnTo>
                    <a:pt x="220" y="280"/>
                  </a:lnTo>
                  <a:lnTo>
                    <a:pt x="220" y="255"/>
                  </a:lnTo>
                  <a:lnTo>
                    <a:pt x="221" y="183"/>
                  </a:lnTo>
                  <a:lnTo>
                    <a:pt x="219" y="183"/>
                  </a:lnTo>
                  <a:lnTo>
                    <a:pt x="218" y="149"/>
                  </a:lnTo>
                  <a:lnTo>
                    <a:pt x="219" y="110"/>
                  </a:lnTo>
                  <a:lnTo>
                    <a:pt x="219" y="3"/>
                  </a:lnTo>
                  <a:lnTo>
                    <a:pt x="188" y="3"/>
                  </a:lnTo>
                  <a:lnTo>
                    <a:pt x="69" y="0"/>
                  </a:lnTo>
                  <a:close/>
                </a:path>
              </a:pathLst>
            </a:custGeom>
            <a:solidFill>
              <a:srgbClr val="8FCAE7"/>
            </a:solidFill>
            <a:ln w="0">
              <a:solidFill>
                <a:srgbClr val="000000"/>
              </a:solidFill>
              <a:prstDash val="solid"/>
              <a:round/>
              <a:headEnd/>
              <a:tailEnd/>
            </a:ln>
          </p:spPr>
          <p:txBody>
            <a:bodyPr/>
            <a:lstStyle/>
            <a:p>
              <a:endParaRPr lang="en-US" sz="2304"/>
            </a:p>
          </p:txBody>
        </p:sp>
        <p:sp>
          <p:nvSpPr>
            <p:cNvPr id="197" name="Anoka">
              <a:extLst>
                <a:ext uri="{FF2B5EF4-FFF2-40B4-BE49-F238E27FC236}">
                  <a16:creationId xmlns:a16="http://schemas.microsoft.com/office/drawing/2014/main" id="{F84D2B0D-9F05-2252-8F5D-E0E5E32862A5}"/>
                </a:ext>
              </a:extLst>
            </p:cNvPr>
            <p:cNvSpPr>
              <a:spLocks/>
            </p:cNvSpPr>
            <p:nvPr/>
          </p:nvSpPr>
          <p:spPr bwMode="auto">
            <a:xfrm>
              <a:off x="6261186" y="4171305"/>
              <a:ext cx="266659" cy="266554"/>
            </a:xfrm>
            <a:custGeom>
              <a:avLst/>
              <a:gdLst>
                <a:gd name="T0" fmla="*/ 0 w 146"/>
                <a:gd name="T1" fmla="*/ 70 h 158"/>
                <a:gd name="T2" fmla="*/ 2 w 146"/>
                <a:gd name="T3" fmla="*/ 72 h 158"/>
                <a:gd name="T4" fmla="*/ 6 w 146"/>
                <a:gd name="T5" fmla="*/ 76 h 158"/>
                <a:gd name="T6" fmla="*/ 7 w 146"/>
                <a:gd name="T7" fmla="*/ 78 h 158"/>
                <a:gd name="T8" fmla="*/ 10 w 146"/>
                <a:gd name="T9" fmla="*/ 80 h 158"/>
                <a:gd name="T10" fmla="*/ 12 w 146"/>
                <a:gd name="T11" fmla="*/ 78 h 158"/>
                <a:gd name="T12" fmla="*/ 15 w 146"/>
                <a:gd name="T13" fmla="*/ 80 h 158"/>
                <a:gd name="T14" fmla="*/ 19 w 146"/>
                <a:gd name="T15" fmla="*/ 82 h 158"/>
                <a:gd name="T16" fmla="*/ 21 w 146"/>
                <a:gd name="T17" fmla="*/ 82 h 158"/>
                <a:gd name="T18" fmla="*/ 25 w 146"/>
                <a:gd name="T19" fmla="*/ 82 h 158"/>
                <a:gd name="T20" fmla="*/ 26 w 146"/>
                <a:gd name="T21" fmla="*/ 83 h 158"/>
                <a:gd name="T22" fmla="*/ 29 w 146"/>
                <a:gd name="T23" fmla="*/ 88 h 158"/>
                <a:gd name="T24" fmla="*/ 30 w 146"/>
                <a:gd name="T25" fmla="*/ 91 h 158"/>
                <a:gd name="T26" fmla="*/ 34 w 146"/>
                <a:gd name="T27" fmla="*/ 92 h 158"/>
                <a:gd name="T28" fmla="*/ 36 w 146"/>
                <a:gd name="T29" fmla="*/ 93 h 158"/>
                <a:gd name="T30" fmla="*/ 37 w 146"/>
                <a:gd name="T31" fmla="*/ 95 h 158"/>
                <a:gd name="T32" fmla="*/ 40 w 146"/>
                <a:gd name="T33" fmla="*/ 97 h 158"/>
                <a:gd name="T34" fmla="*/ 44 w 146"/>
                <a:gd name="T35" fmla="*/ 100 h 158"/>
                <a:gd name="T36" fmla="*/ 45 w 146"/>
                <a:gd name="T37" fmla="*/ 101 h 158"/>
                <a:gd name="T38" fmla="*/ 47 w 146"/>
                <a:gd name="T39" fmla="*/ 102 h 158"/>
                <a:gd name="T40" fmla="*/ 50 w 146"/>
                <a:gd name="T41" fmla="*/ 105 h 158"/>
                <a:gd name="T42" fmla="*/ 51 w 146"/>
                <a:gd name="T43" fmla="*/ 107 h 158"/>
                <a:gd name="T44" fmla="*/ 54 w 146"/>
                <a:gd name="T45" fmla="*/ 108 h 158"/>
                <a:gd name="T46" fmla="*/ 56 w 146"/>
                <a:gd name="T47" fmla="*/ 111 h 158"/>
                <a:gd name="T48" fmla="*/ 59 w 146"/>
                <a:gd name="T49" fmla="*/ 113 h 158"/>
                <a:gd name="T50" fmla="*/ 61 w 146"/>
                <a:gd name="T51" fmla="*/ 115 h 158"/>
                <a:gd name="T52" fmla="*/ 62 w 146"/>
                <a:gd name="T53" fmla="*/ 117 h 158"/>
                <a:gd name="T54" fmla="*/ 64 w 146"/>
                <a:gd name="T55" fmla="*/ 120 h 158"/>
                <a:gd name="T56" fmla="*/ 64 w 146"/>
                <a:gd name="T57" fmla="*/ 122 h 158"/>
                <a:gd name="T58" fmla="*/ 65 w 146"/>
                <a:gd name="T59" fmla="*/ 125 h 158"/>
                <a:gd name="T60" fmla="*/ 69 w 146"/>
                <a:gd name="T61" fmla="*/ 128 h 158"/>
                <a:gd name="T62" fmla="*/ 70 w 146"/>
                <a:gd name="T63" fmla="*/ 131 h 158"/>
                <a:gd name="T64" fmla="*/ 69 w 146"/>
                <a:gd name="T65" fmla="*/ 135 h 158"/>
                <a:gd name="T66" fmla="*/ 70 w 146"/>
                <a:gd name="T67" fmla="*/ 137 h 158"/>
                <a:gd name="T68" fmla="*/ 70 w 146"/>
                <a:gd name="T69" fmla="*/ 142 h 158"/>
                <a:gd name="T70" fmla="*/ 67 w 146"/>
                <a:gd name="T71" fmla="*/ 145 h 158"/>
                <a:gd name="T72" fmla="*/ 67 w 146"/>
                <a:gd name="T73" fmla="*/ 147 h 158"/>
                <a:gd name="T74" fmla="*/ 67 w 146"/>
                <a:gd name="T75" fmla="*/ 151 h 158"/>
                <a:gd name="T76" fmla="*/ 67 w 146"/>
                <a:gd name="T77" fmla="*/ 158 h 158"/>
                <a:gd name="T78" fmla="*/ 85 w 146"/>
                <a:gd name="T79" fmla="*/ 121 h 158"/>
                <a:gd name="T80" fmla="*/ 146 w 146"/>
                <a:gd name="T81" fmla="*/ 48 h 158"/>
                <a:gd name="T82" fmla="*/ 114 w 146"/>
                <a:gd name="T83"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8">
                  <a:moveTo>
                    <a:pt x="1" y="0"/>
                  </a:moveTo>
                  <a:lnTo>
                    <a:pt x="0" y="70"/>
                  </a:lnTo>
                  <a:lnTo>
                    <a:pt x="0" y="71"/>
                  </a:lnTo>
                  <a:lnTo>
                    <a:pt x="2" y="72"/>
                  </a:lnTo>
                  <a:lnTo>
                    <a:pt x="4" y="72"/>
                  </a:lnTo>
                  <a:lnTo>
                    <a:pt x="6" y="76"/>
                  </a:lnTo>
                  <a:lnTo>
                    <a:pt x="7" y="77"/>
                  </a:lnTo>
                  <a:lnTo>
                    <a:pt x="7" y="78"/>
                  </a:lnTo>
                  <a:lnTo>
                    <a:pt x="9" y="78"/>
                  </a:lnTo>
                  <a:lnTo>
                    <a:pt x="10" y="80"/>
                  </a:lnTo>
                  <a:lnTo>
                    <a:pt x="11" y="80"/>
                  </a:lnTo>
                  <a:lnTo>
                    <a:pt x="12" y="78"/>
                  </a:lnTo>
                  <a:lnTo>
                    <a:pt x="14" y="78"/>
                  </a:lnTo>
                  <a:lnTo>
                    <a:pt x="15" y="80"/>
                  </a:lnTo>
                  <a:lnTo>
                    <a:pt x="16" y="81"/>
                  </a:lnTo>
                  <a:lnTo>
                    <a:pt x="19" y="82"/>
                  </a:lnTo>
                  <a:lnTo>
                    <a:pt x="20" y="82"/>
                  </a:lnTo>
                  <a:lnTo>
                    <a:pt x="21" y="82"/>
                  </a:lnTo>
                  <a:lnTo>
                    <a:pt x="24" y="82"/>
                  </a:lnTo>
                  <a:lnTo>
                    <a:pt x="25" y="82"/>
                  </a:lnTo>
                  <a:lnTo>
                    <a:pt x="26" y="82"/>
                  </a:lnTo>
                  <a:lnTo>
                    <a:pt x="26" y="83"/>
                  </a:lnTo>
                  <a:lnTo>
                    <a:pt x="27" y="85"/>
                  </a:lnTo>
                  <a:lnTo>
                    <a:pt x="29" y="88"/>
                  </a:lnTo>
                  <a:lnTo>
                    <a:pt x="29" y="90"/>
                  </a:lnTo>
                  <a:lnTo>
                    <a:pt x="30" y="91"/>
                  </a:lnTo>
                  <a:lnTo>
                    <a:pt x="31" y="91"/>
                  </a:lnTo>
                  <a:lnTo>
                    <a:pt x="34" y="92"/>
                  </a:lnTo>
                  <a:lnTo>
                    <a:pt x="35" y="92"/>
                  </a:lnTo>
                  <a:lnTo>
                    <a:pt x="36" y="93"/>
                  </a:lnTo>
                  <a:lnTo>
                    <a:pt x="37" y="93"/>
                  </a:lnTo>
                  <a:lnTo>
                    <a:pt x="37" y="95"/>
                  </a:lnTo>
                  <a:lnTo>
                    <a:pt x="39" y="96"/>
                  </a:lnTo>
                  <a:lnTo>
                    <a:pt x="40" y="97"/>
                  </a:lnTo>
                  <a:lnTo>
                    <a:pt x="42" y="100"/>
                  </a:lnTo>
                  <a:lnTo>
                    <a:pt x="44" y="100"/>
                  </a:lnTo>
                  <a:lnTo>
                    <a:pt x="45" y="100"/>
                  </a:lnTo>
                  <a:lnTo>
                    <a:pt x="45" y="101"/>
                  </a:lnTo>
                  <a:lnTo>
                    <a:pt x="46" y="101"/>
                  </a:lnTo>
                  <a:lnTo>
                    <a:pt x="47" y="102"/>
                  </a:lnTo>
                  <a:lnTo>
                    <a:pt x="47" y="103"/>
                  </a:lnTo>
                  <a:lnTo>
                    <a:pt x="50" y="105"/>
                  </a:lnTo>
                  <a:lnTo>
                    <a:pt x="51" y="106"/>
                  </a:lnTo>
                  <a:lnTo>
                    <a:pt x="51" y="107"/>
                  </a:lnTo>
                  <a:lnTo>
                    <a:pt x="52" y="108"/>
                  </a:lnTo>
                  <a:lnTo>
                    <a:pt x="54" y="108"/>
                  </a:lnTo>
                  <a:lnTo>
                    <a:pt x="55" y="110"/>
                  </a:lnTo>
                  <a:lnTo>
                    <a:pt x="56" y="111"/>
                  </a:lnTo>
                  <a:lnTo>
                    <a:pt x="57" y="111"/>
                  </a:lnTo>
                  <a:lnTo>
                    <a:pt x="59" y="113"/>
                  </a:lnTo>
                  <a:lnTo>
                    <a:pt x="60" y="113"/>
                  </a:lnTo>
                  <a:lnTo>
                    <a:pt x="61" y="115"/>
                  </a:lnTo>
                  <a:lnTo>
                    <a:pt x="61" y="116"/>
                  </a:lnTo>
                  <a:lnTo>
                    <a:pt x="62" y="117"/>
                  </a:lnTo>
                  <a:lnTo>
                    <a:pt x="64" y="118"/>
                  </a:lnTo>
                  <a:lnTo>
                    <a:pt x="64" y="120"/>
                  </a:lnTo>
                  <a:lnTo>
                    <a:pt x="64" y="121"/>
                  </a:lnTo>
                  <a:lnTo>
                    <a:pt x="64" y="122"/>
                  </a:lnTo>
                  <a:lnTo>
                    <a:pt x="64" y="123"/>
                  </a:lnTo>
                  <a:lnTo>
                    <a:pt x="65" y="125"/>
                  </a:lnTo>
                  <a:lnTo>
                    <a:pt x="67" y="127"/>
                  </a:lnTo>
                  <a:lnTo>
                    <a:pt x="69" y="128"/>
                  </a:lnTo>
                  <a:lnTo>
                    <a:pt x="70" y="130"/>
                  </a:lnTo>
                  <a:lnTo>
                    <a:pt x="70" y="131"/>
                  </a:lnTo>
                  <a:lnTo>
                    <a:pt x="69" y="133"/>
                  </a:lnTo>
                  <a:lnTo>
                    <a:pt x="69" y="135"/>
                  </a:lnTo>
                  <a:lnTo>
                    <a:pt x="69" y="136"/>
                  </a:lnTo>
                  <a:lnTo>
                    <a:pt x="70" y="137"/>
                  </a:lnTo>
                  <a:lnTo>
                    <a:pt x="70" y="140"/>
                  </a:lnTo>
                  <a:lnTo>
                    <a:pt x="70" y="142"/>
                  </a:lnTo>
                  <a:lnTo>
                    <a:pt x="67" y="143"/>
                  </a:lnTo>
                  <a:lnTo>
                    <a:pt x="67" y="145"/>
                  </a:lnTo>
                  <a:lnTo>
                    <a:pt x="67" y="146"/>
                  </a:lnTo>
                  <a:lnTo>
                    <a:pt x="67" y="147"/>
                  </a:lnTo>
                  <a:lnTo>
                    <a:pt x="67" y="148"/>
                  </a:lnTo>
                  <a:lnTo>
                    <a:pt x="67" y="151"/>
                  </a:lnTo>
                  <a:lnTo>
                    <a:pt x="67" y="152"/>
                  </a:lnTo>
                  <a:lnTo>
                    <a:pt x="67" y="158"/>
                  </a:lnTo>
                  <a:lnTo>
                    <a:pt x="84" y="157"/>
                  </a:lnTo>
                  <a:lnTo>
                    <a:pt x="85" y="121"/>
                  </a:lnTo>
                  <a:lnTo>
                    <a:pt x="145" y="121"/>
                  </a:lnTo>
                  <a:lnTo>
                    <a:pt x="146" y="48"/>
                  </a:lnTo>
                  <a:lnTo>
                    <a:pt x="146" y="1"/>
                  </a:lnTo>
                  <a:lnTo>
                    <a:pt x="114" y="1"/>
                  </a:lnTo>
                  <a:lnTo>
                    <a:pt x="1" y="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198" name="Itasca">
              <a:extLst>
                <a:ext uri="{FF2B5EF4-FFF2-40B4-BE49-F238E27FC236}">
                  <a16:creationId xmlns:a16="http://schemas.microsoft.com/office/drawing/2014/main" id="{57DEE395-3470-F41C-F70C-4F2AB3D24E02}"/>
                </a:ext>
              </a:extLst>
            </p:cNvPr>
            <p:cNvSpPr>
              <a:spLocks/>
            </p:cNvSpPr>
            <p:nvPr/>
          </p:nvSpPr>
          <p:spPr bwMode="auto">
            <a:xfrm>
              <a:off x="5799225" y="2454326"/>
              <a:ext cx="712860" cy="602676"/>
            </a:xfrm>
            <a:custGeom>
              <a:avLst/>
              <a:gdLst>
                <a:gd name="T0" fmla="*/ 2147483646 w 386"/>
                <a:gd name="T1" fmla="*/ 2147483646 h 362"/>
                <a:gd name="T2" fmla="*/ 2147483646 w 386"/>
                <a:gd name="T3" fmla="*/ 2147483646 h 362"/>
                <a:gd name="T4" fmla="*/ 2147483646 w 386"/>
                <a:gd name="T5" fmla="*/ 2147483646 h 362"/>
                <a:gd name="T6" fmla="*/ 0 w 386"/>
                <a:gd name="T7" fmla="*/ 2147483646 h 362"/>
                <a:gd name="T8" fmla="*/ 0 w 386"/>
                <a:gd name="T9" fmla="*/ 2147483646 h 362"/>
                <a:gd name="T10" fmla="*/ 2147483646 w 386"/>
                <a:gd name="T11" fmla="*/ 2147483646 h 362"/>
                <a:gd name="T12" fmla="*/ 2147483646 w 386"/>
                <a:gd name="T13" fmla="*/ 2147483646 h 362"/>
                <a:gd name="T14" fmla="*/ 2147483646 w 386"/>
                <a:gd name="T15" fmla="*/ 2147483646 h 362"/>
                <a:gd name="T16" fmla="*/ 2147483646 w 386"/>
                <a:gd name="T17" fmla="*/ 2147483646 h 362"/>
                <a:gd name="T18" fmla="*/ 2147483646 w 386"/>
                <a:gd name="T19" fmla="*/ 2147483646 h 362"/>
                <a:gd name="T20" fmla="*/ 2147483646 w 386"/>
                <a:gd name="T21" fmla="*/ 2147483646 h 362"/>
                <a:gd name="T22" fmla="*/ 2147483646 w 386"/>
                <a:gd name="T23" fmla="*/ 2147483646 h 362"/>
                <a:gd name="T24" fmla="*/ 2147483646 w 386"/>
                <a:gd name="T25" fmla="*/ 2147483646 h 362"/>
                <a:gd name="T26" fmla="*/ 2147483646 w 386"/>
                <a:gd name="T27" fmla="*/ 2147483646 h 362"/>
                <a:gd name="T28" fmla="*/ 2147483646 w 386"/>
                <a:gd name="T29" fmla="*/ 2147483646 h 362"/>
                <a:gd name="T30" fmla="*/ 2147483646 w 386"/>
                <a:gd name="T31" fmla="*/ 2147483646 h 362"/>
                <a:gd name="T32" fmla="*/ 2147483646 w 386"/>
                <a:gd name="T33" fmla="*/ 2147483646 h 362"/>
                <a:gd name="T34" fmla="*/ 2147483646 w 386"/>
                <a:gd name="T35" fmla="*/ 2147483646 h 362"/>
                <a:gd name="T36" fmla="*/ 2147483646 w 386"/>
                <a:gd name="T37" fmla="*/ 2147483646 h 362"/>
                <a:gd name="T38" fmla="*/ 2147483646 w 386"/>
                <a:gd name="T39" fmla="*/ 2147483646 h 362"/>
                <a:gd name="T40" fmla="*/ 2147483646 w 386"/>
                <a:gd name="T41" fmla="*/ 2147483646 h 362"/>
                <a:gd name="T42" fmla="*/ 2147483646 w 386"/>
                <a:gd name="T43" fmla="*/ 2147483646 h 362"/>
                <a:gd name="T44" fmla="*/ 2147483646 w 386"/>
                <a:gd name="T45" fmla="*/ 2147483646 h 362"/>
                <a:gd name="T46" fmla="*/ 2147483646 w 386"/>
                <a:gd name="T47" fmla="*/ 2147483646 h 362"/>
                <a:gd name="T48" fmla="*/ 2147483646 w 386"/>
                <a:gd name="T49" fmla="*/ 2147483646 h 362"/>
                <a:gd name="T50" fmla="*/ 2147483646 w 386"/>
                <a:gd name="T51" fmla="*/ 2147483646 h 362"/>
                <a:gd name="T52" fmla="*/ 2147483646 w 386"/>
                <a:gd name="T53" fmla="*/ 2147483646 h 362"/>
                <a:gd name="T54" fmla="*/ 2147483646 w 386"/>
                <a:gd name="T55" fmla="*/ 2147483646 h 362"/>
                <a:gd name="T56" fmla="*/ 2147483646 w 386"/>
                <a:gd name="T57" fmla="*/ 2147483646 h 362"/>
                <a:gd name="T58" fmla="*/ 2147483646 w 386"/>
                <a:gd name="T59" fmla="*/ 2147483646 h 362"/>
                <a:gd name="T60" fmla="*/ 2147483646 w 386"/>
                <a:gd name="T61" fmla="*/ 2147483646 h 362"/>
                <a:gd name="T62" fmla="*/ 2147483646 w 386"/>
                <a:gd name="T63" fmla="*/ 2147483646 h 362"/>
                <a:gd name="T64" fmla="*/ 2147483646 w 386"/>
                <a:gd name="T65" fmla="*/ 2147483646 h 362"/>
                <a:gd name="T66" fmla="*/ 2147483646 w 386"/>
                <a:gd name="T67" fmla="*/ 2147483646 h 362"/>
                <a:gd name="T68" fmla="*/ 2147483646 w 386"/>
                <a:gd name="T69" fmla="*/ 2147483646 h 362"/>
                <a:gd name="T70" fmla="*/ 2147483646 w 386"/>
                <a:gd name="T71" fmla="*/ 2147483646 h 362"/>
                <a:gd name="T72" fmla="*/ 2147483646 w 386"/>
                <a:gd name="T73" fmla="*/ 2147483646 h 362"/>
                <a:gd name="T74" fmla="*/ 2147483646 w 386"/>
                <a:gd name="T75" fmla="*/ 2147483646 h 362"/>
                <a:gd name="T76" fmla="*/ 2147483646 w 386"/>
                <a:gd name="T77" fmla="*/ 2147483646 h 362"/>
                <a:gd name="T78" fmla="*/ 2147483646 w 386"/>
                <a:gd name="T79" fmla="*/ 2147483646 h 362"/>
                <a:gd name="T80" fmla="*/ 2147483646 w 386"/>
                <a:gd name="T81" fmla="*/ 2147483646 h 362"/>
                <a:gd name="T82" fmla="*/ 2147483646 w 386"/>
                <a:gd name="T83" fmla="*/ 2147483646 h 362"/>
                <a:gd name="T84" fmla="*/ 2147483646 w 386"/>
                <a:gd name="T85" fmla="*/ 2147483646 h 362"/>
                <a:gd name="T86" fmla="*/ 2147483646 w 386"/>
                <a:gd name="T87" fmla="*/ 2147483646 h 362"/>
                <a:gd name="T88" fmla="*/ 2147483646 w 386"/>
                <a:gd name="T89" fmla="*/ 2147483646 h 362"/>
                <a:gd name="T90" fmla="*/ 2147483646 w 386"/>
                <a:gd name="T91" fmla="*/ 2147483646 h 362"/>
                <a:gd name="T92" fmla="*/ 2147483646 w 386"/>
                <a:gd name="T93" fmla="*/ 2147483646 h 362"/>
                <a:gd name="T94" fmla="*/ 2147483646 w 386"/>
                <a:gd name="T95" fmla="*/ 2147483646 h 362"/>
                <a:gd name="T96" fmla="*/ 2147483646 w 386"/>
                <a:gd name="T97" fmla="*/ 2147483646 h 362"/>
                <a:gd name="T98" fmla="*/ 2147483646 w 386"/>
                <a:gd name="T99" fmla="*/ 2147483646 h 362"/>
                <a:gd name="T100" fmla="*/ 2147483646 w 386"/>
                <a:gd name="T101" fmla="*/ 2147483646 h 362"/>
                <a:gd name="T102" fmla="*/ 2147483646 w 386"/>
                <a:gd name="T103" fmla="*/ 2147483646 h 362"/>
                <a:gd name="T104" fmla="*/ 2147483646 w 386"/>
                <a:gd name="T105" fmla="*/ 2147483646 h 362"/>
                <a:gd name="T106" fmla="*/ 2147483646 w 386"/>
                <a:gd name="T107" fmla="*/ 2147483646 h 362"/>
                <a:gd name="T108" fmla="*/ 2147483646 w 386"/>
                <a:gd name="T109" fmla="*/ 2147483646 h 362"/>
                <a:gd name="T110" fmla="*/ 2147483646 w 386"/>
                <a:gd name="T111" fmla="*/ 2147483646 h 362"/>
                <a:gd name="T112" fmla="*/ 2147483646 w 386"/>
                <a:gd name="T113" fmla="*/ 2147483646 h 362"/>
                <a:gd name="T114" fmla="*/ 2147483646 w 386"/>
                <a:gd name="T115" fmla="*/ 2147483646 h 362"/>
                <a:gd name="T116" fmla="*/ 2147483646 w 386"/>
                <a:gd name="T117" fmla="*/ 2147483646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362">
                  <a:moveTo>
                    <a:pt x="270" y="3"/>
                  </a:moveTo>
                  <a:lnTo>
                    <a:pt x="234" y="2"/>
                  </a:lnTo>
                  <a:lnTo>
                    <a:pt x="182" y="0"/>
                  </a:lnTo>
                  <a:lnTo>
                    <a:pt x="182" y="22"/>
                  </a:lnTo>
                  <a:lnTo>
                    <a:pt x="37" y="22"/>
                  </a:lnTo>
                  <a:lnTo>
                    <a:pt x="2" y="22"/>
                  </a:lnTo>
                  <a:lnTo>
                    <a:pt x="1" y="75"/>
                  </a:lnTo>
                  <a:lnTo>
                    <a:pt x="0" y="122"/>
                  </a:lnTo>
                  <a:lnTo>
                    <a:pt x="0" y="124"/>
                  </a:lnTo>
                  <a:lnTo>
                    <a:pt x="0" y="147"/>
                  </a:lnTo>
                  <a:lnTo>
                    <a:pt x="0" y="185"/>
                  </a:lnTo>
                  <a:lnTo>
                    <a:pt x="1" y="188"/>
                  </a:lnTo>
                  <a:lnTo>
                    <a:pt x="1" y="189"/>
                  </a:lnTo>
                  <a:lnTo>
                    <a:pt x="2" y="190"/>
                  </a:lnTo>
                  <a:lnTo>
                    <a:pt x="4" y="192"/>
                  </a:lnTo>
                  <a:lnTo>
                    <a:pt x="7" y="193"/>
                  </a:lnTo>
                  <a:lnTo>
                    <a:pt x="9" y="193"/>
                  </a:lnTo>
                  <a:lnTo>
                    <a:pt x="9" y="192"/>
                  </a:lnTo>
                  <a:lnTo>
                    <a:pt x="10" y="192"/>
                  </a:lnTo>
                  <a:lnTo>
                    <a:pt x="11" y="193"/>
                  </a:lnTo>
                  <a:lnTo>
                    <a:pt x="14" y="194"/>
                  </a:lnTo>
                  <a:lnTo>
                    <a:pt x="16" y="194"/>
                  </a:lnTo>
                  <a:lnTo>
                    <a:pt x="19" y="195"/>
                  </a:lnTo>
                  <a:lnTo>
                    <a:pt x="22" y="197"/>
                  </a:lnTo>
                  <a:lnTo>
                    <a:pt x="25" y="198"/>
                  </a:lnTo>
                  <a:lnTo>
                    <a:pt x="26" y="198"/>
                  </a:lnTo>
                  <a:lnTo>
                    <a:pt x="27" y="198"/>
                  </a:lnTo>
                  <a:lnTo>
                    <a:pt x="30" y="197"/>
                  </a:lnTo>
                  <a:lnTo>
                    <a:pt x="86" y="173"/>
                  </a:lnTo>
                  <a:lnTo>
                    <a:pt x="87" y="173"/>
                  </a:lnTo>
                  <a:lnTo>
                    <a:pt x="90" y="173"/>
                  </a:lnTo>
                  <a:lnTo>
                    <a:pt x="94" y="177"/>
                  </a:lnTo>
                  <a:lnTo>
                    <a:pt x="97" y="183"/>
                  </a:lnTo>
                  <a:lnTo>
                    <a:pt x="99" y="187"/>
                  </a:lnTo>
                  <a:lnTo>
                    <a:pt x="100" y="190"/>
                  </a:lnTo>
                  <a:lnTo>
                    <a:pt x="101" y="193"/>
                  </a:lnTo>
                  <a:lnTo>
                    <a:pt x="102" y="193"/>
                  </a:lnTo>
                  <a:lnTo>
                    <a:pt x="102" y="194"/>
                  </a:lnTo>
                  <a:lnTo>
                    <a:pt x="104" y="195"/>
                  </a:lnTo>
                  <a:lnTo>
                    <a:pt x="106" y="198"/>
                  </a:lnTo>
                  <a:lnTo>
                    <a:pt x="107" y="199"/>
                  </a:lnTo>
                  <a:lnTo>
                    <a:pt x="110" y="202"/>
                  </a:lnTo>
                  <a:lnTo>
                    <a:pt x="107" y="204"/>
                  </a:lnTo>
                  <a:lnTo>
                    <a:pt x="106" y="205"/>
                  </a:lnTo>
                  <a:lnTo>
                    <a:pt x="106" y="213"/>
                  </a:lnTo>
                  <a:lnTo>
                    <a:pt x="107" y="218"/>
                  </a:lnTo>
                  <a:lnTo>
                    <a:pt x="109" y="224"/>
                  </a:lnTo>
                  <a:lnTo>
                    <a:pt x="114" y="228"/>
                  </a:lnTo>
                  <a:lnTo>
                    <a:pt x="117" y="229"/>
                  </a:lnTo>
                  <a:lnTo>
                    <a:pt x="120" y="230"/>
                  </a:lnTo>
                  <a:lnTo>
                    <a:pt x="122" y="230"/>
                  </a:lnTo>
                  <a:lnTo>
                    <a:pt x="126" y="234"/>
                  </a:lnTo>
                  <a:lnTo>
                    <a:pt x="130" y="237"/>
                  </a:lnTo>
                  <a:lnTo>
                    <a:pt x="130" y="238"/>
                  </a:lnTo>
                  <a:lnTo>
                    <a:pt x="132" y="240"/>
                  </a:lnTo>
                  <a:lnTo>
                    <a:pt x="132" y="242"/>
                  </a:lnTo>
                  <a:lnTo>
                    <a:pt x="134" y="243"/>
                  </a:lnTo>
                  <a:lnTo>
                    <a:pt x="135" y="244"/>
                  </a:lnTo>
                  <a:lnTo>
                    <a:pt x="136" y="247"/>
                  </a:lnTo>
                  <a:lnTo>
                    <a:pt x="137" y="248"/>
                  </a:lnTo>
                  <a:lnTo>
                    <a:pt x="139" y="249"/>
                  </a:lnTo>
                  <a:lnTo>
                    <a:pt x="140" y="249"/>
                  </a:lnTo>
                  <a:lnTo>
                    <a:pt x="141" y="249"/>
                  </a:lnTo>
                  <a:lnTo>
                    <a:pt x="142" y="248"/>
                  </a:lnTo>
                  <a:lnTo>
                    <a:pt x="145" y="247"/>
                  </a:lnTo>
                  <a:lnTo>
                    <a:pt x="146" y="245"/>
                  </a:lnTo>
                  <a:lnTo>
                    <a:pt x="147" y="243"/>
                  </a:lnTo>
                  <a:lnTo>
                    <a:pt x="149" y="239"/>
                  </a:lnTo>
                  <a:lnTo>
                    <a:pt x="150" y="238"/>
                  </a:lnTo>
                  <a:lnTo>
                    <a:pt x="151" y="238"/>
                  </a:lnTo>
                  <a:lnTo>
                    <a:pt x="154" y="238"/>
                  </a:lnTo>
                  <a:lnTo>
                    <a:pt x="156" y="239"/>
                  </a:lnTo>
                  <a:lnTo>
                    <a:pt x="160" y="243"/>
                  </a:lnTo>
                  <a:lnTo>
                    <a:pt x="161" y="245"/>
                  </a:lnTo>
                  <a:lnTo>
                    <a:pt x="164" y="247"/>
                  </a:lnTo>
                  <a:lnTo>
                    <a:pt x="170" y="247"/>
                  </a:lnTo>
                  <a:lnTo>
                    <a:pt x="171" y="247"/>
                  </a:lnTo>
                  <a:lnTo>
                    <a:pt x="177" y="245"/>
                  </a:lnTo>
                  <a:lnTo>
                    <a:pt x="180" y="245"/>
                  </a:lnTo>
                  <a:lnTo>
                    <a:pt x="181" y="245"/>
                  </a:lnTo>
                  <a:lnTo>
                    <a:pt x="182" y="247"/>
                  </a:lnTo>
                  <a:lnTo>
                    <a:pt x="182" y="249"/>
                  </a:lnTo>
                  <a:lnTo>
                    <a:pt x="181" y="249"/>
                  </a:lnTo>
                  <a:lnTo>
                    <a:pt x="180" y="252"/>
                  </a:lnTo>
                  <a:lnTo>
                    <a:pt x="180" y="254"/>
                  </a:lnTo>
                  <a:lnTo>
                    <a:pt x="180" y="257"/>
                  </a:lnTo>
                  <a:lnTo>
                    <a:pt x="180" y="259"/>
                  </a:lnTo>
                  <a:lnTo>
                    <a:pt x="179" y="258"/>
                  </a:lnTo>
                  <a:lnTo>
                    <a:pt x="177" y="258"/>
                  </a:lnTo>
                  <a:lnTo>
                    <a:pt x="177" y="262"/>
                  </a:lnTo>
                  <a:lnTo>
                    <a:pt x="177" y="263"/>
                  </a:lnTo>
                  <a:lnTo>
                    <a:pt x="179" y="264"/>
                  </a:lnTo>
                  <a:lnTo>
                    <a:pt x="179" y="265"/>
                  </a:lnTo>
                  <a:lnTo>
                    <a:pt x="176" y="264"/>
                  </a:lnTo>
                  <a:lnTo>
                    <a:pt x="174" y="265"/>
                  </a:lnTo>
                  <a:lnTo>
                    <a:pt x="172" y="267"/>
                  </a:lnTo>
                  <a:lnTo>
                    <a:pt x="172" y="268"/>
                  </a:lnTo>
                  <a:lnTo>
                    <a:pt x="171" y="269"/>
                  </a:lnTo>
                  <a:lnTo>
                    <a:pt x="171" y="274"/>
                  </a:lnTo>
                  <a:lnTo>
                    <a:pt x="172" y="277"/>
                  </a:lnTo>
                  <a:lnTo>
                    <a:pt x="174" y="279"/>
                  </a:lnTo>
                  <a:lnTo>
                    <a:pt x="174" y="282"/>
                  </a:lnTo>
                  <a:lnTo>
                    <a:pt x="175" y="283"/>
                  </a:lnTo>
                  <a:lnTo>
                    <a:pt x="176" y="283"/>
                  </a:lnTo>
                  <a:lnTo>
                    <a:pt x="179" y="284"/>
                  </a:lnTo>
                  <a:lnTo>
                    <a:pt x="181" y="287"/>
                  </a:lnTo>
                  <a:lnTo>
                    <a:pt x="180" y="359"/>
                  </a:lnTo>
                  <a:lnTo>
                    <a:pt x="235" y="359"/>
                  </a:lnTo>
                  <a:lnTo>
                    <a:pt x="354" y="362"/>
                  </a:lnTo>
                  <a:lnTo>
                    <a:pt x="385" y="362"/>
                  </a:lnTo>
                  <a:lnTo>
                    <a:pt x="386" y="328"/>
                  </a:lnTo>
                  <a:lnTo>
                    <a:pt x="382" y="328"/>
                  </a:lnTo>
                  <a:lnTo>
                    <a:pt x="384" y="188"/>
                  </a:lnTo>
                  <a:lnTo>
                    <a:pt x="384" y="147"/>
                  </a:lnTo>
                  <a:lnTo>
                    <a:pt x="384" y="77"/>
                  </a:lnTo>
                  <a:lnTo>
                    <a:pt x="377" y="74"/>
                  </a:lnTo>
                  <a:lnTo>
                    <a:pt x="379" y="4"/>
                  </a:lnTo>
                  <a:lnTo>
                    <a:pt x="357" y="4"/>
                  </a:lnTo>
                  <a:lnTo>
                    <a:pt x="270" y="3"/>
                  </a:lnTo>
                  <a:close/>
                </a:path>
              </a:pathLst>
            </a:custGeom>
            <a:solidFill>
              <a:srgbClr val="8FCAE7"/>
            </a:solidFill>
            <a:ln w="0">
              <a:solidFill>
                <a:srgbClr val="000000"/>
              </a:solidFill>
              <a:prstDash val="solid"/>
              <a:round/>
              <a:headEnd/>
              <a:tailEnd/>
            </a:ln>
          </p:spPr>
          <p:txBody>
            <a:bodyPr/>
            <a:lstStyle/>
            <a:p>
              <a:endParaRPr lang="en-US" sz="2304"/>
            </a:p>
          </p:txBody>
        </p:sp>
        <p:sp>
          <p:nvSpPr>
            <p:cNvPr id="199" name="Kanabec">
              <a:extLst>
                <a:ext uri="{FF2B5EF4-FFF2-40B4-BE49-F238E27FC236}">
                  <a16:creationId xmlns:a16="http://schemas.microsoft.com/office/drawing/2014/main" id="{45FE3449-BCE7-18DF-36E6-0BC5F3B258D2}"/>
                </a:ext>
              </a:extLst>
            </p:cNvPr>
            <p:cNvSpPr>
              <a:spLocks/>
            </p:cNvSpPr>
            <p:nvPr/>
          </p:nvSpPr>
          <p:spPr bwMode="auto">
            <a:xfrm>
              <a:off x="6261682" y="3654656"/>
              <a:ext cx="250402" cy="301338"/>
            </a:xfrm>
            <a:custGeom>
              <a:avLst/>
              <a:gdLst>
                <a:gd name="T0" fmla="*/ 2147483646 w 137"/>
                <a:gd name="T1" fmla="*/ 2147483646 h 179"/>
                <a:gd name="T2" fmla="*/ 2147483646 w 137"/>
                <a:gd name="T3" fmla="*/ 2147483646 h 179"/>
                <a:gd name="T4" fmla="*/ 0 w 137"/>
                <a:gd name="T5" fmla="*/ 2147483646 h 179"/>
                <a:gd name="T6" fmla="*/ 2147483646 w 137"/>
                <a:gd name="T7" fmla="*/ 2147483646 h 179"/>
                <a:gd name="T8" fmla="*/ 2147483646 w 137"/>
                <a:gd name="T9" fmla="*/ 2147483646 h 179"/>
                <a:gd name="T10" fmla="*/ 2147483646 w 137"/>
                <a:gd name="T11" fmla="*/ 2147483646 h 179"/>
                <a:gd name="T12" fmla="*/ 2147483646 w 137"/>
                <a:gd name="T13" fmla="*/ 2147483646 h 179"/>
                <a:gd name="T14" fmla="*/ 2147483646 w 137"/>
                <a:gd name="T15" fmla="*/ 2147483646 h 179"/>
                <a:gd name="T16" fmla="*/ 2147483646 w 137"/>
                <a:gd name="T17" fmla="*/ 0 h 179"/>
                <a:gd name="T18" fmla="*/ 2147483646 w 137"/>
                <a:gd name="T19" fmla="*/ 2147483646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79">
                  <a:moveTo>
                    <a:pt x="27" y="4"/>
                  </a:moveTo>
                  <a:lnTo>
                    <a:pt x="26" y="75"/>
                  </a:lnTo>
                  <a:lnTo>
                    <a:pt x="0" y="75"/>
                  </a:lnTo>
                  <a:lnTo>
                    <a:pt x="1" y="177"/>
                  </a:lnTo>
                  <a:lnTo>
                    <a:pt x="111" y="179"/>
                  </a:lnTo>
                  <a:lnTo>
                    <a:pt x="111" y="75"/>
                  </a:lnTo>
                  <a:lnTo>
                    <a:pt x="137" y="75"/>
                  </a:lnTo>
                  <a:lnTo>
                    <a:pt x="136" y="2"/>
                  </a:lnTo>
                  <a:lnTo>
                    <a:pt x="85" y="0"/>
                  </a:lnTo>
                  <a:lnTo>
                    <a:pt x="27" y="4"/>
                  </a:lnTo>
                  <a:close/>
                </a:path>
              </a:pathLst>
            </a:custGeom>
            <a:solidFill>
              <a:srgbClr val="8FCAE7"/>
            </a:solidFill>
            <a:ln w="0">
              <a:solidFill>
                <a:srgbClr val="000000"/>
              </a:solidFill>
              <a:prstDash val="solid"/>
              <a:round/>
              <a:headEnd/>
              <a:tailEnd/>
            </a:ln>
          </p:spPr>
          <p:txBody>
            <a:bodyPr/>
            <a:lstStyle/>
            <a:p>
              <a:endParaRPr lang="en-US" sz="2304"/>
            </a:p>
          </p:txBody>
        </p:sp>
        <p:sp>
          <p:nvSpPr>
            <p:cNvPr id="200" name="Olmsted">
              <a:extLst>
                <a:ext uri="{FF2B5EF4-FFF2-40B4-BE49-F238E27FC236}">
                  <a16:creationId xmlns:a16="http://schemas.microsoft.com/office/drawing/2014/main" id="{DB1F259E-419B-134A-8668-4DCB6D694936}"/>
                </a:ext>
              </a:extLst>
            </p:cNvPr>
            <p:cNvSpPr>
              <a:spLocks/>
            </p:cNvSpPr>
            <p:nvPr/>
          </p:nvSpPr>
          <p:spPr bwMode="auto">
            <a:xfrm>
              <a:off x="6707735" y="5020470"/>
              <a:ext cx="338615" cy="251323"/>
            </a:xfrm>
            <a:custGeom>
              <a:avLst/>
              <a:gdLst>
                <a:gd name="T0" fmla="*/ 0 w 183"/>
                <a:gd name="T1" fmla="*/ 144 h 151"/>
                <a:gd name="T2" fmla="*/ 0 w 183"/>
                <a:gd name="T3" fmla="*/ 151 h 151"/>
                <a:gd name="T4" fmla="*/ 72 w 183"/>
                <a:gd name="T5" fmla="*/ 150 h 151"/>
                <a:gd name="T6" fmla="*/ 72 w 183"/>
                <a:gd name="T7" fmla="*/ 145 h 151"/>
                <a:gd name="T8" fmla="*/ 183 w 183"/>
                <a:gd name="T9" fmla="*/ 144 h 151"/>
                <a:gd name="T10" fmla="*/ 182 w 183"/>
                <a:gd name="T11" fmla="*/ 36 h 151"/>
                <a:gd name="T12" fmla="*/ 111 w 183"/>
                <a:gd name="T13" fmla="*/ 36 h 151"/>
                <a:gd name="T14" fmla="*/ 110 w 183"/>
                <a:gd name="T15" fmla="*/ 1 h 151"/>
                <a:gd name="T16" fmla="*/ 41 w 183"/>
                <a:gd name="T17" fmla="*/ 0 h 151"/>
                <a:gd name="T18" fmla="*/ 3 w 183"/>
                <a:gd name="T19" fmla="*/ 1 h 151"/>
                <a:gd name="T20" fmla="*/ 5 w 183"/>
                <a:gd name="T21" fmla="*/ 144 h 151"/>
                <a:gd name="T22" fmla="*/ 0 w 183"/>
                <a:gd name="T23"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0" y="144"/>
                  </a:moveTo>
                  <a:lnTo>
                    <a:pt x="0" y="151"/>
                  </a:lnTo>
                  <a:lnTo>
                    <a:pt x="72" y="150"/>
                  </a:lnTo>
                  <a:lnTo>
                    <a:pt x="72" y="145"/>
                  </a:lnTo>
                  <a:lnTo>
                    <a:pt x="183" y="144"/>
                  </a:lnTo>
                  <a:lnTo>
                    <a:pt x="182" y="36"/>
                  </a:lnTo>
                  <a:lnTo>
                    <a:pt x="111" y="36"/>
                  </a:lnTo>
                  <a:lnTo>
                    <a:pt x="110" y="1"/>
                  </a:lnTo>
                  <a:lnTo>
                    <a:pt x="41" y="0"/>
                  </a:lnTo>
                  <a:lnTo>
                    <a:pt x="3" y="1"/>
                  </a:lnTo>
                  <a:lnTo>
                    <a:pt x="5" y="144"/>
                  </a:lnTo>
                  <a:lnTo>
                    <a:pt x="0" y="144"/>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1" name="Dodge">
              <a:extLst>
                <a:ext uri="{FF2B5EF4-FFF2-40B4-BE49-F238E27FC236}">
                  <a16:creationId xmlns:a16="http://schemas.microsoft.com/office/drawing/2014/main" id="{5D4702D1-BBBE-A8BC-B6A3-4C3D380B1EDE}"/>
                </a:ext>
              </a:extLst>
            </p:cNvPr>
            <p:cNvSpPr>
              <a:spLocks/>
            </p:cNvSpPr>
            <p:nvPr/>
          </p:nvSpPr>
          <p:spPr bwMode="auto">
            <a:xfrm>
              <a:off x="6513031" y="5020470"/>
              <a:ext cx="205284" cy="241802"/>
            </a:xfrm>
            <a:custGeom>
              <a:avLst/>
              <a:gdLst>
                <a:gd name="T0" fmla="*/ 0 w 112"/>
                <a:gd name="T1" fmla="*/ 144 h 144"/>
                <a:gd name="T2" fmla="*/ 107 w 112"/>
                <a:gd name="T3" fmla="*/ 144 h 144"/>
                <a:gd name="T4" fmla="*/ 112 w 112"/>
                <a:gd name="T5" fmla="*/ 144 h 144"/>
                <a:gd name="T6" fmla="*/ 110 w 112"/>
                <a:gd name="T7" fmla="*/ 1 h 144"/>
                <a:gd name="T8" fmla="*/ 2 w 112"/>
                <a:gd name="T9" fmla="*/ 0 h 144"/>
                <a:gd name="T10" fmla="*/ 0 w 112"/>
                <a:gd name="T11" fmla="*/ 0 h 144"/>
                <a:gd name="T12" fmla="*/ 0 w 1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12" h="144">
                  <a:moveTo>
                    <a:pt x="0" y="144"/>
                  </a:moveTo>
                  <a:lnTo>
                    <a:pt x="107" y="144"/>
                  </a:lnTo>
                  <a:lnTo>
                    <a:pt x="112" y="144"/>
                  </a:lnTo>
                  <a:lnTo>
                    <a:pt x="110" y="1"/>
                  </a:lnTo>
                  <a:lnTo>
                    <a:pt x="2" y="0"/>
                  </a:lnTo>
                  <a:lnTo>
                    <a:pt x="0" y="0"/>
                  </a:lnTo>
                  <a:lnTo>
                    <a:pt x="0" y="144"/>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2" name="Scott">
              <a:extLst>
                <a:ext uri="{FF2B5EF4-FFF2-40B4-BE49-F238E27FC236}">
                  <a16:creationId xmlns:a16="http://schemas.microsoft.com/office/drawing/2014/main" id="{F96656AC-2BD5-0E6D-35D4-1814045961D0}"/>
                </a:ext>
              </a:extLst>
            </p:cNvPr>
            <p:cNvSpPr>
              <a:spLocks/>
            </p:cNvSpPr>
            <p:nvPr/>
          </p:nvSpPr>
          <p:spPr bwMode="auto">
            <a:xfrm>
              <a:off x="6041087" y="4593984"/>
              <a:ext cx="347080" cy="186588"/>
            </a:xfrm>
            <a:custGeom>
              <a:avLst/>
              <a:gdLst>
                <a:gd name="T0" fmla="*/ 168 w 188"/>
                <a:gd name="T1" fmla="*/ 10 h 111"/>
                <a:gd name="T2" fmla="*/ 164 w 188"/>
                <a:gd name="T3" fmla="*/ 11 h 111"/>
                <a:gd name="T4" fmla="*/ 158 w 188"/>
                <a:gd name="T5" fmla="*/ 11 h 111"/>
                <a:gd name="T6" fmla="*/ 155 w 188"/>
                <a:gd name="T7" fmla="*/ 7 h 111"/>
                <a:gd name="T8" fmla="*/ 151 w 188"/>
                <a:gd name="T9" fmla="*/ 6 h 111"/>
                <a:gd name="T10" fmla="*/ 148 w 188"/>
                <a:gd name="T11" fmla="*/ 2 h 111"/>
                <a:gd name="T12" fmla="*/ 141 w 188"/>
                <a:gd name="T13" fmla="*/ 0 h 111"/>
                <a:gd name="T14" fmla="*/ 139 w 188"/>
                <a:gd name="T15" fmla="*/ 2 h 111"/>
                <a:gd name="T16" fmla="*/ 133 w 188"/>
                <a:gd name="T17" fmla="*/ 2 h 111"/>
                <a:gd name="T18" fmla="*/ 126 w 188"/>
                <a:gd name="T19" fmla="*/ 2 h 111"/>
                <a:gd name="T20" fmla="*/ 123 w 188"/>
                <a:gd name="T21" fmla="*/ 1 h 111"/>
                <a:gd name="T22" fmla="*/ 118 w 188"/>
                <a:gd name="T23" fmla="*/ 3 h 111"/>
                <a:gd name="T24" fmla="*/ 113 w 188"/>
                <a:gd name="T25" fmla="*/ 3 h 111"/>
                <a:gd name="T26" fmla="*/ 108 w 188"/>
                <a:gd name="T27" fmla="*/ 6 h 111"/>
                <a:gd name="T28" fmla="*/ 104 w 188"/>
                <a:gd name="T29" fmla="*/ 6 h 111"/>
                <a:gd name="T30" fmla="*/ 98 w 188"/>
                <a:gd name="T31" fmla="*/ 8 h 111"/>
                <a:gd name="T32" fmla="*/ 96 w 188"/>
                <a:gd name="T33" fmla="*/ 13 h 111"/>
                <a:gd name="T34" fmla="*/ 93 w 188"/>
                <a:gd name="T35" fmla="*/ 15 h 111"/>
                <a:gd name="T36" fmla="*/ 91 w 188"/>
                <a:gd name="T37" fmla="*/ 18 h 111"/>
                <a:gd name="T38" fmla="*/ 86 w 188"/>
                <a:gd name="T39" fmla="*/ 21 h 111"/>
                <a:gd name="T40" fmla="*/ 90 w 188"/>
                <a:gd name="T41" fmla="*/ 23 h 111"/>
                <a:gd name="T42" fmla="*/ 86 w 188"/>
                <a:gd name="T43" fmla="*/ 25 h 111"/>
                <a:gd name="T44" fmla="*/ 85 w 188"/>
                <a:gd name="T45" fmla="*/ 28 h 111"/>
                <a:gd name="T46" fmla="*/ 83 w 188"/>
                <a:gd name="T47" fmla="*/ 32 h 111"/>
                <a:gd name="T48" fmla="*/ 84 w 188"/>
                <a:gd name="T49" fmla="*/ 36 h 111"/>
                <a:gd name="T50" fmla="*/ 84 w 188"/>
                <a:gd name="T51" fmla="*/ 41 h 111"/>
                <a:gd name="T52" fmla="*/ 84 w 188"/>
                <a:gd name="T53" fmla="*/ 46 h 111"/>
                <a:gd name="T54" fmla="*/ 80 w 188"/>
                <a:gd name="T55" fmla="*/ 50 h 111"/>
                <a:gd name="T56" fmla="*/ 78 w 188"/>
                <a:gd name="T57" fmla="*/ 50 h 111"/>
                <a:gd name="T58" fmla="*/ 73 w 188"/>
                <a:gd name="T59" fmla="*/ 48 h 111"/>
                <a:gd name="T60" fmla="*/ 69 w 188"/>
                <a:gd name="T61" fmla="*/ 51 h 111"/>
                <a:gd name="T62" fmla="*/ 65 w 188"/>
                <a:gd name="T63" fmla="*/ 57 h 111"/>
                <a:gd name="T64" fmla="*/ 58 w 188"/>
                <a:gd name="T65" fmla="*/ 60 h 111"/>
                <a:gd name="T66" fmla="*/ 58 w 188"/>
                <a:gd name="T67" fmla="*/ 63 h 111"/>
                <a:gd name="T68" fmla="*/ 54 w 188"/>
                <a:gd name="T69" fmla="*/ 66 h 111"/>
                <a:gd name="T70" fmla="*/ 51 w 188"/>
                <a:gd name="T71" fmla="*/ 68 h 111"/>
                <a:gd name="T72" fmla="*/ 45 w 188"/>
                <a:gd name="T73" fmla="*/ 70 h 111"/>
                <a:gd name="T74" fmla="*/ 45 w 188"/>
                <a:gd name="T75" fmla="*/ 73 h 111"/>
                <a:gd name="T76" fmla="*/ 44 w 188"/>
                <a:gd name="T77" fmla="*/ 71 h 111"/>
                <a:gd name="T78" fmla="*/ 41 w 188"/>
                <a:gd name="T79" fmla="*/ 75 h 111"/>
                <a:gd name="T80" fmla="*/ 39 w 188"/>
                <a:gd name="T81" fmla="*/ 73 h 111"/>
                <a:gd name="T82" fmla="*/ 34 w 188"/>
                <a:gd name="T83" fmla="*/ 75 h 111"/>
                <a:gd name="T84" fmla="*/ 29 w 188"/>
                <a:gd name="T85" fmla="*/ 73 h 111"/>
                <a:gd name="T86" fmla="*/ 21 w 188"/>
                <a:gd name="T87" fmla="*/ 77 h 111"/>
                <a:gd name="T88" fmla="*/ 18 w 188"/>
                <a:gd name="T89" fmla="*/ 78 h 111"/>
                <a:gd name="T90" fmla="*/ 14 w 188"/>
                <a:gd name="T91" fmla="*/ 83 h 111"/>
                <a:gd name="T92" fmla="*/ 10 w 188"/>
                <a:gd name="T93" fmla="*/ 85 h 111"/>
                <a:gd name="T94" fmla="*/ 6 w 188"/>
                <a:gd name="T95" fmla="*/ 90 h 111"/>
                <a:gd name="T96" fmla="*/ 4 w 188"/>
                <a:gd name="T97" fmla="*/ 93 h 111"/>
                <a:gd name="T98" fmla="*/ 3 w 188"/>
                <a:gd name="T99" fmla="*/ 97 h 111"/>
                <a:gd name="T100" fmla="*/ 3 w 188"/>
                <a:gd name="T101" fmla="*/ 102 h 111"/>
                <a:gd name="T102" fmla="*/ 4 w 188"/>
                <a:gd name="T103" fmla="*/ 107 h 111"/>
                <a:gd name="T104" fmla="*/ 1 w 188"/>
                <a:gd name="T105" fmla="*/ 107 h 111"/>
                <a:gd name="T106" fmla="*/ 0 w 188"/>
                <a:gd name="T107" fmla="*/ 111 h 111"/>
                <a:gd name="T108" fmla="*/ 188 w 188"/>
                <a:gd name="T109" fmla="*/ 76 h 111"/>
                <a:gd name="T110" fmla="*/ 173 w 188"/>
                <a:gd name="T111" fmla="*/ 40 h 111"/>
                <a:gd name="T112" fmla="*/ 170 w 188"/>
                <a:gd name="T113"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11">
                  <a:moveTo>
                    <a:pt x="170" y="11"/>
                  </a:moveTo>
                  <a:lnTo>
                    <a:pt x="169" y="11"/>
                  </a:lnTo>
                  <a:lnTo>
                    <a:pt x="168" y="10"/>
                  </a:lnTo>
                  <a:lnTo>
                    <a:pt x="166" y="10"/>
                  </a:lnTo>
                  <a:lnTo>
                    <a:pt x="165" y="10"/>
                  </a:lnTo>
                  <a:lnTo>
                    <a:pt x="164" y="11"/>
                  </a:lnTo>
                  <a:lnTo>
                    <a:pt x="161" y="10"/>
                  </a:lnTo>
                  <a:lnTo>
                    <a:pt x="160" y="11"/>
                  </a:lnTo>
                  <a:lnTo>
                    <a:pt x="158" y="11"/>
                  </a:lnTo>
                  <a:lnTo>
                    <a:pt x="156" y="10"/>
                  </a:lnTo>
                  <a:lnTo>
                    <a:pt x="156" y="7"/>
                  </a:lnTo>
                  <a:lnTo>
                    <a:pt x="155" y="7"/>
                  </a:lnTo>
                  <a:lnTo>
                    <a:pt x="154" y="6"/>
                  </a:lnTo>
                  <a:lnTo>
                    <a:pt x="153" y="6"/>
                  </a:lnTo>
                  <a:lnTo>
                    <a:pt x="151" y="6"/>
                  </a:lnTo>
                  <a:lnTo>
                    <a:pt x="151" y="5"/>
                  </a:lnTo>
                  <a:lnTo>
                    <a:pt x="150" y="2"/>
                  </a:lnTo>
                  <a:lnTo>
                    <a:pt x="148" y="2"/>
                  </a:lnTo>
                  <a:lnTo>
                    <a:pt x="145" y="2"/>
                  </a:lnTo>
                  <a:lnTo>
                    <a:pt x="144" y="1"/>
                  </a:lnTo>
                  <a:lnTo>
                    <a:pt x="141" y="0"/>
                  </a:lnTo>
                  <a:lnTo>
                    <a:pt x="140" y="0"/>
                  </a:lnTo>
                  <a:lnTo>
                    <a:pt x="139" y="1"/>
                  </a:lnTo>
                  <a:lnTo>
                    <a:pt x="139" y="2"/>
                  </a:lnTo>
                  <a:lnTo>
                    <a:pt x="136" y="2"/>
                  </a:lnTo>
                  <a:lnTo>
                    <a:pt x="135" y="2"/>
                  </a:lnTo>
                  <a:lnTo>
                    <a:pt x="133" y="2"/>
                  </a:lnTo>
                  <a:lnTo>
                    <a:pt x="131" y="2"/>
                  </a:lnTo>
                  <a:lnTo>
                    <a:pt x="128" y="2"/>
                  </a:lnTo>
                  <a:lnTo>
                    <a:pt x="126" y="2"/>
                  </a:lnTo>
                  <a:lnTo>
                    <a:pt x="125" y="2"/>
                  </a:lnTo>
                  <a:lnTo>
                    <a:pt x="124" y="3"/>
                  </a:lnTo>
                  <a:lnTo>
                    <a:pt x="123" y="1"/>
                  </a:lnTo>
                  <a:lnTo>
                    <a:pt x="121" y="2"/>
                  </a:lnTo>
                  <a:lnTo>
                    <a:pt x="120" y="2"/>
                  </a:lnTo>
                  <a:lnTo>
                    <a:pt x="118" y="3"/>
                  </a:lnTo>
                  <a:lnTo>
                    <a:pt x="116" y="3"/>
                  </a:lnTo>
                  <a:lnTo>
                    <a:pt x="115" y="3"/>
                  </a:lnTo>
                  <a:lnTo>
                    <a:pt x="113" y="3"/>
                  </a:lnTo>
                  <a:lnTo>
                    <a:pt x="110" y="3"/>
                  </a:lnTo>
                  <a:lnTo>
                    <a:pt x="109" y="6"/>
                  </a:lnTo>
                  <a:lnTo>
                    <a:pt x="108" y="6"/>
                  </a:lnTo>
                  <a:lnTo>
                    <a:pt x="106" y="6"/>
                  </a:lnTo>
                  <a:lnTo>
                    <a:pt x="105" y="5"/>
                  </a:lnTo>
                  <a:lnTo>
                    <a:pt x="104" y="6"/>
                  </a:lnTo>
                  <a:lnTo>
                    <a:pt x="103" y="6"/>
                  </a:lnTo>
                  <a:lnTo>
                    <a:pt x="99" y="7"/>
                  </a:lnTo>
                  <a:lnTo>
                    <a:pt x="98" y="8"/>
                  </a:lnTo>
                  <a:lnTo>
                    <a:pt x="98" y="11"/>
                  </a:lnTo>
                  <a:lnTo>
                    <a:pt x="98" y="12"/>
                  </a:lnTo>
                  <a:lnTo>
                    <a:pt x="96" y="13"/>
                  </a:lnTo>
                  <a:lnTo>
                    <a:pt x="95" y="12"/>
                  </a:lnTo>
                  <a:lnTo>
                    <a:pt x="93" y="13"/>
                  </a:lnTo>
                  <a:lnTo>
                    <a:pt x="93" y="15"/>
                  </a:lnTo>
                  <a:lnTo>
                    <a:pt x="93" y="16"/>
                  </a:lnTo>
                  <a:lnTo>
                    <a:pt x="93" y="17"/>
                  </a:lnTo>
                  <a:lnTo>
                    <a:pt x="91" y="18"/>
                  </a:lnTo>
                  <a:lnTo>
                    <a:pt x="90" y="18"/>
                  </a:lnTo>
                  <a:lnTo>
                    <a:pt x="86" y="20"/>
                  </a:lnTo>
                  <a:lnTo>
                    <a:pt x="86" y="21"/>
                  </a:lnTo>
                  <a:lnTo>
                    <a:pt x="86" y="22"/>
                  </a:lnTo>
                  <a:lnTo>
                    <a:pt x="89" y="23"/>
                  </a:lnTo>
                  <a:lnTo>
                    <a:pt x="90" y="23"/>
                  </a:lnTo>
                  <a:lnTo>
                    <a:pt x="88" y="25"/>
                  </a:lnTo>
                  <a:lnTo>
                    <a:pt x="88" y="27"/>
                  </a:lnTo>
                  <a:lnTo>
                    <a:pt x="86" y="25"/>
                  </a:lnTo>
                  <a:lnTo>
                    <a:pt x="85" y="23"/>
                  </a:lnTo>
                  <a:lnTo>
                    <a:pt x="85" y="26"/>
                  </a:lnTo>
                  <a:lnTo>
                    <a:pt x="85" y="28"/>
                  </a:lnTo>
                  <a:lnTo>
                    <a:pt x="84" y="30"/>
                  </a:lnTo>
                  <a:lnTo>
                    <a:pt x="83" y="30"/>
                  </a:lnTo>
                  <a:lnTo>
                    <a:pt x="83" y="32"/>
                  </a:lnTo>
                  <a:lnTo>
                    <a:pt x="83" y="35"/>
                  </a:lnTo>
                  <a:lnTo>
                    <a:pt x="83" y="36"/>
                  </a:lnTo>
                  <a:lnTo>
                    <a:pt x="84" y="36"/>
                  </a:lnTo>
                  <a:lnTo>
                    <a:pt x="85" y="38"/>
                  </a:lnTo>
                  <a:lnTo>
                    <a:pt x="84" y="40"/>
                  </a:lnTo>
                  <a:lnTo>
                    <a:pt x="84" y="41"/>
                  </a:lnTo>
                  <a:lnTo>
                    <a:pt x="85" y="43"/>
                  </a:lnTo>
                  <a:lnTo>
                    <a:pt x="85" y="45"/>
                  </a:lnTo>
                  <a:lnTo>
                    <a:pt x="84" y="46"/>
                  </a:lnTo>
                  <a:lnTo>
                    <a:pt x="83" y="47"/>
                  </a:lnTo>
                  <a:lnTo>
                    <a:pt x="81" y="48"/>
                  </a:lnTo>
                  <a:lnTo>
                    <a:pt x="80" y="50"/>
                  </a:lnTo>
                  <a:lnTo>
                    <a:pt x="79" y="50"/>
                  </a:lnTo>
                  <a:lnTo>
                    <a:pt x="78" y="48"/>
                  </a:lnTo>
                  <a:lnTo>
                    <a:pt x="78" y="50"/>
                  </a:lnTo>
                  <a:lnTo>
                    <a:pt x="75" y="50"/>
                  </a:lnTo>
                  <a:lnTo>
                    <a:pt x="74" y="50"/>
                  </a:lnTo>
                  <a:lnTo>
                    <a:pt x="73" y="48"/>
                  </a:lnTo>
                  <a:lnTo>
                    <a:pt x="71" y="48"/>
                  </a:lnTo>
                  <a:lnTo>
                    <a:pt x="69" y="50"/>
                  </a:lnTo>
                  <a:lnTo>
                    <a:pt x="69" y="51"/>
                  </a:lnTo>
                  <a:lnTo>
                    <a:pt x="66" y="53"/>
                  </a:lnTo>
                  <a:lnTo>
                    <a:pt x="65" y="56"/>
                  </a:lnTo>
                  <a:lnTo>
                    <a:pt x="65" y="57"/>
                  </a:lnTo>
                  <a:lnTo>
                    <a:pt x="63" y="58"/>
                  </a:lnTo>
                  <a:lnTo>
                    <a:pt x="60" y="60"/>
                  </a:lnTo>
                  <a:lnTo>
                    <a:pt x="58" y="60"/>
                  </a:lnTo>
                  <a:lnTo>
                    <a:pt x="56" y="62"/>
                  </a:lnTo>
                  <a:lnTo>
                    <a:pt x="56" y="63"/>
                  </a:lnTo>
                  <a:lnTo>
                    <a:pt x="58" y="63"/>
                  </a:lnTo>
                  <a:lnTo>
                    <a:pt x="58" y="65"/>
                  </a:lnTo>
                  <a:lnTo>
                    <a:pt x="56" y="66"/>
                  </a:lnTo>
                  <a:lnTo>
                    <a:pt x="54" y="66"/>
                  </a:lnTo>
                  <a:lnTo>
                    <a:pt x="54" y="67"/>
                  </a:lnTo>
                  <a:lnTo>
                    <a:pt x="53" y="67"/>
                  </a:lnTo>
                  <a:lnTo>
                    <a:pt x="51" y="68"/>
                  </a:lnTo>
                  <a:lnTo>
                    <a:pt x="49" y="68"/>
                  </a:lnTo>
                  <a:lnTo>
                    <a:pt x="48" y="70"/>
                  </a:lnTo>
                  <a:lnTo>
                    <a:pt x="45" y="70"/>
                  </a:lnTo>
                  <a:lnTo>
                    <a:pt x="45" y="71"/>
                  </a:lnTo>
                  <a:lnTo>
                    <a:pt x="45" y="72"/>
                  </a:lnTo>
                  <a:lnTo>
                    <a:pt x="45" y="73"/>
                  </a:lnTo>
                  <a:lnTo>
                    <a:pt x="44" y="73"/>
                  </a:lnTo>
                  <a:lnTo>
                    <a:pt x="44" y="72"/>
                  </a:lnTo>
                  <a:lnTo>
                    <a:pt x="44" y="71"/>
                  </a:lnTo>
                  <a:lnTo>
                    <a:pt x="43" y="71"/>
                  </a:lnTo>
                  <a:lnTo>
                    <a:pt x="43" y="72"/>
                  </a:lnTo>
                  <a:lnTo>
                    <a:pt x="41" y="75"/>
                  </a:lnTo>
                  <a:lnTo>
                    <a:pt x="41" y="72"/>
                  </a:lnTo>
                  <a:lnTo>
                    <a:pt x="40" y="72"/>
                  </a:lnTo>
                  <a:lnTo>
                    <a:pt x="39" y="73"/>
                  </a:lnTo>
                  <a:lnTo>
                    <a:pt x="38" y="73"/>
                  </a:lnTo>
                  <a:lnTo>
                    <a:pt x="35" y="75"/>
                  </a:lnTo>
                  <a:lnTo>
                    <a:pt x="34" y="75"/>
                  </a:lnTo>
                  <a:lnTo>
                    <a:pt x="33" y="73"/>
                  </a:lnTo>
                  <a:lnTo>
                    <a:pt x="31" y="72"/>
                  </a:lnTo>
                  <a:lnTo>
                    <a:pt x="29" y="73"/>
                  </a:lnTo>
                  <a:lnTo>
                    <a:pt x="26" y="76"/>
                  </a:lnTo>
                  <a:lnTo>
                    <a:pt x="24" y="77"/>
                  </a:lnTo>
                  <a:lnTo>
                    <a:pt x="21" y="77"/>
                  </a:lnTo>
                  <a:lnTo>
                    <a:pt x="20" y="77"/>
                  </a:lnTo>
                  <a:lnTo>
                    <a:pt x="19" y="78"/>
                  </a:lnTo>
                  <a:lnTo>
                    <a:pt x="18" y="78"/>
                  </a:lnTo>
                  <a:lnTo>
                    <a:pt x="16" y="78"/>
                  </a:lnTo>
                  <a:lnTo>
                    <a:pt x="15" y="80"/>
                  </a:lnTo>
                  <a:lnTo>
                    <a:pt x="14" y="83"/>
                  </a:lnTo>
                  <a:lnTo>
                    <a:pt x="13" y="86"/>
                  </a:lnTo>
                  <a:lnTo>
                    <a:pt x="11" y="86"/>
                  </a:lnTo>
                  <a:lnTo>
                    <a:pt x="10" y="85"/>
                  </a:lnTo>
                  <a:lnTo>
                    <a:pt x="10" y="87"/>
                  </a:lnTo>
                  <a:lnTo>
                    <a:pt x="8" y="87"/>
                  </a:lnTo>
                  <a:lnTo>
                    <a:pt x="6" y="90"/>
                  </a:lnTo>
                  <a:lnTo>
                    <a:pt x="5" y="90"/>
                  </a:lnTo>
                  <a:lnTo>
                    <a:pt x="3" y="92"/>
                  </a:lnTo>
                  <a:lnTo>
                    <a:pt x="4" y="93"/>
                  </a:lnTo>
                  <a:lnTo>
                    <a:pt x="4" y="95"/>
                  </a:lnTo>
                  <a:lnTo>
                    <a:pt x="4" y="96"/>
                  </a:lnTo>
                  <a:lnTo>
                    <a:pt x="3" y="97"/>
                  </a:lnTo>
                  <a:lnTo>
                    <a:pt x="4" y="98"/>
                  </a:lnTo>
                  <a:lnTo>
                    <a:pt x="4" y="102"/>
                  </a:lnTo>
                  <a:lnTo>
                    <a:pt x="3" y="102"/>
                  </a:lnTo>
                  <a:lnTo>
                    <a:pt x="3" y="105"/>
                  </a:lnTo>
                  <a:lnTo>
                    <a:pt x="4" y="106"/>
                  </a:lnTo>
                  <a:lnTo>
                    <a:pt x="4" y="107"/>
                  </a:lnTo>
                  <a:lnTo>
                    <a:pt x="4" y="108"/>
                  </a:lnTo>
                  <a:lnTo>
                    <a:pt x="3" y="108"/>
                  </a:lnTo>
                  <a:lnTo>
                    <a:pt x="1" y="107"/>
                  </a:lnTo>
                  <a:lnTo>
                    <a:pt x="0" y="107"/>
                  </a:lnTo>
                  <a:lnTo>
                    <a:pt x="0" y="108"/>
                  </a:lnTo>
                  <a:lnTo>
                    <a:pt x="0" y="111"/>
                  </a:lnTo>
                  <a:lnTo>
                    <a:pt x="113" y="111"/>
                  </a:lnTo>
                  <a:lnTo>
                    <a:pt x="188" y="111"/>
                  </a:lnTo>
                  <a:lnTo>
                    <a:pt x="188" y="76"/>
                  </a:lnTo>
                  <a:lnTo>
                    <a:pt x="175" y="75"/>
                  </a:lnTo>
                  <a:lnTo>
                    <a:pt x="175" y="40"/>
                  </a:lnTo>
                  <a:lnTo>
                    <a:pt x="173" y="40"/>
                  </a:lnTo>
                  <a:lnTo>
                    <a:pt x="174" y="10"/>
                  </a:lnTo>
                  <a:lnTo>
                    <a:pt x="171" y="10"/>
                  </a:lnTo>
                  <a:lnTo>
                    <a:pt x="170" y="1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3" name="Ramsey">
              <a:extLst>
                <a:ext uri="{FF2B5EF4-FFF2-40B4-BE49-F238E27FC236}">
                  <a16:creationId xmlns:a16="http://schemas.microsoft.com/office/drawing/2014/main" id="{CC526FBA-DE8A-AE82-0047-24C8B878CE94}"/>
                </a:ext>
              </a:extLst>
            </p:cNvPr>
            <p:cNvSpPr>
              <a:spLocks/>
            </p:cNvSpPr>
            <p:nvPr/>
          </p:nvSpPr>
          <p:spPr bwMode="auto">
            <a:xfrm>
              <a:off x="6415680" y="4376932"/>
              <a:ext cx="135446" cy="161836"/>
            </a:xfrm>
            <a:custGeom>
              <a:avLst/>
              <a:gdLst>
                <a:gd name="T0" fmla="*/ 0 w 72"/>
                <a:gd name="T1" fmla="*/ 36 h 96"/>
                <a:gd name="T2" fmla="*/ 7 w 72"/>
                <a:gd name="T3" fmla="*/ 36 h 96"/>
                <a:gd name="T4" fmla="*/ 7 w 72"/>
                <a:gd name="T5" fmla="*/ 70 h 96"/>
                <a:gd name="T6" fmla="*/ 7 w 72"/>
                <a:gd name="T7" fmla="*/ 74 h 96"/>
                <a:gd name="T8" fmla="*/ 7 w 72"/>
                <a:gd name="T9" fmla="*/ 75 h 96"/>
                <a:gd name="T10" fmla="*/ 7 w 72"/>
                <a:gd name="T11" fmla="*/ 76 h 96"/>
                <a:gd name="T12" fmla="*/ 7 w 72"/>
                <a:gd name="T13" fmla="*/ 80 h 96"/>
                <a:gd name="T14" fmla="*/ 7 w 72"/>
                <a:gd name="T15" fmla="*/ 81 h 96"/>
                <a:gd name="T16" fmla="*/ 7 w 72"/>
                <a:gd name="T17" fmla="*/ 82 h 96"/>
                <a:gd name="T18" fmla="*/ 7 w 72"/>
                <a:gd name="T19" fmla="*/ 85 h 96"/>
                <a:gd name="T20" fmla="*/ 6 w 72"/>
                <a:gd name="T21" fmla="*/ 86 h 96"/>
                <a:gd name="T22" fmla="*/ 6 w 72"/>
                <a:gd name="T23" fmla="*/ 87 h 96"/>
                <a:gd name="T24" fmla="*/ 8 w 72"/>
                <a:gd name="T25" fmla="*/ 89 h 96"/>
                <a:gd name="T26" fmla="*/ 8 w 72"/>
                <a:gd name="T27" fmla="*/ 90 h 96"/>
                <a:gd name="T28" fmla="*/ 10 w 72"/>
                <a:gd name="T29" fmla="*/ 91 h 96"/>
                <a:gd name="T30" fmla="*/ 11 w 72"/>
                <a:gd name="T31" fmla="*/ 91 h 96"/>
                <a:gd name="T32" fmla="*/ 13 w 72"/>
                <a:gd name="T33" fmla="*/ 94 h 96"/>
                <a:gd name="T34" fmla="*/ 15 w 72"/>
                <a:gd name="T35" fmla="*/ 95 h 96"/>
                <a:gd name="T36" fmla="*/ 17 w 72"/>
                <a:gd name="T37" fmla="*/ 95 h 96"/>
                <a:gd name="T38" fmla="*/ 18 w 72"/>
                <a:gd name="T39" fmla="*/ 95 h 96"/>
                <a:gd name="T40" fmla="*/ 21 w 72"/>
                <a:gd name="T41" fmla="*/ 94 h 96"/>
                <a:gd name="T42" fmla="*/ 23 w 72"/>
                <a:gd name="T43" fmla="*/ 92 h 96"/>
                <a:gd name="T44" fmla="*/ 26 w 72"/>
                <a:gd name="T45" fmla="*/ 89 h 96"/>
                <a:gd name="T46" fmla="*/ 27 w 72"/>
                <a:gd name="T47" fmla="*/ 87 h 96"/>
                <a:gd name="T48" fmla="*/ 27 w 72"/>
                <a:gd name="T49" fmla="*/ 86 h 96"/>
                <a:gd name="T50" fmla="*/ 28 w 72"/>
                <a:gd name="T51" fmla="*/ 85 h 96"/>
                <a:gd name="T52" fmla="*/ 30 w 72"/>
                <a:gd name="T53" fmla="*/ 84 h 96"/>
                <a:gd name="T54" fmla="*/ 35 w 72"/>
                <a:gd name="T55" fmla="*/ 84 h 96"/>
                <a:gd name="T56" fmla="*/ 38 w 72"/>
                <a:gd name="T57" fmla="*/ 85 h 96"/>
                <a:gd name="T58" fmla="*/ 38 w 72"/>
                <a:gd name="T59" fmla="*/ 82 h 96"/>
                <a:gd name="T60" fmla="*/ 41 w 72"/>
                <a:gd name="T61" fmla="*/ 82 h 96"/>
                <a:gd name="T62" fmla="*/ 41 w 72"/>
                <a:gd name="T63" fmla="*/ 85 h 96"/>
                <a:gd name="T64" fmla="*/ 47 w 72"/>
                <a:gd name="T65" fmla="*/ 85 h 96"/>
                <a:gd name="T66" fmla="*/ 48 w 72"/>
                <a:gd name="T67" fmla="*/ 85 h 96"/>
                <a:gd name="T68" fmla="*/ 52 w 72"/>
                <a:gd name="T69" fmla="*/ 85 h 96"/>
                <a:gd name="T70" fmla="*/ 53 w 72"/>
                <a:gd name="T71" fmla="*/ 86 h 96"/>
                <a:gd name="T72" fmla="*/ 55 w 72"/>
                <a:gd name="T73" fmla="*/ 89 h 96"/>
                <a:gd name="T74" fmla="*/ 57 w 72"/>
                <a:gd name="T75" fmla="*/ 92 h 96"/>
                <a:gd name="T76" fmla="*/ 58 w 72"/>
                <a:gd name="T77" fmla="*/ 95 h 96"/>
                <a:gd name="T78" fmla="*/ 60 w 72"/>
                <a:gd name="T79" fmla="*/ 96 h 96"/>
                <a:gd name="T80" fmla="*/ 61 w 72"/>
                <a:gd name="T81" fmla="*/ 96 h 96"/>
                <a:gd name="T82" fmla="*/ 68 w 72"/>
                <a:gd name="T83" fmla="*/ 96 h 96"/>
                <a:gd name="T84" fmla="*/ 71 w 72"/>
                <a:gd name="T85" fmla="*/ 96 h 96"/>
                <a:gd name="T86" fmla="*/ 72 w 72"/>
                <a:gd name="T87" fmla="*/ 0 h 96"/>
                <a:gd name="T88" fmla="*/ 61 w 72"/>
                <a:gd name="T89" fmla="*/ 0 h 96"/>
                <a:gd name="T90" fmla="*/ 1 w 72"/>
                <a:gd name="T91" fmla="*/ 0 h 96"/>
                <a:gd name="T92" fmla="*/ 0 w 72"/>
                <a:gd name="T93" fmla="*/ 3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96">
                  <a:moveTo>
                    <a:pt x="0" y="36"/>
                  </a:moveTo>
                  <a:lnTo>
                    <a:pt x="7" y="36"/>
                  </a:lnTo>
                  <a:lnTo>
                    <a:pt x="7" y="70"/>
                  </a:lnTo>
                  <a:lnTo>
                    <a:pt x="7" y="74"/>
                  </a:lnTo>
                  <a:lnTo>
                    <a:pt x="7" y="75"/>
                  </a:lnTo>
                  <a:lnTo>
                    <a:pt x="7" y="76"/>
                  </a:lnTo>
                  <a:lnTo>
                    <a:pt x="7" y="80"/>
                  </a:lnTo>
                  <a:lnTo>
                    <a:pt x="7" y="81"/>
                  </a:lnTo>
                  <a:lnTo>
                    <a:pt x="7" y="82"/>
                  </a:lnTo>
                  <a:lnTo>
                    <a:pt x="7" y="85"/>
                  </a:lnTo>
                  <a:lnTo>
                    <a:pt x="6" y="86"/>
                  </a:lnTo>
                  <a:lnTo>
                    <a:pt x="6" y="87"/>
                  </a:lnTo>
                  <a:lnTo>
                    <a:pt x="8" y="89"/>
                  </a:lnTo>
                  <a:lnTo>
                    <a:pt x="8" y="90"/>
                  </a:lnTo>
                  <a:lnTo>
                    <a:pt x="10" y="91"/>
                  </a:lnTo>
                  <a:lnTo>
                    <a:pt x="11" y="91"/>
                  </a:lnTo>
                  <a:lnTo>
                    <a:pt x="13" y="94"/>
                  </a:lnTo>
                  <a:lnTo>
                    <a:pt x="15" y="95"/>
                  </a:lnTo>
                  <a:lnTo>
                    <a:pt x="17" y="95"/>
                  </a:lnTo>
                  <a:lnTo>
                    <a:pt x="18" y="95"/>
                  </a:lnTo>
                  <a:lnTo>
                    <a:pt x="21" y="94"/>
                  </a:lnTo>
                  <a:lnTo>
                    <a:pt x="23" y="92"/>
                  </a:lnTo>
                  <a:lnTo>
                    <a:pt x="26" y="89"/>
                  </a:lnTo>
                  <a:lnTo>
                    <a:pt x="27" y="87"/>
                  </a:lnTo>
                  <a:lnTo>
                    <a:pt x="27" y="86"/>
                  </a:lnTo>
                  <a:lnTo>
                    <a:pt x="28" y="85"/>
                  </a:lnTo>
                  <a:lnTo>
                    <a:pt x="30" y="84"/>
                  </a:lnTo>
                  <a:lnTo>
                    <a:pt x="35" y="84"/>
                  </a:lnTo>
                  <a:lnTo>
                    <a:pt x="38" y="85"/>
                  </a:lnTo>
                  <a:lnTo>
                    <a:pt x="38" y="82"/>
                  </a:lnTo>
                  <a:lnTo>
                    <a:pt x="41" y="82"/>
                  </a:lnTo>
                  <a:lnTo>
                    <a:pt x="41" y="85"/>
                  </a:lnTo>
                  <a:lnTo>
                    <a:pt x="47" y="85"/>
                  </a:lnTo>
                  <a:lnTo>
                    <a:pt x="48" y="85"/>
                  </a:lnTo>
                  <a:lnTo>
                    <a:pt x="52" y="85"/>
                  </a:lnTo>
                  <a:lnTo>
                    <a:pt x="53" y="86"/>
                  </a:lnTo>
                  <a:lnTo>
                    <a:pt x="55" y="89"/>
                  </a:lnTo>
                  <a:lnTo>
                    <a:pt x="57" y="92"/>
                  </a:lnTo>
                  <a:lnTo>
                    <a:pt x="58" y="95"/>
                  </a:lnTo>
                  <a:lnTo>
                    <a:pt x="60" y="96"/>
                  </a:lnTo>
                  <a:lnTo>
                    <a:pt x="61" y="96"/>
                  </a:lnTo>
                  <a:lnTo>
                    <a:pt x="68" y="96"/>
                  </a:lnTo>
                  <a:lnTo>
                    <a:pt x="71" y="96"/>
                  </a:lnTo>
                  <a:lnTo>
                    <a:pt x="72" y="0"/>
                  </a:lnTo>
                  <a:lnTo>
                    <a:pt x="61" y="0"/>
                  </a:lnTo>
                  <a:lnTo>
                    <a:pt x="1" y="0"/>
                  </a:lnTo>
                  <a:lnTo>
                    <a:pt x="0" y="3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4" name="Hennepin">
              <a:extLst>
                <a:ext uri="{FF2B5EF4-FFF2-40B4-BE49-F238E27FC236}">
                  <a16:creationId xmlns:a16="http://schemas.microsoft.com/office/drawing/2014/main" id="{E4F45880-9C63-5584-B595-3F1D852628AD}"/>
                </a:ext>
              </a:extLst>
            </p:cNvPr>
            <p:cNvSpPr>
              <a:spLocks/>
            </p:cNvSpPr>
            <p:nvPr/>
          </p:nvSpPr>
          <p:spPr bwMode="auto">
            <a:xfrm>
              <a:off x="6117275" y="4293158"/>
              <a:ext cx="325917" cy="316057"/>
            </a:xfrm>
            <a:custGeom>
              <a:avLst/>
              <a:gdLst>
                <a:gd name="T0" fmla="*/ 168 w 177"/>
                <a:gd name="T1" fmla="*/ 141 h 191"/>
                <a:gd name="T2" fmla="*/ 167 w 177"/>
                <a:gd name="T3" fmla="*/ 136 h 191"/>
                <a:gd name="T4" fmla="*/ 167 w 177"/>
                <a:gd name="T5" fmla="*/ 127 h 191"/>
                <a:gd name="T6" fmla="*/ 167 w 177"/>
                <a:gd name="T7" fmla="*/ 87 h 191"/>
                <a:gd name="T8" fmla="*/ 143 w 177"/>
                <a:gd name="T9" fmla="*/ 81 h 191"/>
                <a:gd name="T10" fmla="*/ 143 w 177"/>
                <a:gd name="T11" fmla="*/ 75 h 191"/>
                <a:gd name="T12" fmla="*/ 146 w 177"/>
                <a:gd name="T13" fmla="*/ 67 h 191"/>
                <a:gd name="T14" fmla="*/ 146 w 177"/>
                <a:gd name="T15" fmla="*/ 61 h 191"/>
                <a:gd name="T16" fmla="*/ 141 w 177"/>
                <a:gd name="T17" fmla="*/ 55 h 191"/>
                <a:gd name="T18" fmla="*/ 140 w 177"/>
                <a:gd name="T19" fmla="*/ 50 h 191"/>
                <a:gd name="T20" fmla="*/ 137 w 177"/>
                <a:gd name="T21" fmla="*/ 45 h 191"/>
                <a:gd name="T22" fmla="*/ 132 w 177"/>
                <a:gd name="T23" fmla="*/ 41 h 191"/>
                <a:gd name="T24" fmla="*/ 127 w 177"/>
                <a:gd name="T25" fmla="*/ 37 h 191"/>
                <a:gd name="T26" fmla="*/ 123 w 177"/>
                <a:gd name="T27" fmla="*/ 32 h 191"/>
                <a:gd name="T28" fmla="*/ 120 w 177"/>
                <a:gd name="T29" fmla="*/ 30 h 191"/>
                <a:gd name="T30" fmla="*/ 113 w 177"/>
                <a:gd name="T31" fmla="*/ 25 h 191"/>
                <a:gd name="T32" fmla="*/ 110 w 177"/>
                <a:gd name="T33" fmla="*/ 22 h 191"/>
                <a:gd name="T34" fmla="*/ 105 w 177"/>
                <a:gd name="T35" fmla="*/ 18 h 191"/>
                <a:gd name="T36" fmla="*/ 101 w 177"/>
                <a:gd name="T37" fmla="*/ 12 h 191"/>
                <a:gd name="T38" fmla="*/ 95 w 177"/>
                <a:gd name="T39" fmla="*/ 12 h 191"/>
                <a:gd name="T40" fmla="*/ 88 w 177"/>
                <a:gd name="T41" fmla="*/ 8 h 191"/>
                <a:gd name="T42" fmla="*/ 83 w 177"/>
                <a:gd name="T43" fmla="*/ 8 h 191"/>
                <a:gd name="T44" fmla="*/ 78 w 177"/>
                <a:gd name="T45" fmla="*/ 2 h 191"/>
                <a:gd name="T46" fmla="*/ 75 w 177"/>
                <a:gd name="T47" fmla="*/ 2 h 191"/>
                <a:gd name="T48" fmla="*/ 67 w 177"/>
                <a:gd name="T49" fmla="*/ 8 h 191"/>
                <a:gd name="T50" fmla="*/ 58 w 177"/>
                <a:gd name="T51" fmla="*/ 11 h 191"/>
                <a:gd name="T52" fmla="*/ 51 w 177"/>
                <a:gd name="T53" fmla="*/ 15 h 191"/>
                <a:gd name="T54" fmla="*/ 42 w 177"/>
                <a:gd name="T55" fmla="*/ 16 h 191"/>
                <a:gd name="T56" fmla="*/ 33 w 177"/>
                <a:gd name="T57" fmla="*/ 18 h 191"/>
                <a:gd name="T58" fmla="*/ 36 w 177"/>
                <a:gd name="T59" fmla="*/ 32 h 191"/>
                <a:gd name="T60" fmla="*/ 27 w 177"/>
                <a:gd name="T61" fmla="*/ 38 h 191"/>
                <a:gd name="T62" fmla="*/ 17 w 177"/>
                <a:gd name="T63" fmla="*/ 50 h 191"/>
                <a:gd name="T64" fmla="*/ 11 w 177"/>
                <a:gd name="T65" fmla="*/ 62 h 191"/>
                <a:gd name="T66" fmla="*/ 2 w 177"/>
                <a:gd name="T67" fmla="*/ 67 h 191"/>
                <a:gd name="T68" fmla="*/ 0 w 177"/>
                <a:gd name="T69" fmla="*/ 147 h 191"/>
                <a:gd name="T70" fmla="*/ 75 w 177"/>
                <a:gd name="T71" fmla="*/ 183 h 191"/>
                <a:gd name="T72" fmla="*/ 81 w 177"/>
                <a:gd name="T73" fmla="*/ 183 h 191"/>
                <a:gd name="T74" fmla="*/ 88 w 177"/>
                <a:gd name="T75" fmla="*/ 182 h 191"/>
                <a:gd name="T76" fmla="*/ 96 w 177"/>
                <a:gd name="T77" fmla="*/ 182 h 191"/>
                <a:gd name="T78" fmla="*/ 101 w 177"/>
                <a:gd name="T79" fmla="*/ 181 h 191"/>
                <a:gd name="T80" fmla="*/ 108 w 177"/>
                <a:gd name="T81" fmla="*/ 185 h 191"/>
                <a:gd name="T82" fmla="*/ 112 w 177"/>
                <a:gd name="T83" fmla="*/ 187 h 191"/>
                <a:gd name="T84" fmla="*/ 117 w 177"/>
                <a:gd name="T85" fmla="*/ 191 h 191"/>
                <a:gd name="T86" fmla="*/ 123 w 177"/>
                <a:gd name="T87" fmla="*/ 190 h 191"/>
                <a:gd name="T88" fmla="*/ 128 w 177"/>
                <a:gd name="T89" fmla="*/ 190 h 191"/>
                <a:gd name="T90" fmla="*/ 135 w 177"/>
                <a:gd name="T91" fmla="*/ 188 h 191"/>
                <a:gd name="T92" fmla="*/ 140 w 177"/>
                <a:gd name="T93" fmla="*/ 186 h 191"/>
                <a:gd name="T94" fmla="*/ 145 w 177"/>
                <a:gd name="T95" fmla="*/ 183 h 191"/>
                <a:gd name="T96" fmla="*/ 152 w 177"/>
                <a:gd name="T97" fmla="*/ 181 h 191"/>
                <a:gd name="T98" fmla="*/ 158 w 177"/>
                <a:gd name="T99" fmla="*/ 175 h 191"/>
                <a:gd name="T100" fmla="*/ 161 w 177"/>
                <a:gd name="T101" fmla="*/ 171 h 191"/>
                <a:gd name="T102" fmla="*/ 166 w 177"/>
                <a:gd name="T103" fmla="*/ 167 h 191"/>
                <a:gd name="T104" fmla="*/ 168 w 177"/>
                <a:gd name="T105" fmla="*/ 161 h 191"/>
                <a:gd name="T106" fmla="*/ 172 w 177"/>
                <a:gd name="T107" fmla="*/ 155 h 191"/>
                <a:gd name="T108" fmla="*/ 177 w 177"/>
                <a:gd name="T109" fmla="*/ 14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91">
                  <a:moveTo>
                    <a:pt x="173" y="145"/>
                  </a:moveTo>
                  <a:lnTo>
                    <a:pt x="171" y="142"/>
                  </a:lnTo>
                  <a:lnTo>
                    <a:pt x="170" y="142"/>
                  </a:lnTo>
                  <a:lnTo>
                    <a:pt x="168" y="141"/>
                  </a:lnTo>
                  <a:lnTo>
                    <a:pt x="168" y="140"/>
                  </a:lnTo>
                  <a:lnTo>
                    <a:pt x="166" y="138"/>
                  </a:lnTo>
                  <a:lnTo>
                    <a:pt x="166" y="137"/>
                  </a:lnTo>
                  <a:lnTo>
                    <a:pt x="167" y="136"/>
                  </a:lnTo>
                  <a:lnTo>
                    <a:pt x="167" y="133"/>
                  </a:lnTo>
                  <a:lnTo>
                    <a:pt x="167" y="132"/>
                  </a:lnTo>
                  <a:lnTo>
                    <a:pt x="167" y="131"/>
                  </a:lnTo>
                  <a:lnTo>
                    <a:pt x="167" y="127"/>
                  </a:lnTo>
                  <a:lnTo>
                    <a:pt x="167" y="126"/>
                  </a:lnTo>
                  <a:lnTo>
                    <a:pt x="167" y="125"/>
                  </a:lnTo>
                  <a:lnTo>
                    <a:pt x="167" y="121"/>
                  </a:lnTo>
                  <a:lnTo>
                    <a:pt x="167" y="87"/>
                  </a:lnTo>
                  <a:lnTo>
                    <a:pt x="160" y="87"/>
                  </a:lnTo>
                  <a:lnTo>
                    <a:pt x="143" y="88"/>
                  </a:lnTo>
                  <a:lnTo>
                    <a:pt x="143" y="82"/>
                  </a:lnTo>
                  <a:lnTo>
                    <a:pt x="143" y="81"/>
                  </a:lnTo>
                  <a:lnTo>
                    <a:pt x="143" y="78"/>
                  </a:lnTo>
                  <a:lnTo>
                    <a:pt x="143" y="77"/>
                  </a:lnTo>
                  <a:lnTo>
                    <a:pt x="143" y="76"/>
                  </a:lnTo>
                  <a:lnTo>
                    <a:pt x="143" y="75"/>
                  </a:lnTo>
                  <a:lnTo>
                    <a:pt x="143" y="73"/>
                  </a:lnTo>
                  <a:lnTo>
                    <a:pt x="146" y="72"/>
                  </a:lnTo>
                  <a:lnTo>
                    <a:pt x="146" y="70"/>
                  </a:lnTo>
                  <a:lnTo>
                    <a:pt x="146" y="67"/>
                  </a:lnTo>
                  <a:lnTo>
                    <a:pt x="145" y="66"/>
                  </a:lnTo>
                  <a:lnTo>
                    <a:pt x="145" y="65"/>
                  </a:lnTo>
                  <a:lnTo>
                    <a:pt x="145" y="63"/>
                  </a:lnTo>
                  <a:lnTo>
                    <a:pt x="146" y="61"/>
                  </a:lnTo>
                  <a:lnTo>
                    <a:pt x="146" y="60"/>
                  </a:lnTo>
                  <a:lnTo>
                    <a:pt x="145" y="58"/>
                  </a:lnTo>
                  <a:lnTo>
                    <a:pt x="143" y="57"/>
                  </a:lnTo>
                  <a:lnTo>
                    <a:pt x="141" y="55"/>
                  </a:lnTo>
                  <a:lnTo>
                    <a:pt x="140" y="53"/>
                  </a:lnTo>
                  <a:lnTo>
                    <a:pt x="140" y="52"/>
                  </a:lnTo>
                  <a:lnTo>
                    <a:pt x="140" y="51"/>
                  </a:lnTo>
                  <a:lnTo>
                    <a:pt x="140" y="50"/>
                  </a:lnTo>
                  <a:lnTo>
                    <a:pt x="140" y="48"/>
                  </a:lnTo>
                  <a:lnTo>
                    <a:pt x="138" y="47"/>
                  </a:lnTo>
                  <a:lnTo>
                    <a:pt x="137" y="46"/>
                  </a:lnTo>
                  <a:lnTo>
                    <a:pt x="137" y="45"/>
                  </a:lnTo>
                  <a:lnTo>
                    <a:pt x="136" y="43"/>
                  </a:lnTo>
                  <a:lnTo>
                    <a:pt x="135" y="43"/>
                  </a:lnTo>
                  <a:lnTo>
                    <a:pt x="133" y="41"/>
                  </a:lnTo>
                  <a:lnTo>
                    <a:pt x="132" y="41"/>
                  </a:lnTo>
                  <a:lnTo>
                    <a:pt x="131" y="40"/>
                  </a:lnTo>
                  <a:lnTo>
                    <a:pt x="130" y="38"/>
                  </a:lnTo>
                  <a:lnTo>
                    <a:pt x="128" y="38"/>
                  </a:lnTo>
                  <a:lnTo>
                    <a:pt x="127" y="37"/>
                  </a:lnTo>
                  <a:lnTo>
                    <a:pt x="127" y="36"/>
                  </a:lnTo>
                  <a:lnTo>
                    <a:pt x="126" y="35"/>
                  </a:lnTo>
                  <a:lnTo>
                    <a:pt x="123" y="33"/>
                  </a:lnTo>
                  <a:lnTo>
                    <a:pt x="123" y="32"/>
                  </a:lnTo>
                  <a:lnTo>
                    <a:pt x="122" y="31"/>
                  </a:lnTo>
                  <a:lnTo>
                    <a:pt x="121" y="31"/>
                  </a:lnTo>
                  <a:lnTo>
                    <a:pt x="121" y="30"/>
                  </a:lnTo>
                  <a:lnTo>
                    <a:pt x="120" y="30"/>
                  </a:lnTo>
                  <a:lnTo>
                    <a:pt x="118" y="30"/>
                  </a:lnTo>
                  <a:lnTo>
                    <a:pt x="116" y="27"/>
                  </a:lnTo>
                  <a:lnTo>
                    <a:pt x="115" y="26"/>
                  </a:lnTo>
                  <a:lnTo>
                    <a:pt x="113" y="25"/>
                  </a:lnTo>
                  <a:lnTo>
                    <a:pt x="113" y="23"/>
                  </a:lnTo>
                  <a:lnTo>
                    <a:pt x="112" y="23"/>
                  </a:lnTo>
                  <a:lnTo>
                    <a:pt x="111" y="22"/>
                  </a:lnTo>
                  <a:lnTo>
                    <a:pt x="110" y="22"/>
                  </a:lnTo>
                  <a:lnTo>
                    <a:pt x="107" y="21"/>
                  </a:lnTo>
                  <a:lnTo>
                    <a:pt x="106" y="21"/>
                  </a:lnTo>
                  <a:lnTo>
                    <a:pt x="105" y="20"/>
                  </a:lnTo>
                  <a:lnTo>
                    <a:pt x="105" y="18"/>
                  </a:lnTo>
                  <a:lnTo>
                    <a:pt x="103" y="15"/>
                  </a:lnTo>
                  <a:lnTo>
                    <a:pt x="102" y="13"/>
                  </a:lnTo>
                  <a:lnTo>
                    <a:pt x="102" y="12"/>
                  </a:lnTo>
                  <a:lnTo>
                    <a:pt x="101" y="12"/>
                  </a:lnTo>
                  <a:lnTo>
                    <a:pt x="100" y="12"/>
                  </a:lnTo>
                  <a:lnTo>
                    <a:pt x="97" y="12"/>
                  </a:lnTo>
                  <a:lnTo>
                    <a:pt x="96" y="12"/>
                  </a:lnTo>
                  <a:lnTo>
                    <a:pt x="95" y="12"/>
                  </a:lnTo>
                  <a:lnTo>
                    <a:pt x="92" y="11"/>
                  </a:lnTo>
                  <a:lnTo>
                    <a:pt x="91" y="10"/>
                  </a:lnTo>
                  <a:lnTo>
                    <a:pt x="90" y="8"/>
                  </a:lnTo>
                  <a:lnTo>
                    <a:pt x="88" y="8"/>
                  </a:lnTo>
                  <a:lnTo>
                    <a:pt x="87" y="10"/>
                  </a:lnTo>
                  <a:lnTo>
                    <a:pt x="86" y="10"/>
                  </a:lnTo>
                  <a:lnTo>
                    <a:pt x="85" y="8"/>
                  </a:lnTo>
                  <a:lnTo>
                    <a:pt x="83" y="8"/>
                  </a:lnTo>
                  <a:lnTo>
                    <a:pt x="83" y="7"/>
                  </a:lnTo>
                  <a:lnTo>
                    <a:pt x="82" y="6"/>
                  </a:lnTo>
                  <a:lnTo>
                    <a:pt x="80" y="2"/>
                  </a:lnTo>
                  <a:lnTo>
                    <a:pt x="78" y="2"/>
                  </a:lnTo>
                  <a:lnTo>
                    <a:pt x="76" y="1"/>
                  </a:lnTo>
                  <a:lnTo>
                    <a:pt x="76" y="0"/>
                  </a:lnTo>
                  <a:lnTo>
                    <a:pt x="75" y="0"/>
                  </a:lnTo>
                  <a:lnTo>
                    <a:pt x="75" y="2"/>
                  </a:lnTo>
                  <a:lnTo>
                    <a:pt x="73" y="5"/>
                  </a:lnTo>
                  <a:lnTo>
                    <a:pt x="71" y="7"/>
                  </a:lnTo>
                  <a:lnTo>
                    <a:pt x="70" y="7"/>
                  </a:lnTo>
                  <a:lnTo>
                    <a:pt x="67" y="8"/>
                  </a:lnTo>
                  <a:lnTo>
                    <a:pt x="65" y="7"/>
                  </a:lnTo>
                  <a:lnTo>
                    <a:pt x="62" y="8"/>
                  </a:lnTo>
                  <a:lnTo>
                    <a:pt x="60" y="10"/>
                  </a:lnTo>
                  <a:lnTo>
                    <a:pt x="58" y="11"/>
                  </a:lnTo>
                  <a:lnTo>
                    <a:pt x="57" y="12"/>
                  </a:lnTo>
                  <a:lnTo>
                    <a:pt x="55" y="12"/>
                  </a:lnTo>
                  <a:lnTo>
                    <a:pt x="52" y="13"/>
                  </a:lnTo>
                  <a:lnTo>
                    <a:pt x="51" y="15"/>
                  </a:lnTo>
                  <a:lnTo>
                    <a:pt x="47" y="15"/>
                  </a:lnTo>
                  <a:lnTo>
                    <a:pt x="46" y="15"/>
                  </a:lnTo>
                  <a:lnTo>
                    <a:pt x="43" y="16"/>
                  </a:lnTo>
                  <a:lnTo>
                    <a:pt x="42" y="16"/>
                  </a:lnTo>
                  <a:lnTo>
                    <a:pt x="41" y="17"/>
                  </a:lnTo>
                  <a:lnTo>
                    <a:pt x="40" y="16"/>
                  </a:lnTo>
                  <a:lnTo>
                    <a:pt x="37" y="16"/>
                  </a:lnTo>
                  <a:lnTo>
                    <a:pt x="33" y="18"/>
                  </a:lnTo>
                  <a:lnTo>
                    <a:pt x="33" y="20"/>
                  </a:lnTo>
                  <a:lnTo>
                    <a:pt x="35" y="22"/>
                  </a:lnTo>
                  <a:lnTo>
                    <a:pt x="35" y="26"/>
                  </a:lnTo>
                  <a:lnTo>
                    <a:pt x="36" y="32"/>
                  </a:lnTo>
                  <a:lnTo>
                    <a:pt x="35" y="35"/>
                  </a:lnTo>
                  <a:lnTo>
                    <a:pt x="33" y="36"/>
                  </a:lnTo>
                  <a:lnTo>
                    <a:pt x="30" y="37"/>
                  </a:lnTo>
                  <a:lnTo>
                    <a:pt x="27" y="38"/>
                  </a:lnTo>
                  <a:lnTo>
                    <a:pt x="26" y="40"/>
                  </a:lnTo>
                  <a:lnTo>
                    <a:pt x="22" y="43"/>
                  </a:lnTo>
                  <a:lnTo>
                    <a:pt x="20" y="46"/>
                  </a:lnTo>
                  <a:lnTo>
                    <a:pt x="17" y="50"/>
                  </a:lnTo>
                  <a:lnTo>
                    <a:pt x="16" y="52"/>
                  </a:lnTo>
                  <a:lnTo>
                    <a:pt x="15" y="56"/>
                  </a:lnTo>
                  <a:lnTo>
                    <a:pt x="13" y="60"/>
                  </a:lnTo>
                  <a:lnTo>
                    <a:pt x="11" y="62"/>
                  </a:lnTo>
                  <a:lnTo>
                    <a:pt x="11" y="63"/>
                  </a:lnTo>
                  <a:lnTo>
                    <a:pt x="8" y="65"/>
                  </a:lnTo>
                  <a:lnTo>
                    <a:pt x="5" y="66"/>
                  </a:lnTo>
                  <a:lnTo>
                    <a:pt x="2" y="67"/>
                  </a:lnTo>
                  <a:lnTo>
                    <a:pt x="2" y="70"/>
                  </a:lnTo>
                  <a:lnTo>
                    <a:pt x="1" y="71"/>
                  </a:lnTo>
                  <a:lnTo>
                    <a:pt x="0" y="111"/>
                  </a:lnTo>
                  <a:lnTo>
                    <a:pt x="0" y="147"/>
                  </a:lnTo>
                  <a:lnTo>
                    <a:pt x="72" y="147"/>
                  </a:lnTo>
                  <a:lnTo>
                    <a:pt x="73" y="177"/>
                  </a:lnTo>
                  <a:lnTo>
                    <a:pt x="73" y="183"/>
                  </a:lnTo>
                  <a:lnTo>
                    <a:pt x="75" y="183"/>
                  </a:lnTo>
                  <a:lnTo>
                    <a:pt x="77" y="182"/>
                  </a:lnTo>
                  <a:lnTo>
                    <a:pt x="78" y="182"/>
                  </a:lnTo>
                  <a:lnTo>
                    <a:pt x="80" y="181"/>
                  </a:lnTo>
                  <a:lnTo>
                    <a:pt x="81" y="183"/>
                  </a:lnTo>
                  <a:lnTo>
                    <a:pt x="82" y="182"/>
                  </a:lnTo>
                  <a:lnTo>
                    <a:pt x="83" y="182"/>
                  </a:lnTo>
                  <a:lnTo>
                    <a:pt x="85" y="182"/>
                  </a:lnTo>
                  <a:lnTo>
                    <a:pt x="88" y="182"/>
                  </a:lnTo>
                  <a:lnTo>
                    <a:pt x="90" y="182"/>
                  </a:lnTo>
                  <a:lnTo>
                    <a:pt x="92" y="182"/>
                  </a:lnTo>
                  <a:lnTo>
                    <a:pt x="93" y="182"/>
                  </a:lnTo>
                  <a:lnTo>
                    <a:pt x="96" y="182"/>
                  </a:lnTo>
                  <a:lnTo>
                    <a:pt x="96" y="181"/>
                  </a:lnTo>
                  <a:lnTo>
                    <a:pt x="97" y="180"/>
                  </a:lnTo>
                  <a:lnTo>
                    <a:pt x="98" y="180"/>
                  </a:lnTo>
                  <a:lnTo>
                    <a:pt x="101" y="181"/>
                  </a:lnTo>
                  <a:lnTo>
                    <a:pt x="102" y="182"/>
                  </a:lnTo>
                  <a:lnTo>
                    <a:pt x="105" y="182"/>
                  </a:lnTo>
                  <a:lnTo>
                    <a:pt x="107" y="182"/>
                  </a:lnTo>
                  <a:lnTo>
                    <a:pt x="108" y="185"/>
                  </a:lnTo>
                  <a:lnTo>
                    <a:pt x="108" y="186"/>
                  </a:lnTo>
                  <a:lnTo>
                    <a:pt x="110" y="186"/>
                  </a:lnTo>
                  <a:lnTo>
                    <a:pt x="111" y="186"/>
                  </a:lnTo>
                  <a:lnTo>
                    <a:pt x="112" y="187"/>
                  </a:lnTo>
                  <a:lnTo>
                    <a:pt x="113" y="187"/>
                  </a:lnTo>
                  <a:lnTo>
                    <a:pt x="113" y="190"/>
                  </a:lnTo>
                  <a:lnTo>
                    <a:pt x="115" y="191"/>
                  </a:lnTo>
                  <a:lnTo>
                    <a:pt x="117" y="191"/>
                  </a:lnTo>
                  <a:lnTo>
                    <a:pt x="118" y="190"/>
                  </a:lnTo>
                  <a:lnTo>
                    <a:pt x="121" y="191"/>
                  </a:lnTo>
                  <a:lnTo>
                    <a:pt x="122" y="190"/>
                  </a:lnTo>
                  <a:lnTo>
                    <a:pt x="123" y="190"/>
                  </a:lnTo>
                  <a:lnTo>
                    <a:pt x="125" y="190"/>
                  </a:lnTo>
                  <a:lnTo>
                    <a:pt x="126" y="191"/>
                  </a:lnTo>
                  <a:lnTo>
                    <a:pt x="127" y="191"/>
                  </a:lnTo>
                  <a:lnTo>
                    <a:pt x="128" y="190"/>
                  </a:lnTo>
                  <a:lnTo>
                    <a:pt x="131" y="190"/>
                  </a:lnTo>
                  <a:lnTo>
                    <a:pt x="131" y="188"/>
                  </a:lnTo>
                  <a:lnTo>
                    <a:pt x="132" y="188"/>
                  </a:lnTo>
                  <a:lnTo>
                    <a:pt x="135" y="188"/>
                  </a:lnTo>
                  <a:lnTo>
                    <a:pt x="136" y="188"/>
                  </a:lnTo>
                  <a:lnTo>
                    <a:pt x="137" y="187"/>
                  </a:lnTo>
                  <a:lnTo>
                    <a:pt x="138" y="187"/>
                  </a:lnTo>
                  <a:lnTo>
                    <a:pt x="140" y="186"/>
                  </a:lnTo>
                  <a:lnTo>
                    <a:pt x="141" y="186"/>
                  </a:lnTo>
                  <a:lnTo>
                    <a:pt x="142" y="185"/>
                  </a:lnTo>
                  <a:lnTo>
                    <a:pt x="142" y="183"/>
                  </a:lnTo>
                  <a:lnTo>
                    <a:pt x="145" y="183"/>
                  </a:lnTo>
                  <a:lnTo>
                    <a:pt x="147" y="182"/>
                  </a:lnTo>
                  <a:lnTo>
                    <a:pt x="148" y="182"/>
                  </a:lnTo>
                  <a:lnTo>
                    <a:pt x="151" y="182"/>
                  </a:lnTo>
                  <a:lnTo>
                    <a:pt x="152" y="181"/>
                  </a:lnTo>
                  <a:lnTo>
                    <a:pt x="153" y="180"/>
                  </a:lnTo>
                  <a:lnTo>
                    <a:pt x="155" y="178"/>
                  </a:lnTo>
                  <a:lnTo>
                    <a:pt x="156" y="178"/>
                  </a:lnTo>
                  <a:lnTo>
                    <a:pt x="158" y="175"/>
                  </a:lnTo>
                  <a:lnTo>
                    <a:pt x="160" y="173"/>
                  </a:lnTo>
                  <a:lnTo>
                    <a:pt x="161" y="173"/>
                  </a:lnTo>
                  <a:lnTo>
                    <a:pt x="161" y="172"/>
                  </a:lnTo>
                  <a:lnTo>
                    <a:pt x="161" y="171"/>
                  </a:lnTo>
                  <a:lnTo>
                    <a:pt x="162" y="170"/>
                  </a:lnTo>
                  <a:lnTo>
                    <a:pt x="163" y="168"/>
                  </a:lnTo>
                  <a:lnTo>
                    <a:pt x="165" y="168"/>
                  </a:lnTo>
                  <a:lnTo>
                    <a:pt x="166" y="167"/>
                  </a:lnTo>
                  <a:lnTo>
                    <a:pt x="166" y="166"/>
                  </a:lnTo>
                  <a:lnTo>
                    <a:pt x="166" y="165"/>
                  </a:lnTo>
                  <a:lnTo>
                    <a:pt x="168" y="162"/>
                  </a:lnTo>
                  <a:lnTo>
                    <a:pt x="168" y="161"/>
                  </a:lnTo>
                  <a:lnTo>
                    <a:pt x="167" y="158"/>
                  </a:lnTo>
                  <a:lnTo>
                    <a:pt x="168" y="158"/>
                  </a:lnTo>
                  <a:lnTo>
                    <a:pt x="171" y="156"/>
                  </a:lnTo>
                  <a:lnTo>
                    <a:pt x="172" y="155"/>
                  </a:lnTo>
                  <a:lnTo>
                    <a:pt x="173" y="151"/>
                  </a:lnTo>
                  <a:lnTo>
                    <a:pt x="173" y="150"/>
                  </a:lnTo>
                  <a:lnTo>
                    <a:pt x="175" y="148"/>
                  </a:lnTo>
                  <a:lnTo>
                    <a:pt x="177" y="146"/>
                  </a:lnTo>
                  <a:lnTo>
                    <a:pt x="175" y="146"/>
                  </a:lnTo>
                  <a:lnTo>
                    <a:pt x="173" y="145"/>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5" name="Marshall">
              <a:extLst>
                <a:ext uri="{FF2B5EF4-FFF2-40B4-BE49-F238E27FC236}">
                  <a16:creationId xmlns:a16="http://schemas.microsoft.com/office/drawing/2014/main" id="{42C26D53-6A4F-C924-E51D-7695DEC9E18E}"/>
                </a:ext>
              </a:extLst>
            </p:cNvPr>
            <p:cNvSpPr>
              <a:spLocks/>
            </p:cNvSpPr>
            <p:nvPr/>
          </p:nvSpPr>
          <p:spPr bwMode="auto">
            <a:xfrm>
              <a:off x="4392457" y="1966520"/>
              <a:ext cx="808442" cy="287497"/>
            </a:xfrm>
            <a:custGeom>
              <a:avLst/>
              <a:gdLst>
                <a:gd name="T0" fmla="*/ 439 w 439"/>
                <a:gd name="T1" fmla="*/ 19 h 170"/>
                <a:gd name="T2" fmla="*/ 4 w 439"/>
                <a:gd name="T3" fmla="*/ 3 h 170"/>
                <a:gd name="T4" fmla="*/ 9 w 439"/>
                <a:gd name="T5" fmla="*/ 5 h 170"/>
                <a:gd name="T6" fmla="*/ 6 w 439"/>
                <a:gd name="T7" fmla="*/ 10 h 170"/>
                <a:gd name="T8" fmla="*/ 11 w 439"/>
                <a:gd name="T9" fmla="*/ 10 h 170"/>
                <a:gd name="T10" fmla="*/ 8 w 439"/>
                <a:gd name="T11" fmla="*/ 15 h 170"/>
                <a:gd name="T12" fmla="*/ 5 w 439"/>
                <a:gd name="T13" fmla="*/ 19 h 170"/>
                <a:gd name="T14" fmla="*/ 10 w 439"/>
                <a:gd name="T15" fmla="*/ 23 h 170"/>
                <a:gd name="T16" fmla="*/ 6 w 439"/>
                <a:gd name="T17" fmla="*/ 23 h 170"/>
                <a:gd name="T18" fmla="*/ 3 w 439"/>
                <a:gd name="T19" fmla="*/ 27 h 170"/>
                <a:gd name="T20" fmla="*/ 8 w 439"/>
                <a:gd name="T21" fmla="*/ 29 h 170"/>
                <a:gd name="T22" fmla="*/ 10 w 439"/>
                <a:gd name="T23" fmla="*/ 32 h 170"/>
                <a:gd name="T24" fmla="*/ 6 w 439"/>
                <a:gd name="T25" fmla="*/ 34 h 170"/>
                <a:gd name="T26" fmla="*/ 11 w 439"/>
                <a:gd name="T27" fmla="*/ 38 h 170"/>
                <a:gd name="T28" fmla="*/ 5 w 439"/>
                <a:gd name="T29" fmla="*/ 42 h 170"/>
                <a:gd name="T30" fmla="*/ 8 w 439"/>
                <a:gd name="T31" fmla="*/ 45 h 170"/>
                <a:gd name="T32" fmla="*/ 11 w 439"/>
                <a:gd name="T33" fmla="*/ 47 h 170"/>
                <a:gd name="T34" fmla="*/ 5 w 439"/>
                <a:gd name="T35" fmla="*/ 48 h 170"/>
                <a:gd name="T36" fmla="*/ 11 w 439"/>
                <a:gd name="T37" fmla="*/ 52 h 170"/>
                <a:gd name="T38" fmla="*/ 6 w 439"/>
                <a:gd name="T39" fmla="*/ 52 h 170"/>
                <a:gd name="T40" fmla="*/ 4 w 439"/>
                <a:gd name="T41" fmla="*/ 54 h 170"/>
                <a:gd name="T42" fmla="*/ 9 w 439"/>
                <a:gd name="T43" fmla="*/ 59 h 170"/>
                <a:gd name="T44" fmla="*/ 4 w 439"/>
                <a:gd name="T45" fmla="*/ 62 h 170"/>
                <a:gd name="T46" fmla="*/ 1 w 439"/>
                <a:gd name="T47" fmla="*/ 65 h 170"/>
                <a:gd name="T48" fmla="*/ 5 w 439"/>
                <a:gd name="T49" fmla="*/ 67 h 170"/>
                <a:gd name="T50" fmla="*/ 5 w 439"/>
                <a:gd name="T51" fmla="*/ 72 h 170"/>
                <a:gd name="T52" fmla="*/ 1 w 439"/>
                <a:gd name="T53" fmla="*/ 77 h 170"/>
                <a:gd name="T54" fmla="*/ 5 w 439"/>
                <a:gd name="T55" fmla="*/ 79 h 170"/>
                <a:gd name="T56" fmla="*/ 6 w 439"/>
                <a:gd name="T57" fmla="*/ 84 h 170"/>
                <a:gd name="T58" fmla="*/ 6 w 439"/>
                <a:gd name="T59" fmla="*/ 88 h 170"/>
                <a:gd name="T60" fmla="*/ 10 w 439"/>
                <a:gd name="T61" fmla="*/ 92 h 170"/>
                <a:gd name="T62" fmla="*/ 6 w 439"/>
                <a:gd name="T63" fmla="*/ 94 h 170"/>
                <a:gd name="T64" fmla="*/ 9 w 439"/>
                <a:gd name="T65" fmla="*/ 98 h 170"/>
                <a:gd name="T66" fmla="*/ 11 w 439"/>
                <a:gd name="T67" fmla="*/ 103 h 170"/>
                <a:gd name="T68" fmla="*/ 5 w 439"/>
                <a:gd name="T69" fmla="*/ 105 h 170"/>
                <a:gd name="T70" fmla="*/ 9 w 439"/>
                <a:gd name="T71" fmla="*/ 108 h 170"/>
                <a:gd name="T72" fmla="*/ 8 w 439"/>
                <a:gd name="T73" fmla="*/ 113 h 170"/>
                <a:gd name="T74" fmla="*/ 3 w 439"/>
                <a:gd name="T75" fmla="*/ 114 h 170"/>
                <a:gd name="T76" fmla="*/ 8 w 439"/>
                <a:gd name="T77" fmla="*/ 117 h 170"/>
                <a:gd name="T78" fmla="*/ 8 w 439"/>
                <a:gd name="T79" fmla="*/ 123 h 170"/>
                <a:gd name="T80" fmla="*/ 1 w 439"/>
                <a:gd name="T81" fmla="*/ 124 h 170"/>
                <a:gd name="T82" fmla="*/ 4 w 439"/>
                <a:gd name="T83" fmla="*/ 128 h 170"/>
                <a:gd name="T84" fmla="*/ 8 w 439"/>
                <a:gd name="T85" fmla="*/ 130 h 170"/>
                <a:gd name="T86" fmla="*/ 6 w 439"/>
                <a:gd name="T87" fmla="*/ 132 h 170"/>
                <a:gd name="T88" fmla="*/ 0 w 439"/>
                <a:gd name="T89" fmla="*/ 134 h 170"/>
                <a:gd name="T90" fmla="*/ 6 w 439"/>
                <a:gd name="T91" fmla="*/ 134 h 170"/>
                <a:gd name="T92" fmla="*/ 8 w 439"/>
                <a:gd name="T93" fmla="*/ 139 h 170"/>
                <a:gd name="T94" fmla="*/ 3 w 439"/>
                <a:gd name="T95" fmla="*/ 137 h 170"/>
                <a:gd name="T96" fmla="*/ 1 w 439"/>
                <a:gd name="T97" fmla="*/ 142 h 170"/>
                <a:gd name="T98" fmla="*/ 0 w 439"/>
                <a:gd name="T99" fmla="*/ 147 h 170"/>
                <a:gd name="T100" fmla="*/ 3 w 439"/>
                <a:gd name="T101" fmla="*/ 1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170">
                  <a:moveTo>
                    <a:pt x="436" y="170"/>
                  </a:moveTo>
                  <a:lnTo>
                    <a:pt x="438" y="160"/>
                  </a:lnTo>
                  <a:lnTo>
                    <a:pt x="439" y="89"/>
                  </a:lnTo>
                  <a:lnTo>
                    <a:pt x="438" y="89"/>
                  </a:lnTo>
                  <a:lnTo>
                    <a:pt x="439" y="19"/>
                  </a:lnTo>
                  <a:lnTo>
                    <a:pt x="218" y="9"/>
                  </a:lnTo>
                  <a:lnTo>
                    <a:pt x="94" y="5"/>
                  </a:lnTo>
                  <a:lnTo>
                    <a:pt x="3" y="0"/>
                  </a:lnTo>
                  <a:lnTo>
                    <a:pt x="3" y="2"/>
                  </a:lnTo>
                  <a:lnTo>
                    <a:pt x="4" y="3"/>
                  </a:lnTo>
                  <a:lnTo>
                    <a:pt x="5" y="3"/>
                  </a:lnTo>
                  <a:lnTo>
                    <a:pt x="6" y="4"/>
                  </a:lnTo>
                  <a:lnTo>
                    <a:pt x="8" y="4"/>
                  </a:lnTo>
                  <a:lnTo>
                    <a:pt x="8" y="5"/>
                  </a:lnTo>
                  <a:lnTo>
                    <a:pt x="9" y="5"/>
                  </a:lnTo>
                  <a:lnTo>
                    <a:pt x="8" y="7"/>
                  </a:lnTo>
                  <a:lnTo>
                    <a:pt x="5" y="7"/>
                  </a:lnTo>
                  <a:lnTo>
                    <a:pt x="5" y="8"/>
                  </a:lnTo>
                  <a:lnTo>
                    <a:pt x="5" y="9"/>
                  </a:lnTo>
                  <a:lnTo>
                    <a:pt x="6" y="10"/>
                  </a:lnTo>
                  <a:lnTo>
                    <a:pt x="6" y="12"/>
                  </a:lnTo>
                  <a:lnTo>
                    <a:pt x="8" y="12"/>
                  </a:lnTo>
                  <a:lnTo>
                    <a:pt x="9" y="10"/>
                  </a:lnTo>
                  <a:lnTo>
                    <a:pt x="10" y="10"/>
                  </a:lnTo>
                  <a:lnTo>
                    <a:pt x="11" y="10"/>
                  </a:lnTo>
                  <a:lnTo>
                    <a:pt x="11" y="13"/>
                  </a:lnTo>
                  <a:lnTo>
                    <a:pt x="11" y="14"/>
                  </a:lnTo>
                  <a:lnTo>
                    <a:pt x="10" y="15"/>
                  </a:lnTo>
                  <a:lnTo>
                    <a:pt x="9" y="15"/>
                  </a:lnTo>
                  <a:lnTo>
                    <a:pt x="8" y="15"/>
                  </a:lnTo>
                  <a:lnTo>
                    <a:pt x="6" y="15"/>
                  </a:lnTo>
                  <a:lnTo>
                    <a:pt x="5" y="15"/>
                  </a:lnTo>
                  <a:lnTo>
                    <a:pt x="5" y="17"/>
                  </a:lnTo>
                  <a:lnTo>
                    <a:pt x="5" y="18"/>
                  </a:lnTo>
                  <a:lnTo>
                    <a:pt x="5" y="19"/>
                  </a:lnTo>
                  <a:lnTo>
                    <a:pt x="6" y="19"/>
                  </a:lnTo>
                  <a:lnTo>
                    <a:pt x="6" y="20"/>
                  </a:lnTo>
                  <a:lnTo>
                    <a:pt x="8" y="20"/>
                  </a:lnTo>
                  <a:lnTo>
                    <a:pt x="9" y="22"/>
                  </a:lnTo>
                  <a:lnTo>
                    <a:pt x="10" y="23"/>
                  </a:lnTo>
                  <a:lnTo>
                    <a:pt x="10" y="24"/>
                  </a:lnTo>
                  <a:lnTo>
                    <a:pt x="9" y="24"/>
                  </a:lnTo>
                  <a:lnTo>
                    <a:pt x="9" y="23"/>
                  </a:lnTo>
                  <a:lnTo>
                    <a:pt x="8" y="23"/>
                  </a:lnTo>
                  <a:lnTo>
                    <a:pt x="6" y="23"/>
                  </a:lnTo>
                  <a:lnTo>
                    <a:pt x="8" y="24"/>
                  </a:lnTo>
                  <a:lnTo>
                    <a:pt x="8" y="25"/>
                  </a:lnTo>
                  <a:lnTo>
                    <a:pt x="6" y="27"/>
                  </a:lnTo>
                  <a:lnTo>
                    <a:pt x="5" y="27"/>
                  </a:lnTo>
                  <a:lnTo>
                    <a:pt x="3" y="27"/>
                  </a:lnTo>
                  <a:lnTo>
                    <a:pt x="1" y="28"/>
                  </a:lnTo>
                  <a:lnTo>
                    <a:pt x="3" y="30"/>
                  </a:lnTo>
                  <a:lnTo>
                    <a:pt x="4" y="30"/>
                  </a:lnTo>
                  <a:lnTo>
                    <a:pt x="6" y="29"/>
                  </a:lnTo>
                  <a:lnTo>
                    <a:pt x="8" y="29"/>
                  </a:lnTo>
                  <a:lnTo>
                    <a:pt x="10" y="29"/>
                  </a:lnTo>
                  <a:lnTo>
                    <a:pt x="10" y="30"/>
                  </a:lnTo>
                  <a:lnTo>
                    <a:pt x="11" y="30"/>
                  </a:lnTo>
                  <a:lnTo>
                    <a:pt x="11" y="32"/>
                  </a:lnTo>
                  <a:lnTo>
                    <a:pt x="10" y="32"/>
                  </a:lnTo>
                  <a:lnTo>
                    <a:pt x="9" y="32"/>
                  </a:lnTo>
                  <a:lnTo>
                    <a:pt x="8" y="32"/>
                  </a:lnTo>
                  <a:lnTo>
                    <a:pt x="6" y="32"/>
                  </a:lnTo>
                  <a:lnTo>
                    <a:pt x="6" y="33"/>
                  </a:lnTo>
                  <a:lnTo>
                    <a:pt x="6" y="34"/>
                  </a:lnTo>
                  <a:lnTo>
                    <a:pt x="8" y="34"/>
                  </a:lnTo>
                  <a:lnTo>
                    <a:pt x="9" y="35"/>
                  </a:lnTo>
                  <a:lnTo>
                    <a:pt x="10" y="35"/>
                  </a:lnTo>
                  <a:lnTo>
                    <a:pt x="11" y="37"/>
                  </a:lnTo>
                  <a:lnTo>
                    <a:pt x="11" y="38"/>
                  </a:lnTo>
                  <a:lnTo>
                    <a:pt x="10" y="39"/>
                  </a:lnTo>
                  <a:lnTo>
                    <a:pt x="10" y="40"/>
                  </a:lnTo>
                  <a:lnTo>
                    <a:pt x="9" y="40"/>
                  </a:lnTo>
                  <a:lnTo>
                    <a:pt x="8" y="42"/>
                  </a:lnTo>
                  <a:lnTo>
                    <a:pt x="5" y="42"/>
                  </a:lnTo>
                  <a:lnTo>
                    <a:pt x="5" y="44"/>
                  </a:lnTo>
                  <a:lnTo>
                    <a:pt x="4" y="43"/>
                  </a:lnTo>
                  <a:lnTo>
                    <a:pt x="4" y="45"/>
                  </a:lnTo>
                  <a:lnTo>
                    <a:pt x="5" y="45"/>
                  </a:lnTo>
                  <a:lnTo>
                    <a:pt x="8" y="45"/>
                  </a:lnTo>
                  <a:lnTo>
                    <a:pt x="9" y="44"/>
                  </a:lnTo>
                  <a:lnTo>
                    <a:pt x="10" y="44"/>
                  </a:lnTo>
                  <a:lnTo>
                    <a:pt x="11" y="44"/>
                  </a:lnTo>
                  <a:lnTo>
                    <a:pt x="11" y="45"/>
                  </a:lnTo>
                  <a:lnTo>
                    <a:pt x="11" y="47"/>
                  </a:lnTo>
                  <a:lnTo>
                    <a:pt x="11" y="48"/>
                  </a:lnTo>
                  <a:lnTo>
                    <a:pt x="10" y="49"/>
                  </a:lnTo>
                  <a:lnTo>
                    <a:pt x="9" y="48"/>
                  </a:lnTo>
                  <a:lnTo>
                    <a:pt x="8" y="48"/>
                  </a:lnTo>
                  <a:lnTo>
                    <a:pt x="5" y="48"/>
                  </a:lnTo>
                  <a:lnTo>
                    <a:pt x="5" y="49"/>
                  </a:lnTo>
                  <a:lnTo>
                    <a:pt x="6" y="49"/>
                  </a:lnTo>
                  <a:lnTo>
                    <a:pt x="9" y="50"/>
                  </a:lnTo>
                  <a:lnTo>
                    <a:pt x="10" y="50"/>
                  </a:lnTo>
                  <a:lnTo>
                    <a:pt x="11" y="52"/>
                  </a:lnTo>
                  <a:lnTo>
                    <a:pt x="11" y="53"/>
                  </a:lnTo>
                  <a:lnTo>
                    <a:pt x="10" y="53"/>
                  </a:lnTo>
                  <a:lnTo>
                    <a:pt x="9" y="53"/>
                  </a:lnTo>
                  <a:lnTo>
                    <a:pt x="9" y="52"/>
                  </a:lnTo>
                  <a:lnTo>
                    <a:pt x="6" y="52"/>
                  </a:lnTo>
                  <a:lnTo>
                    <a:pt x="5" y="52"/>
                  </a:lnTo>
                  <a:lnTo>
                    <a:pt x="4" y="52"/>
                  </a:lnTo>
                  <a:lnTo>
                    <a:pt x="3" y="53"/>
                  </a:lnTo>
                  <a:lnTo>
                    <a:pt x="3" y="54"/>
                  </a:lnTo>
                  <a:lnTo>
                    <a:pt x="4" y="54"/>
                  </a:lnTo>
                  <a:lnTo>
                    <a:pt x="5" y="54"/>
                  </a:lnTo>
                  <a:lnTo>
                    <a:pt x="6" y="54"/>
                  </a:lnTo>
                  <a:lnTo>
                    <a:pt x="9" y="55"/>
                  </a:lnTo>
                  <a:lnTo>
                    <a:pt x="9" y="57"/>
                  </a:lnTo>
                  <a:lnTo>
                    <a:pt x="9" y="59"/>
                  </a:lnTo>
                  <a:lnTo>
                    <a:pt x="8" y="60"/>
                  </a:lnTo>
                  <a:lnTo>
                    <a:pt x="6" y="60"/>
                  </a:lnTo>
                  <a:lnTo>
                    <a:pt x="6" y="62"/>
                  </a:lnTo>
                  <a:lnTo>
                    <a:pt x="5" y="62"/>
                  </a:lnTo>
                  <a:lnTo>
                    <a:pt x="4" y="62"/>
                  </a:lnTo>
                  <a:lnTo>
                    <a:pt x="3" y="63"/>
                  </a:lnTo>
                  <a:lnTo>
                    <a:pt x="1" y="63"/>
                  </a:lnTo>
                  <a:lnTo>
                    <a:pt x="0" y="63"/>
                  </a:lnTo>
                  <a:lnTo>
                    <a:pt x="0" y="64"/>
                  </a:lnTo>
                  <a:lnTo>
                    <a:pt x="1" y="65"/>
                  </a:lnTo>
                  <a:lnTo>
                    <a:pt x="1" y="67"/>
                  </a:lnTo>
                  <a:lnTo>
                    <a:pt x="3" y="68"/>
                  </a:lnTo>
                  <a:lnTo>
                    <a:pt x="4" y="68"/>
                  </a:lnTo>
                  <a:lnTo>
                    <a:pt x="5" y="68"/>
                  </a:lnTo>
                  <a:lnTo>
                    <a:pt x="5" y="67"/>
                  </a:lnTo>
                  <a:lnTo>
                    <a:pt x="6" y="68"/>
                  </a:lnTo>
                  <a:lnTo>
                    <a:pt x="6" y="69"/>
                  </a:lnTo>
                  <a:lnTo>
                    <a:pt x="5" y="69"/>
                  </a:lnTo>
                  <a:lnTo>
                    <a:pt x="5" y="70"/>
                  </a:lnTo>
                  <a:lnTo>
                    <a:pt x="5" y="72"/>
                  </a:lnTo>
                  <a:lnTo>
                    <a:pt x="4" y="72"/>
                  </a:lnTo>
                  <a:lnTo>
                    <a:pt x="3" y="72"/>
                  </a:lnTo>
                  <a:lnTo>
                    <a:pt x="1" y="73"/>
                  </a:lnTo>
                  <a:lnTo>
                    <a:pt x="1" y="75"/>
                  </a:lnTo>
                  <a:lnTo>
                    <a:pt x="1" y="77"/>
                  </a:lnTo>
                  <a:lnTo>
                    <a:pt x="3" y="77"/>
                  </a:lnTo>
                  <a:lnTo>
                    <a:pt x="3" y="78"/>
                  </a:lnTo>
                  <a:lnTo>
                    <a:pt x="4" y="78"/>
                  </a:lnTo>
                  <a:lnTo>
                    <a:pt x="4" y="79"/>
                  </a:lnTo>
                  <a:lnTo>
                    <a:pt x="5" y="79"/>
                  </a:lnTo>
                  <a:lnTo>
                    <a:pt x="5" y="80"/>
                  </a:lnTo>
                  <a:lnTo>
                    <a:pt x="6" y="82"/>
                  </a:lnTo>
                  <a:lnTo>
                    <a:pt x="5" y="82"/>
                  </a:lnTo>
                  <a:lnTo>
                    <a:pt x="5" y="83"/>
                  </a:lnTo>
                  <a:lnTo>
                    <a:pt x="6" y="84"/>
                  </a:lnTo>
                  <a:lnTo>
                    <a:pt x="8" y="84"/>
                  </a:lnTo>
                  <a:lnTo>
                    <a:pt x="8" y="85"/>
                  </a:lnTo>
                  <a:lnTo>
                    <a:pt x="8" y="87"/>
                  </a:lnTo>
                  <a:lnTo>
                    <a:pt x="8" y="88"/>
                  </a:lnTo>
                  <a:lnTo>
                    <a:pt x="6" y="88"/>
                  </a:lnTo>
                  <a:lnTo>
                    <a:pt x="6" y="90"/>
                  </a:lnTo>
                  <a:lnTo>
                    <a:pt x="8" y="90"/>
                  </a:lnTo>
                  <a:lnTo>
                    <a:pt x="9" y="90"/>
                  </a:lnTo>
                  <a:lnTo>
                    <a:pt x="9" y="92"/>
                  </a:lnTo>
                  <a:lnTo>
                    <a:pt x="10" y="92"/>
                  </a:lnTo>
                  <a:lnTo>
                    <a:pt x="10" y="93"/>
                  </a:lnTo>
                  <a:lnTo>
                    <a:pt x="10" y="94"/>
                  </a:lnTo>
                  <a:lnTo>
                    <a:pt x="9" y="94"/>
                  </a:lnTo>
                  <a:lnTo>
                    <a:pt x="8" y="94"/>
                  </a:lnTo>
                  <a:lnTo>
                    <a:pt x="6" y="94"/>
                  </a:lnTo>
                  <a:lnTo>
                    <a:pt x="6" y="95"/>
                  </a:lnTo>
                  <a:lnTo>
                    <a:pt x="5" y="97"/>
                  </a:lnTo>
                  <a:lnTo>
                    <a:pt x="6" y="98"/>
                  </a:lnTo>
                  <a:lnTo>
                    <a:pt x="8" y="97"/>
                  </a:lnTo>
                  <a:lnTo>
                    <a:pt x="9" y="98"/>
                  </a:lnTo>
                  <a:lnTo>
                    <a:pt x="9" y="99"/>
                  </a:lnTo>
                  <a:lnTo>
                    <a:pt x="8" y="99"/>
                  </a:lnTo>
                  <a:lnTo>
                    <a:pt x="9" y="100"/>
                  </a:lnTo>
                  <a:lnTo>
                    <a:pt x="10" y="102"/>
                  </a:lnTo>
                  <a:lnTo>
                    <a:pt x="11" y="103"/>
                  </a:lnTo>
                  <a:lnTo>
                    <a:pt x="10" y="103"/>
                  </a:lnTo>
                  <a:lnTo>
                    <a:pt x="9" y="103"/>
                  </a:lnTo>
                  <a:lnTo>
                    <a:pt x="8" y="103"/>
                  </a:lnTo>
                  <a:lnTo>
                    <a:pt x="6" y="103"/>
                  </a:lnTo>
                  <a:lnTo>
                    <a:pt x="5" y="105"/>
                  </a:lnTo>
                  <a:lnTo>
                    <a:pt x="5" y="107"/>
                  </a:lnTo>
                  <a:lnTo>
                    <a:pt x="6" y="107"/>
                  </a:lnTo>
                  <a:lnTo>
                    <a:pt x="8" y="107"/>
                  </a:lnTo>
                  <a:lnTo>
                    <a:pt x="9" y="107"/>
                  </a:lnTo>
                  <a:lnTo>
                    <a:pt x="9" y="108"/>
                  </a:lnTo>
                  <a:lnTo>
                    <a:pt x="9" y="109"/>
                  </a:lnTo>
                  <a:lnTo>
                    <a:pt x="9" y="110"/>
                  </a:lnTo>
                  <a:lnTo>
                    <a:pt x="9" y="112"/>
                  </a:lnTo>
                  <a:lnTo>
                    <a:pt x="9" y="113"/>
                  </a:lnTo>
                  <a:lnTo>
                    <a:pt x="8" y="113"/>
                  </a:lnTo>
                  <a:lnTo>
                    <a:pt x="8" y="114"/>
                  </a:lnTo>
                  <a:lnTo>
                    <a:pt x="6" y="114"/>
                  </a:lnTo>
                  <a:lnTo>
                    <a:pt x="5" y="114"/>
                  </a:lnTo>
                  <a:lnTo>
                    <a:pt x="4" y="114"/>
                  </a:lnTo>
                  <a:lnTo>
                    <a:pt x="3" y="114"/>
                  </a:lnTo>
                  <a:lnTo>
                    <a:pt x="3" y="115"/>
                  </a:lnTo>
                  <a:lnTo>
                    <a:pt x="4" y="115"/>
                  </a:lnTo>
                  <a:lnTo>
                    <a:pt x="5" y="115"/>
                  </a:lnTo>
                  <a:lnTo>
                    <a:pt x="6" y="115"/>
                  </a:lnTo>
                  <a:lnTo>
                    <a:pt x="8" y="117"/>
                  </a:lnTo>
                  <a:lnTo>
                    <a:pt x="9" y="117"/>
                  </a:lnTo>
                  <a:lnTo>
                    <a:pt x="8" y="118"/>
                  </a:lnTo>
                  <a:lnTo>
                    <a:pt x="8" y="120"/>
                  </a:lnTo>
                  <a:lnTo>
                    <a:pt x="8" y="122"/>
                  </a:lnTo>
                  <a:lnTo>
                    <a:pt x="8" y="123"/>
                  </a:lnTo>
                  <a:lnTo>
                    <a:pt x="6" y="123"/>
                  </a:lnTo>
                  <a:lnTo>
                    <a:pt x="5" y="123"/>
                  </a:lnTo>
                  <a:lnTo>
                    <a:pt x="4" y="123"/>
                  </a:lnTo>
                  <a:lnTo>
                    <a:pt x="4" y="124"/>
                  </a:lnTo>
                  <a:lnTo>
                    <a:pt x="1" y="124"/>
                  </a:lnTo>
                  <a:lnTo>
                    <a:pt x="1" y="125"/>
                  </a:lnTo>
                  <a:lnTo>
                    <a:pt x="4" y="125"/>
                  </a:lnTo>
                  <a:lnTo>
                    <a:pt x="5" y="125"/>
                  </a:lnTo>
                  <a:lnTo>
                    <a:pt x="5" y="127"/>
                  </a:lnTo>
                  <a:lnTo>
                    <a:pt x="4" y="128"/>
                  </a:lnTo>
                  <a:lnTo>
                    <a:pt x="1" y="129"/>
                  </a:lnTo>
                  <a:lnTo>
                    <a:pt x="4" y="129"/>
                  </a:lnTo>
                  <a:lnTo>
                    <a:pt x="5" y="130"/>
                  </a:lnTo>
                  <a:lnTo>
                    <a:pt x="6" y="130"/>
                  </a:lnTo>
                  <a:lnTo>
                    <a:pt x="8" y="130"/>
                  </a:lnTo>
                  <a:lnTo>
                    <a:pt x="8" y="132"/>
                  </a:lnTo>
                  <a:lnTo>
                    <a:pt x="9" y="132"/>
                  </a:lnTo>
                  <a:lnTo>
                    <a:pt x="8" y="132"/>
                  </a:lnTo>
                  <a:lnTo>
                    <a:pt x="6" y="133"/>
                  </a:lnTo>
                  <a:lnTo>
                    <a:pt x="6" y="132"/>
                  </a:lnTo>
                  <a:lnTo>
                    <a:pt x="5" y="132"/>
                  </a:lnTo>
                  <a:lnTo>
                    <a:pt x="4" y="132"/>
                  </a:lnTo>
                  <a:lnTo>
                    <a:pt x="1" y="132"/>
                  </a:lnTo>
                  <a:lnTo>
                    <a:pt x="0" y="133"/>
                  </a:lnTo>
                  <a:lnTo>
                    <a:pt x="0" y="134"/>
                  </a:lnTo>
                  <a:lnTo>
                    <a:pt x="1" y="134"/>
                  </a:lnTo>
                  <a:lnTo>
                    <a:pt x="4" y="133"/>
                  </a:lnTo>
                  <a:lnTo>
                    <a:pt x="5" y="133"/>
                  </a:lnTo>
                  <a:lnTo>
                    <a:pt x="5" y="134"/>
                  </a:lnTo>
                  <a:lnTo>
                    <a:pt x="6" y="134"/>
                  </a:lnTo>
                  <a:lnTo>
                    <a:pt x="8" y="134"/>
                  </a:lnTo>
                  <a:lnTo>
                    <a:pt x="8" y="137"/>
                  </a:lnTo>
                  <a:lnTo>
                    <a:pt x="9" y="138"/>
                  </a:lnTo>
                  <a:lnTo>
                    <a:pt x="9" y="139"/>
                  </a:lnTo>
                  <a:lnTo>
                    <a:pt x="8" y="139"/>
                  </a:lnTo>
                  <a:lnTo>
                    <a:pt x="6" y="139"/>
                  </a:lnTo>
                  <a:lnTo>
                    <a:pt x="6" y="138"/>
                  </a:lnTo>
                  <a:lnTo>
                    <a:pt x="6" y="137"/>
                  </a:lnTo>
                  <a:lnTo>
                    <a:pt x="5" y="137"/>
                  </a:lnTo>
                  <a:lnTo>
                    <a:pt x="3" y="137"/>
                  </a:lnTo>
                  <a:lnTo>
                    <a:pt x="5" y="138"/>
                  </a:lnTo>
                  <a:lnTo>
                    <a:pt x="5" y="139"/>
                  </a:lnTo>
                  <a:lnTo>
                    <a:pt x="5" y="140"/>
                  </a:lnTo>
                  <a:lnTo>
                    <a:pt x="3" y="140"/>
                  </a:lnTo>
                  <a:lnTo>
                    <a:pt x="1" y="142"/>
                  </a:lnTo>
                  <a:lnTo>
                    <a:pt x="3" y="143"/>
                  </a:lnTo>
                  <a:lnTo>
                    <a:pt x="3" y="144"/>
                  </a:lnTo>
                  <a:lnTo>
                    <a:pt x="1" y="145"/>
                  </a:lnTo>
                  <a:lnTo>
                    <a:pt x="1" y="147"/>
                  </a:lnTo>
                  <a:lnTo>
                    <a:pt x="0" y="147"/>
                  </a:lnTo>
                  <a:lnTo>
                    <a:pt x="0" y="148"/>
                  </a:lnTo>
                  <a:lnTo>
                    <a:pt x="0" y="149"/>
                  </a:lnTo>
                  <a:lnTo>
                    <a:pt x="1" y="149"/>
                  </a:lnTo>
                  <a:lnTo>
                    <a:pt x="3" y="152"/>
                  </a:lnTo>
                  <a:lnTo>
                    <a:pt x="3" y="153"/>
                  </a:lnTo>
                  <a:lnTo>
                    <a:pt x="181" y="160"/>
                  </a:lnTo>
                  <a:lnTo>
                    <a:pt x="436" y="17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6" name="Wilkin">
              <a:extLst>
                <a:ext uri="{FF2B5EF4-FFF2-40B4-BE49-F238E27FC236}">
                  <a16:creationId xmlns:a16="http://schemas.microsoft.com/office/drawing/2014/main" id="{C4BB1511-5BC3-6DDC-1686-C9E784007472}"/>
                </a:ext>
              </a:extLst>
            </p:cNvPr>
            <p:cNvSpPr>
              <a:spLocks/>
            </p:cNvSpPr>
            <p:nvPr/>
          </p:nvSpPr>
          <p:spPr bwMode="auto">
            <a:xfrm>
              <a:off x="4532136" y="3293579"/>
              <a:ext cx="266659" cy="432199"/>
            </a:xfrm>
            <a:custGeom>
              <a:avLst/>
              <a:gdLst>
                <a:gd name="T0" fmla="*/ 1 w 145"/>
                <a:gd name="T1" fmla="*/ 0 h 257"/>
                <a:gd name="T2" fmla="*/ 3 w 145"/>
                <a:gd name="T3" fmla="*/ 2 h 257"/>
                <a:gd name="T4" fmla="*/ 4 w 145"/>
                <a:gd name="T5" fmla="*/ 6 h 257"/>
                <a:gd name="T6" fmla="*/ 4 w 145"/>
                <a:gd name="T7" fmla="*/ 7 h 257"/>
                <a:gd name="T8" fmla="*/ 4 w 145"/>
                <a:gd name="T9" fmla="*/ 12 h 257"/>
                <a:gd name="T10" fmla="*/ 8 w 145"/>
                <a:gd name="T11" fmla="*/ 15 h 257"/>
                <a:gd name="T12" fmla="*/ 9 w 145"/>
                <a:gd name="T13" fmla="*/ 17 h 257"/>
                <a:gd name="T14" fmla="*/ 9 w 145"/>
                <a:gd name="T15" fmla="*/ 22 h 257"/>
                <a:gd name="T16" fmla="*/ 10 w 145"/>
                <a:gd name="T17" fmla="*/ 27 h 257"/>
                <a:gd name="T18" fmla="*/ 10 w 145"/>
                <a:gd name="T19" fmla="*/ 32 h 257"/>
                <a:gd name="T20" fmla="*/ 9 w 145"/>
                <a:gd name="T21" fmla="*/ 36 h 257"/>
                <a:gd name="T22" fmla="*/ 10 w 145"/>
                <a:gd name="T23" fmla="*/ 41 h 257"/>
                <a:gd name="T24" fmla="*/ 10 w 145"/>
                <a:gd name="T25" fmla="*/ 45 h 257"/>
                <a:gd name="T26" fmla="*/ 13 w 145"/>
                <a:gd name="T27" fmla="*/ 51 h 257"/>
                <a:gd name="T28" fmla="*/ 11 w 145"/>
                <a:gd name="T29" fmla="*/ 54 h 257"/>
                <a:gd name="T30" fmla="*/ 13 w 145"/>
                <a:gd name="T31" fmla="*/ 59 h 257"/>
                <a:gd name="T32" fmla="*/ 13 w 145"/>
                <a:gd name="T33" fmla="*/ 62 h 257"/>
                <a:gd name="T34" fmla="*/ 18 w 145"/>
                <a:gd name="T35" fmla="*/ 67 h 257"/>
                <a:gd name="T36" fmla="*/ 18 w 145"/>
                <a:gd name="T37" fmla="*/ 70 h 257"/>
                <a:gd name="T38" fmla="*/ 18 w 145"/>
                <a:gd name="T39" fmla="*/ 75 h 257"/>
                <a:gd name="T40" fmla="*/ 18 w 145"/>
                <a:gd name="T41" fmla="*/ 79 h 257"/>
                <a:gd name="T42" fmla="*/ 20 w 145"/>
                <a:gd name="T43" fmla="*/ 81 h 257"/>
                <a:gd name="T44" fmla="*/ 21 w 145"/>
                <a:gd name="T45" fmla="*/ 86 h 257"/>
                <a:gd name="T46" fmla="*/ 24 w 145"/>
                <a:gd name="T47" fmla="*/ 88 h 257"/>
                <a:gd name="T48" fmla="*/ 26 w 145"/>
                <a:gd name="T49" fmla="*/ 92 h 257"/>
                <a:gd name="T50" fmla="*/ 29 w 145"/>
                <a:gd name="T51" fmla="*/ 100 h 257"/>
                <a:gd name="T52" fmla="*/ 30 w 145"/>
                <a:gd name="T53" fmla="*/ 105 h 257"/>
                <a:gd name="T54" fmla="*/ 35 w 145"/>
                <a:gd name="T55" fmla="*/ 111 h 257"/>
                <a:gd name="T56" fmla="*/ 36 w 145"/>
                <a:gd name="T57" fmla="*/ 117 h 257"/>
                <a:gd name="T58" fmla="*/ 43 w 145"/>
                <a:gd name="T59" fmla="*/ 117 h 257"/>
                <a:gd name="T60" fmla="*/ 44 w 145"/>
                <a:gd name="T61" fmla="*/ 121 h 257"/>
                <a:gd name="T62" fmla="*/ 48 w 145"/>
                <a:gd name="T63" fmla="*/ 126 h 257"/>
                <a:gd name="T64" fmla="*/ 49 w 145"/>
                <a:gd name="T65" fmla="*/ 130 h 257"/>
                <a:gd name="T66" fmla="*/ 49 w 145"/>
                <a:gd name="T67" fmla="*/ 135 h 257"/>
                <a:gd name="T68" fmla="*/ 48 w 145"/>
                <a:gd name="T69" fmla="*/ 141 h 257"/>
                <a:gd name="T70" fmla="*/ 49 w 145"/>
                <a:gd name="T71" fmla="*/ 145 h 257"/>
                <a:gd name="T72" fmla="*/ 48 w 145"/>
                <a:gd name="T73" fmla="*/ 150 h 257"/>
                <a:gd name="T74" fmla="*/ 49 w 145"/>
                <a:gd name="T75" fmla="*/ 156 h 257"/>
                <a:gd name="T76" fmla="*/ 53 w 145"/>
                <a:gd name="T77" fmla="*/ 160 h 257"/>
                <a:gd name="T78" fmla="*/ 49 w 145"/>
                <a:gd name="T79" fmla="*/ 165 h 257"/>
                <a:gd name="T80" fmla="*/ 51 w 145"/>
                <a:gd name="T81" fmla="*/ 176 h 257"/>
                <a:gd name="T82" fmla="*/ 53 w 145"/>
                <a:gd name="T83" fmla="*/ 183 h 257"/>
                <a:gd name="T84" fmla="*/ 51 w 145"/>
                <a:gd name="T85" fmla="*/ 188 h 257"/>
                <a:gd name="T86" fmla="*/ 54 w 145"/>
                <a:gd name="T87" fmla="*/ 192 h 257"/>
                <a:gd name="T88" fmla="*/ 53 w 145"/>
                <a:gd name="T89" fmla="*/ 201 h 257"/>
                <a:gd name="T90" fmla="*/ 55 w 145"/>
                <a:gd name="T91" fmla="*/ 206 h 257"/>
                <a:gd name="T92" fmla="*/ 56 w 145"/>
                <a:gd name="T93" fmla="*/ 213 h 257"/>
                <a:gd name="T94" fmla="*/ 58 w 145"/>
                <a:gd name="T95" fmla="*/ 220 h 257"/>
                <a:gd name="T96" fmla="*/ 58 w 145"/>
                <a:gd name="T97" fmla="*/ 230 h 257"/>
                <a:gd name="T98" fmla="*/ 58 w 145"/>
                <a:gd name="T99" fmla="*/ 236 h 257"/>
                <a:gd name="T100" fmla="*/ 55 w 145"/>
                <a:gd name="T101" fmla="*/ 241 h 257"/>
                <a:gd name="T102" fmla="*/ 51 w 145"/>
                <a:gd name="T103" fmla="*/ 248 h 257"/>
                <a:gd name="T104" fmla="*/ 141 w 145"/>
                <a:gd name="T10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257">
                  <a:moveTo>
                    <a:pt x="143" y="221"/>
                  </a:moveTo>
                  <a:lnTo>
                    <a:pt x="145" y="148"/>
                  </a:lnTo>
                  <a:lnTo>
                    <a:pt x="140" y="148"/>
                  </a:lnTo>
                  <a:lnTo>
                    <a:pt x="145" y="6"/>
                  </a:lnTo>
                  <a:lnTo>
                    <a:pt x="1" y="0"/>
                  </a:lnTo>
                  <a:lnTo>
                    <a:pt x="1" y="1"/>
                  </a:lnTo>
                  <a:lnTo>
                    <a:pt x="0" y="1"/>
                  </a:lnTo>
                  <a:lnTo>
                    <a:pt x="0" y="2"/>
                  </a:lnTo>
                  <a:lnTo>
                    <a:pt x="1" y="2"/>
                  </a:lnTo>
                  <a:lnTo>
                    <a:pt x="3" y="2"/>
                  </a:lnTo>
                  <a:lnTo>
                    <a:pt x="1" y="2"/>
                  </a:lnTo>
                  <a:lnTo>
                    <a:pt x="1" y="4"/>
                  </a:lnTo>
                  <a:lnTo>
                    <a:pt x="3" y="4"/>
                  </a:lnTo>
                  <a:lnTo>
                    <a:pt x="4" y="4"/>
                  </a:lnTo>
                  <a:lnTo>
                    <a:pt x="4" y="6"/>
                  </a:lnTo>
                  <a:lnTo>
                    <a:pt x="3" y="5"/>
                  </a:lnTo>
                  <a:lnTo>
                    <a:pt x="1" y="5"/>
                  </a:lnTo>
                  <a:lnTo>
                    <a:pt x="1" y="7"/>
                  </a:lnTo>
                  <a:lnTo>
                    <a:pt x="3" y="7"/>
                  </a:lnTo>
                  <a:lnTo>
                    <a:pt x="4" y="7"/>
                  </a:lnTo>
                  <a:lnTo>
                    <a:pt x="3" y="9"/>
                  </a:lnTo>
                  <a:lnTo>
                    <a:pt x="3" y="10"/>
                  </a:lnTo>
                  <a:lnTo>
                    <a:pt x="4" y="10"/>
                  </a:lnTo>
                  <a:lnTo>
                    <a:pt x="4" y="11"/>
                  </a:lnTo>
                  <a:lnTo>
                    <a:pt x="4" y="12"/>
                  </a:lnTo>
                  <a:lnTo>
                    <a:pt x="4" y="14"/>
                  </a:lnTo>
                  <a:lnTo>
                    <a:pt x="5" y="14"/>
                  </a:lnTo>
                  <a:lnTo>
                    <a:pt x="6" y="12"/>
                  </a:lnTo>
                  <a:lnTo>
                    <a:pt x="8" y="14"/>
                  </a:lnTo>
                  <a:lnTo>
                    <a:pt x="8" y="15"/>
                  </a:lnTo>
                  <a:lnTo>
                    <a:pt x="8" y="16"/>
                  </a:lnTo>
                  <a:lnTo>
                    <a:pt x="6" y="16"/>
                  </a:lnTo>
                  <a:lnTo>
                    <a:pt x="6" y="17"/>
                  </a:lnTo>
                  <a:lnTo>
                    <a:pt x="8" y="17"/>
                  </a:lnTo>
                  <a:lnTo>
                    <a:pt x="9" y="17"/>
                  </a:lnTo>
                  <a:lnTo>
                    <a:pt x="9" y="19"/>
                  </a:lnTo>
                  <a:lnTo>
                    <a:pt x="8" y="19"/>
                  </a:lnTo>
                  <a:lnTo>
                    <a:pt x="8" y="21"/>
                  </a:lnTo>
                  <a:lnTo>
                    <a:pt x="9" y="21"/>
                  </a:lnTo>
                  <a:lnTo>
                    <a:pt x="9" y="22"/>
                  </a:lnTo>
                  <a:lnTo>
                    <a:pt x="10" y="24"/>
                  </a:lnTo>
                  <a:lnTo>
                    <a:pt x="9" y="24"/>
                  </a:lnTo>
                  <a:lnTo>
                    <a:pt x="10" y="25"/>
                  </a:lnTo>
                  <a:lnTo>
                    <a:pt x="10" y="26"/>
                  </a:lnTo>
                  <a:lnTo>
                    <a:pt x="10" y="27"/>
                  </a:lnTo>
                  <a:lnTo>
                    <a:pt x="10" y="29"/>
                  </a:lnTo>
                  <a:lnTo>
                    <a:pt x="9" y="29"/>
                  </a:lnTo>
                  <a:lnTo>
                    <a:pt x="9" y="30"/>
                  </a:lnTo>
                  <a:lnTo>
                    <a:pt x="10" y="31"/>
                  </a:lnTo>
                  <a:lnTo>
                    <a:pt x="10" y="32"/>
                  </a:lnTo>
                  <a:lnTo>
                    <a:pt x="11" y="32"/>
                  </a:lnTo>
                  <a:lnTo>
                    <a:pt x="11" y="34"/>
                  </a:lnTo>
                  <a:lnTo>
                    <a:pt x="10" y="34"/>
                  </a:lnTo>
                  <a:lnTo>
                    <a:pt x="10" y="36"/>
                  </a:lnTo>
                  <a:lnTo>
                    <a:pt x="9" y="36"/>
                  </a:lnTo>
                  <a:lnTo>
                    <a:pt x="10" y="37"/>
                  </a:lnTo>
                  <a:lnTo>
                    <a:pt x="11" y="37"/>
                  </a:lnTo>
                  <a:lnTo>
                    <a:pt x="11" y="39"/>
                  </a:lnTo>
                  <a:lnTo>
                    <a:pt x="10" y="40"/>
                  </a:lnTo>
                  <a:lnTo>
                    <a:pt x="10" y="41"/>
                  </a:lnTo>
                  <a:lnTo>
                    <a:pt x="10" y="42"/>
                  </a:lnTo>
                  <a:lnTo>
                    <a:pt x="10" y="44"/>
                  </a:lnTo>
                  <a:lnTo>
                    <a:pt x="11" y="44"/>
                  </a:lnTo>
                  <a:lnTo>
                    <a:pt x="11" y="45"/>
                  </a:lnTo>
                  <a:lnTo>
                    <a:pt x="10" y="45"/>
                  </a:lnTo>
                  <a:lnTo>
                    <a:pt x="11" y="46"/>
                  </a:lnTo>
                  <a:lnTo>
                    <a:pt x="13" y="47"/>
                  </a:lnTo>
                  <a:lnTo>
                    <a:pt x="13" y="49"/>
                  </a:lnTo>
                  <a:lnTo>
                    <a:pt x="11" y="49"/>
                  </a:lnTo>
                  <a:lnTo>
                    <a:pt x="13" y="51"/>
                  </a:lnTo>
                  <a:lnTo>
                    <a:pt x="13" y="52"/>
                  </a:lnTo>
                  <a:lnTo>
                    <a:pt x="14" y="52"/>
                  </a:lnTo>
                  <a:lnTo>
                    <a:pt x="13" y="52"/>
                  </a:lnTo>
                  <a:lnTo>
                    <a:pt x="13" y="54"/>
                  </a:lnTo>
                  <a:lnTo>
                    <a:pt x="11" y="54"/>
                  </a:lnTo>
                  <a:lnTo>
                    <a:pt x="11" y="55"/>
                  </a:lnTo>
                  <a:lnTo>
                    <a:pt x="13" y="55"/>
                  </a:lnTo>
                  <a:lnTo>
                    <a:pt x="13" y="56"/>
                  </a:lnTo>
                  <a:lnTo>
                    <a:pt x="13" y="57"/>
                  </a:lnTo>
                  <a:lnTo>
                    <a:pt x="13" y="59"/>
                  </a:lnTo>
                  <a:lnTo>
                    <a:pt x="11" y="59"/>
                  </a:lnTo>
                  <a:lnTo>
                    <a:pt x="11" y="60"/>
                  </a:lnTo>
                  <a:lnTo>
                    <a:pt x="13" y="61"/>
                  </a:lnTo>
                  <a:lnTo>
                    <a:pt x="11" y="62"/>
                  </a:lnTo>
                  <a:lnTo>
                    <a:pt x="13" y="62"/>
                  </a:lnTo>
                  <a:lnTo>
                    <a:pt x="13" y="64"/>
                  </a:lnTo>
                  <a:lnTo>
                    <a:pt x="14" y="64"/>
                  </a:lnTo>
                  <a:lnTo>
                    <a:pt x="15" y="66"/>
                  </a:lnTo>
                  <a:lnTo>
                    <a:pt x="16" y="66"/>
                  </a:lnTo>
                  <a:lnTo>
                    <a:pt x="18" y="67"/>
                  </a:lnTo>
                  <a:lnTo>
                    <a:pt x="16" y="67"/>
                  </a:lnTo>
                  <a:lnTo>
                    <a:pt x="15" y="69"/>
                  </a:lnTo>
                  <a:lnTo>
                    <a:pt x="16" y="69"/>
                  </a:lnTo>
                  <a:lnTo>
                    <a:pt x="18" y="69"/>
                  </a:lnTo>
                  <a:lnTo>
                    <a:pt x="18" y="70"/>
                  </a:lnTo>
                  <a:lnTo>
                    <a:pt x="18" y="71"/>
                  </a:lnTo>
                  <a:lnTo>
                    <a:pt x="19" y="72"/>
                  </a:lnTo>
                  <a:lnTo>
                    <a:pt x="18" y="72"/>
                  </a:lnTo>
                  <a:lnTo>
                    <a:pt x="18" y="74"/>
                  </a:lnTo>
                  <a:lnTo>
                    <a:pt x="18" y="75"/>
                  </a:lnTo>
                  <a:lnTo>
                    <a:pt x="16" y="75"/>
                  </a:lnTo>
                  <a:lnTo>
                    <a:pt x="16" y="76"/>
                  </a:lnTo>
                  <a:lnTo>
                    <a:pt x="16" y="77"/>
                  </a:lnTo>
                  <a:lnTo>
                    <a:pt x="18" y="77"/>
                  </a:lnTo>
                  <a:lnTo>
                    <a:pt x="18" y="79"/>
                  </a:lnTo>
                  <a:lnTo>
                    <a:pt x="16" y="79"/>
                  </a:lnTo>
                  <a:lnTo>
                    <a:pt x="16" y="81"/>
                  </a:lnTo>
                  <a:lnTo>
                    <a:pt x="18" y="81"/>
                  </a:lnTo>
                  <a:lnTo>
                    <a:pt x="19" y="81"/>
                  </a:lnTo>
                  <a:lnTo>
                    <a:pt x="20" y="81"/>
                  </a:lnTo>
                  <a:lnTo>
                    <a:pt x="20" y="82"/>
                  </a:lnTo>
                  <a:lnTo>
                    <a:pt x="20" y="83"/>
                  </a:lnTo>
                  <a:lnTo>
                    <a:pt x="20" y="85"/>
                  </a:lnTo>
                  <a:lnTo>
                    <a:pt x="21" y="85"/>
                  </a:lnTo>
                  <a:lnTo>
                    <a:pt x="21" y="86"/>
                  </a:lnTo>
                  <a:lnTo>
                    <a:pt x="20" y="87"/>
                  </a:lnTo>
                  <a:lnTo>
                    <a:pt x="20" y="88"/>
                  </a:lnTo>
                  <a:lnTo>
                    <a:pt x="21" y="88"/>
                  </a:lnTo>
                  <a:lnTo>
                    <a:pt x="24" y="87"/>
                  </a:lnTo>
                  <a:lnTo>
                    <a:pt x="24" y="88"/>
                  </a:lnTo>
                  <a:lnTo>
                    <a:pt x="24" y="90"/>
                  </a:lnTo>
                  <a:lnTo>
                    <a:pt x="24" y="91"/>
                  </a:lnTo>
                  <a:lnTo>
                    <a:pt x="25" y="91"/>
                  </a:lnTo>
                  <a:lnTo>
                    <a:pt x="25" y="92"/>
                  </a:lnTo>
                  <a:lnTo>
                    <a:pt x="26" y="92"/>
                  </a:lnTo>
                  <a:lnTo>
                    <a:pt x="28" y="95"/>
                  </a:lnTo>
                  <a:lnTo>
                    <a:pt x="28" y="96"/>
                  </a:lnTo>
                  <a:lnTo>
                    <a:pt x="29" y="97"/>
                  </a:lnTo>
                  <a:lnTo>
                    <a:pt x="29" y="98"/>
                  </a:lnTo>
                  <a:lnTo>
                    <a:pt x="29" y="100"/>
                  </a:lnTo>
                  <a:lnTo>
                    <a:pt x="30" y="100"/>
                  </a:lnTo>
                  <a:lnTo>
                    <a:pt x="30" y="101"/>
                  </a:lnTo>
                  <a:lnTo>
                    <a:pt x="30" y="102"/>
                  </a:lnTo>
                  <a:lnTo>
                    <a:pt x="30" y="103"/>
                  </a:lnTo>
                  <a:lnTo>
                    <a:pt x="30" y="105"/>
                  </a:lnTo>
                  <a:lnTo>
                    <a:pt x="31" y="106"/>
                  </a:lnTo>
                  <a:lnTo>
                    <a:pt x="33" y="107"/>
                  </a:lnTo>
                  <a:lnTo>
                    <a:pt x="34" y="110"/>
                  </a:lnTo>
                  <a:lnTo>
                    <a:pt x="34" y="111"/>
                  </a:lnTo>
                  <a:lnTo>
                    <a:pt x="35" y="111"/>
                  </a:lnTo>
                  <a:lnTo>
                    <a:pt x="36" y="112"/>
                  </a:lnTo>
                  <a:lnTo>
                    <a:pt x="36" y="113"/>
                  </a:lnTo>
                  <a:lnTo>
                    <a:pt x="35" y="115"/>
                  </a:lnTo>
                  <a:lnTo>
                    <a:pt x="36" y="116"/>
                  </a:lnTo>
                  <a:lnTo>
                    <a:pt x="36" y="117"/>
                  </a:lnTo>
                  <a:lnTo>
                    <a:pt x="38" y="117"/>
                  </a:lnTo>
                  <a:lnTo>
                    <a:pt x="39" y="116"/>
                  </a:lnTo>
                  <a:lnTo>
                    <a:pt x="41" y="116"/>
                  </a:lnTo>
                  <a:lnTo>
                    <a:pt x="41" y="117"/>
                  </a:lnTo>
                  <a:lnTo>
                    <a:pt x="43" y="117"/>
                  </a:lnTo>
                  <a:lnTo>
                    <a:pt x="43" y="118"/>
                  </a:lnTo>
                  <a:lnTo>
                    <a:pt x="44" y="118"/>
                  </a:lnTo>
                  <a:lnTo>
                    <a:pt x="45" y="120"/>
                  </a:lnTo>
                  <a:lnTo>
                    <a:pt x="45" y="121"/>
                  </a:lnTo>
                  <a:lnTo>
                    <a:pt x="44" y="121"/>
                  </a:lnTo>
                  <a:lnTo>
                    <a:pt x="45" y="123"/>
                  </a:lnTo>
                  <a:lnTo>
                    <a:pt x="46" y="123"/>
                  </a:lnTo>
                  <a:lnTo>
                    <a:pt x="46" y="125"/>
                  </a:lnTo>
                  <a:lnTo>
                    <a:pt x="48" y="125"/>
                  </a:lnTo>
                  <a:lnTo>
                    <a:pt x="48" y="126"/>
                  </a:lnTo>
                  <a:lnTo>
                    <a:pt x="49" y="126"/>
                  </a:lnTo>
                  <a:lnTo>
                    <a:pt x="48" y="127"/>
                  </a:lnTo>
                  <a:lnTo>
                    <a:pt x="49" y="127"/>
                  </a:lnTo>
                  <a:lnTo>
                    <a:pt x="49" y="128"/>
                  </a:lnTo>
                  <a:lnTo>
                    <a:pt x="49" y="130"/>
                  </a:lnTo>
                  <a:lnTo>
                    <a:pt x="49" y="131"/>
                  </a:lnTo>
                  <a:lnTo>
                    <a:pt x="50" y="132"/>
                  </a:lnTo>
                  <a:lnTo>
                    <a:pt x="49" y="132"/>
                  </a:lnTo>
                  <a:lnTo>
                    <a:pt x="49" y="133"/>
                  </a:lnTo>
                  <a:lnTo>
                    <a:pt x="49" y="135"/>
                  </a:lnTo>
                  <a:lnTo>
                    <a:pt x="49" y="136"/>
                  </a:lnTo>
                  <a:lnTo>
                    <a:pt x="48" y="138"/>
                  </a:lnTo>
                  <a:lnTo>
                    <a:pt x="49" y="140"/>
                  </a:lnTo>
                  <a:lnTo>
                    <a:pt x="49" y="141"/>
                  </a:lnTo>
                  <a:lnTo>
                    <a:pt x="48" y="141"/>
                  </a:lnTo>
                  <a:lnTo>
                    <a:pt x="49" y="142"/>
                  </a:lnTo>
                  <a:lnTo>
                    <a:pt x="50" y="142"/>
                  </a:lnTo>
                  <a:lnTo>
                    <a:pt x="49" y="143"/>
                  </a:lnTo>
                  <a:lnTo>
                    <a:pt x="48" y="145"/>
                  </a:lnTo>
                  <a:lnTo>
                    <a:pt x="49" y="145"/>
                  </a:lnTo>
                  <a:lnTo>
                    <a:pt x="49" y="146"/>
                  </a:lnTo>
                  <a:lnTo>
                    <a:pt x="49" y="147"/>
                  </a:lnTo>
                  <a:lnTo>
                    <a:pt x="49" y="148"/>
                  </a:lnTo>
                  <a:lnTo>
                    <a:pt x="49" y="150"/>
                  </a:lnTo>
                  <a:lnTo>
                    <a:pt x="48" y="150"/>
                  </a:lnTo>
                  <a:lnTo>
                    <a:pt x="48" y="151"/>
                  </a:lnTo>
                  <a:lnTo>
                    <a:pt x="48" y="153"/>
                  </a:lnTo>
                  <a:lnTo>
                    <a:pt x="49" y="153"/>
                  </a:lnTo>
                  <a:lnTo>
                    <a:pt x="49" y="155"/>
                  </a:lnTo>
                  <a:lnTo>
                    <a:pt x="49" y="156"/>
                  </a:lnTo>
                  <a:lnTo>
                    <a:pt x="49" y="157"/>
                  </a:lnTo>
                  <a:lnTo>
                    <a:pt x="49" y="158"/>
                  </a:lnTo>
                  <a:lnTo>
                    <a:pt x="50" y="158"/>
                  </a:lnTo>
                  <a:lnTo>
                    <a:pt x="51" y="158"/>
                  </a:lnTo>
                  <a:lnTo>
                    <a:pt x="53" y="160"/>
                  </a:lnTo>
                  <a:lnTo>
                    <a:pt x="51" y="161"/>
                  </a:lnTo>
                  <a:lnTo>
                    <a:pt x="50" y="161"/>
                  </a:lnTo>
                  <a:lnTo>
                    <a:pt x="49" y="162"/>
                  </a:lnTo>
                  <a:lnTo>
                    <a:pt x="49" y="163"/>
                  </a:lnTo>
                  <a:lnTo>
                    <a:pt x="49" y="165"/>
                  </a:lnTo>
                  <a:lnTo>
                    <a:pt x="49" y="168"/>
                  </a:lnTo>
                  <a:lnTo>
                    <a:pt x="49" y="171"/>
                  </a:lnTo>
                  <a:lnTo>
                    <a:pt x="50" y="173"/>
                  </a:lnTo>
                  <a:lnTo>
                    <a:pt x="50" y="176"/>
                  </a:lnTo>
                  <a:lnTo>
                    <a:pt x="51" y="176"/>
                  </a:lnTo>
                  <a:lnTo>
                    <a:pt x="51" y="177"/>
                  </a:lnTo>
                  <a:lnTo>
                    <a:pt x="51" y="178"/>
                  </a:lnTo>
                  <a:lnTo>
                    <a:pt x="51" y="180"/>
                  </a:lnTo>
                  <a:lnTo>
                    <a:pt x="51" y="181"/>
                  </a:lnTo>
                  <a:lnTo>
                    <a:pt x="53" y="183"/>
                  </a:lnTo>
                  <a:lnTo>
                    <a:pt x="51" y="185"/>
                  </a:lnTo>
                  <a:lnTo>
                    <a:pt x="51" y="186"/>
                  </a:lnTo>
                  <a:lnTo>
                    <a:pt x="50" y="186"/>
                  </a:lnTo>
                  <a:lnTo>
                    <a:pt x="49" y="188"/>
                  </a:lnTo>
                  <a:lnTo>
                    <a:pt x="51" y="188"/>
                  </a:lnTo>
                  <a:lnTo>
                    <a:pt x="51" y="190"/>
                  </a:lnTo>
                  <a:lnTo>
                    <a:pt x="53" y="190"/>
                  </a:lnTo>
                  <a:lnTo>
                    <a:pt x="54" y="190"/>
                  </a:lnTo>
                  <a:lnTo>
                    <a:pt x="54" y="191"/>
                  </a:lnTo>
                  <a:lnTo>
                    <a:pt x="54" y="192"/>
                  </a:lnTo>
                  <a:lnTo>
                    <a:pt x="54" y="193"/>
                  </a:lnTo>
                  <a:lnTo>
                    <a:pt x="54" y="195"/>
                  </a:lnTo>
                  <a:lnTo>
                    <a:pt x="54" y="198"/>
                  </a:lnTo>
                  <a:lnTo>
                    <a:pt x="53" y="200"/>
                  </a:lnTo>
                  <a:lnTo>
                    <a:pt x="53" y="201"/>
                  </a:lnTo>
                  <a:lnTo>
                    <a:pt x="53" y="202"/>
                  </a:lnTo>
                  <a:lnTo>
                    <a:pt x="54" y="202"/>
                  </a:lnTo>
                  <a:lnTo>
                    <a:pt x="54" y="203"/>
                  </a:lnTo>
                  <a:lnTo>
                    <a:pt x="54" y="205"/>
                  </a:lnTo>
                  <a:lnTo>
                    <a:pt x="55" y="206"/>
                  </a:lnTo>
                  <a:lnTo>
                    <a:pt x="55" y="207"/>
                  </a:lnTo>
                  <a:lnTo>
                    <a:pt x="55" y="208"/>
                  </a:lnTo>
                  <a:lnTo>
                    <a:pt x="55" y="210"/>
                  </a:lnTo>
                  <a:lnTo>
                    <a:pt x="55" y="211"/>
                  </a:lnTo>
                  <a:lnTo>
                    <a:pt x="56" y="213"/>
                  </a:lnTo>
                  <a:lnTo>
                    <a:pt x="56" y="215"/>
                  </a:lnTo>
                  <a:lnTo>
                    <a:pt x="56" y="216"/>
                  </a:lnTo>
                  <a:lnTo>
                    <a:pt x="56" y="217"/>
                  </a:lnTo>
                  <a:lnTo>
                    <a:pt x="58" y="218"/>
                  </a:lnTo>
                  <a:lnTo>
                    <a:pt x="58" y="220"/>
                  </a:lnTo>
                  <a:lnTo>
                    <a:pt x="58" y="221"/>
                  </a:lnTo>
                  <a:lnTo>
                    <a:pt x="58" y="223"/>
                  </a:lnTo>
                  <a:lnTo>
                    <a:pt x="58" y="225"/>
                  </a:lnTo>
                  <a:lnTo>
                    <a:pt x="58" y="228"/>
                  </a:lnTo>
                  <a:lnTo>
                    <a:pt x="58" y="230"/>
                  </a:lnTo>
                  <a:lnTo>
                    <a:pt x="59" y="230"/>
                  </a:lnTo>
                  <a:lnTo>
                    <a:pt x="58" y="232"/>
                  </a:lnTo>
                  <a:lnTo>
                    <a:pt x="59" y="233"/>
                  </a:lnTo>
                  <a:lnTo>
                    <a:pt x="58" y="235"/>
                  </a:lnTo>
                  <a:lnTo>
                    <a:pt x="58" y="236"/>
                  </a:lnTo>
                  <a:lnTo>
                    <a:pt x="58" y="237"/>
                  </a:lnTo>
                  <a:lnTo>
                    <a:pt x="58" y="238"/>
                  </a:lnTo>
                  <a:lnTo>
                    <a:pt x="55" y="238"/>
                  </a:lnTo>
                  <a:lnTo>
                    <a:pt x="55" y="240"/>
                  </a:lnTo>
                  <a:lnTo>
                    <a:pt x="55" y="241"/>
                  </a:lnTo>
                  <a:lnTo>
                    <a:pt x="54" y="242"/>
                  </a:lnTo>
                  <a:lnTo>
                    <a:pt x="54" y="245"/>
                  </a:lnTo>
                  <a:lnTo>
                    <a:pt x="53" y="246"/>
                  </a:lnTo>
                  <a:lnTo>
                    <a:pt x="51" y="247"/>
                  </a:lnTo>
                  <a:lnTo>
                    <a:pt x="51" y="248"/>
                  </a:lnTo>
                  <a:lnTo>
                    <a:pt x="51" y="250"/>
                  </a:lnTo>
                  <a:lnTo>
                    <a:pt x="51" y="251"/>
                  </a:lnTo>
                  <a:lnTo>
                    <a:pt x="51" y="252"/>
                  </a:lnTo>
                  <a:lnTo>
                    <a:pt x="51" y="253"/>
                  </a:lnTo>
                  <a:lnTo>
                    <a:pt x="141" y="257"/>
                  </a:lnTo>
                  <a:lnTo>
                    <a:pt x="143" y="22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7" name="Clay">
              <a:extLst>
                <a:ext uri="{FF2B5EF4-FFF2-40B4-BE49-F238E27FC236}">
                  <a16:creationId xmlns:a16="http://schemas.microsoft.com/office/drawing/2014/main" id="{24263AC2-1C50-643F-5949-999959A2D0C9}"/>
                </a:ext>
              </a:extLst>
            </p:cNvPr>
            <p:cNvSpPr>
              <a:spLocks/>
            </p:cNvSpPr>
            <p:nvPr/>
          </p:nvSpPr>
          <p:spPr bwMode="auto">
            <a:xfrm>
              <a:off x="4515205" y="2935635"/>
              <a:ext cx="351313" cy="367465"/>
            </a:xfrm>
            <a:custGeom>
              <a:avLst/>
              <a:gdLst>
                <a:gd name="T0" fmla="*/ 185 w 188"/>
                <a:gd name="T1" fmla="*/ 6 h 221"/>
                <a:gd name="T2" fmla="*/ 3 w 188"/>
                <a:gd name="T3" fmla="*/ 4 h 221"/>
                <a:gd name="T4" fmla="*/ 5 w 188"/>
                <a:gd name="T5" fmla="*/ 11 h 221"/>
                <a:gd name="T6" fmla="*/ 3 w 188"/>
                <a:gd name="T7" fmla="*/ 12 h 221"/>
                <a:gd name="T8" fmla="*/ 6 w 188"/>
                <a:gd name="T9" fmla="*/ 19 h 221"/>
                <a:gd name="T10" fmla="*/ 3 w 188"/>
                <a:gd name="T11" fmla="*/ 25 h 221"/>
                <a:gd name="T12" fmla="*/ 5 w 188"/>
                <a:gd name="T13" fmla="*/ 29 h 221"/>
                <a:gd name="T14" fmla="*/ 5 w 188"/>
                <a:gd name="T15" fmla="*/ 32 h 221"/>
                <a:gd name="T16" fmla="*/ 3 w 188"/>
                <a:gd name="T17" fmla="*/ 39 h 221"/>
                <a:gd name="T18" fmla="*/ 3 w 188"/>
                <a:gd name="T19" fmla="*/ 42 h 221"/>
                <a:gd name="T20" fmla="*/ 6 w 188"/>
                <a:gd name="T21" fmla="*/ 45 h 221"/>
                <a:gd name="T22" fmla="*/ 5 w 188"/>
                <a:gd name="T23" fmla="*/ 47 h 221"/>
                <a:gd name="T24" fmla="*/ 3 w 188"/>
                <a:gd name="T25" fmla="*/ 51 h 221"/>
                <a:gd name="T26" fmla="*/ 1 w 188"/>
                <a:gd name="T27" fmla="*/ 57 h 221"/>
                <a:gd name="T28" fmla="*/ 2 w 188"/>
                <a:gd name="T29" fmla="*/ 60 h 221"/>
                <a:gd name="T30" fmla="*/ 3 w 188"/>
                <a:gd name="T31" fmla="*/ 65 h 221"/>
                <a:gd name="T32" fmla="*/ 3 w 188"/>
                <a:gd name="T33" fmla="*/ 72 h 221"/>
                <a:gd name="T34" fmla="*/ 6 w 188"/>
                <a:gd name="T35" fmla="*/ 76 h 221"/>
                <a:gd name="T36" fmla="*/ 10 w 188"/>
                <a:gd name="T37" fmla="*/ 75 h 221"/>
                <a:gd name="T38" fmla="*/ 8 w 188"/>
                <a:gd name="T39" fmla="*/ 80 h 221"/>
                <a:gd name="T40" fmla="*/ 11 w 188"/>
                <a:gd name="T41" fmla="*/ 85 h 221"/>
                <a:gd name="T42" fmla="*/ 12 w 188"/>
                <a:gd name="T43" fmla="*/ 92 h 221"/>
                <a:gd name="T44" fmla="*/ 18 w 188"/>
                <a:gd name="T45" fmla="*/ 90 h 221"/>
                <a:gd name="T46" fmla="*/ 20 w 188"/>
                <a:gd name="T47" fmla="*/ 91 h 221"/>
                <a:gd name="T48" fmla="*/ 20 w 188"/>
                <a:gd name="T49" fmla="*/ 94 h 221"/>
                <a:gd name="T50" fmla="*/ 20 w 188"/>
                <a:gd name="T51" fmla="*/ 100 h 221"/>
                <a:gd name="T52" fmla="*/ 15 w 188"/>
                <a:gd name="T53" fmla="*/ 105 h 221"/>
                <a:gd name="T54" fmla="*/ 15 w 188"/>
                <a:gd name="T55" fmla="*/ 109 h 221"/>
                <a:gd name="T56" fmla="*/ 15 w 188"/>
                <a:gd name="T57" fmla="*/ 114 h 221"/>
                <a:gd name="T58" fmla="*/ 12 w 188"/>
                <a:gd name="T59" fmla="*/ 116 h 221"/>
                <a:gd name="T60" fmla="*/ 13 w 188"/>
                <a:gd name="T61" fmla="*/ 122 h 221"/>
                <a:gd name="T62" fmla="*/ 13 w 188"/>
                <a:gd name="T63" fmla="*/ 125 h 221"/>
                <a:gd name="T64" fmla="*/ 13 w 188"/>
                <a:gd name="T65" fmla="*/ 127 h 221"/>
                <a:gd name="T66" fmla="*/ 11 w 188"/>
                <a:gd name="T67" fmla="*/ 130 h 221"/>
                <a:gd name="T68" fmla="*/ 11 w 188"/>
                <a:gd name="T69" fmla="*/ 132 h 221"/>
                <a:gd name="T70" fmla="*/ 10 w 188"/>
                <a:gd name="T71" fmla="*/ 135 h 221"/>
                <a:gd name="T72" fmla="*/ 6 w 188"/>
                <a:gd name="T73" fmla="*/ 140 h 221"/>
                <a:gd name="T74" fmla="*/ 6 w 188"/>
                <a:gd name="T75" fmla="*/ 144 h 221"/>
                <a:gd name="T76" fmla="*/ 7 w 188"/>
                <a:gd name="T77" fmla="*/ 150 h 221"/>
                <a:gd name="T78" fmla="*/ 7 w 188"/>
                <a:gd name="T79" fmla="*/ 152 h 221"/>
                <a:gd name="T80" fmla="*/ 8 w 188"/>
                <a:gd name="T81" fmla="*/ 155 h 221"/>
                <a:gd name="T82" fmla="*/ 11 w 188"/>
                <a:gd name="T83" fmla="*/ 161 h 221"/>
                <a:gd name="T84" fmla="*/ 10 w 188"/>
                <a:gd name="T85" fmla="*/ 167 h 221"/>
                <a:gd name="T86" fmla="*/ 10 w 188"/>
                <a:gd name="T87" fmla="*/ 174 h 221"/>
                <a:gd name="T88" fmla="*/ 10 w 188"/>
                <a:gd name="T89" fmla="*/ 179 h 221"/>
                <a:gd name="T90" fmla="*/ 8 w 188"/>
                <a:gd name="T91" fmla="*/ 184 h 221"/>
                <a:gd name="T92" fmla="*/ 8 w 188"/>
                <a:gd name="T93" fmla="*/ 187 h 221"/>
                <a:gd name="T94" fmla="*/ 7 w 188"/>
                <a:gd name="T95" fmla="*/ 194 h 221"/>
                <a:gd name="T96" fmla="*/ 6 w 188"/>
                <a:gd name="T97" fmla="*/ 196 h 221"/>
                <a:gd name="T98" fmla="*/ 5 w 188"/>
                <a:gd name="T99" fmla="*/ 199 h 221"/>
                <a:gd name="T100" fmla="*/ 3 w 188"/>
                <a:gd name="T101" fmla="*/ 204 h 221"/>
                <a:gd name="T102" fmla="*/ 6 w 188"/>
                <a:gd name="T103" fmla="*/ 209 h 221"/>
                <a:gd name="T104" fmla="*/ 6 w 188"/>
                <a:gd name="T105" fmla="*/ 211 h 221"/>
                <a:gd name="T106" fmla="*/ 6 w 188"/>
                <a:gd name="T107"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221">
                  <a:moveTo>
                    <a:pt x="185" y="221"/>
                  </a:moveTo>
                  <a:lnTo>
                    <a:pt x="185" y="185"/>
                  </a:lnTo>
                  <a:lnTo>
                    <a:pt x="188" y="79"/>
                  </a:lnTo>
                  <a:lnTo>
                    <a:pt x="182" y="79"/>
                  </a:lnTo>
                  <a:lnTo>
                    <a:pt x="185" y="6"/>
                  </a:lnTo>
                  <a:lnTo>
                    <a:pt x="2" y="0"/>
                  </a:lnTo>
                  <a:lnTo>
                    <a:pt x="2" y="1"/>
                  </a:lnTo>
                  <a:lnTo>
                    <a:pt x="3" y="1"/>
                  </a:lnTo>
                  <a:lnTo>
                    <a:pt x="3" y="2"/>
                  </a:lnTo>
                  <a:lnTo>
                    <a:pt x="3" y="4"/>
                  </a:lnTo>
                  <a:lnTo>
                    <a:pt x="3" y="6"/>
                  </a:lnTo>
                  <a:lnTo>
                    <a:pt x="3" y="9"/>
                  </a:lnTo>
                  <a:lnTo>
                    <a:pt x="5" y="9"/>
                  </a:lnTo>
                  <a:lnTo>
                    <a:pt x="5" y="10"/>
                  </a:lnTo>
                  <a:lnTo>
                    <a:pt x="5" y="11"/>
                  </a:lnTo>
                  <a:lnTo>
                    <a:pt x="3" y="11"/>
                  </a:lnTo>
                  <a:lnTo>
                    <a:pt x="2" y="11"/>
                  </a:lnTo>
                  <a:lnTo>
                    <a:pt x="1" y="11"/>
                  </a:lnTo>
                  <a:lnTo>
                    <a:pt x="2" y="12"/>
                  </a:lnTo>
                  <a:lnTo>
                    <a:pt x="3" y="12"/>
                  </a:lnTo>
                  <a:lnTo>
                    <a:pt x="5" y="14"/>
                  </a:lnTo>
                  <a:lnTo>
                    <a:pt x="5" y="15"/>
                  </a:lnTo>
                  <a:lnTo>
                    <a:pt x="6" y="16"/>
                  </a:lnTo>
                  <a:lnTo>
                    <a:pt x="6" y="17"/>
                  </a:lnTo>
                  <a:lnTo>
                    <a:pt x="6" y="19"/>
                  </a:lnTo>
                  <a:lnTo>
                    <a:pt x="6" y="20"/>
                  </a:lnTo>
                  <a:lnTo>
                    <a:pt x="6" y="21"/>
                  </a:lnTo>
                  <a:lnTo>
                    <a:pt x="6" y="24"/>
                  </a:lnTo>
                  <a:lnTo>
                    <a:pt x="5" y="24"/>
                  </a:lnTo>
                  <a:lnTo>
                    <a:pt x="3" y="25"/>
                  </a:lnTo>
                  <a:lnTo>
                    <a:pt x="3" y="26"/>
                  </a:lnTo>
                  <a:lnTo>
                    <a:pt x="5" y="26"/>
                  </a:lnTo>
                  <a:lnTo>
                    <a:pt x="6" y="26"/>
                  </a:lnTo>
                  <a:lnTo>
                    <a:pt x="6" y="27"/>
                  </a:lnTo>
                  <a:lnTo>
                    <a:pt x="5" y="29"/>
                  </a:lnTo>
                  <a:lnTo>
                    <a:pt x="3" y="30"/>
                  </a:lnTo>
                  <a:lnTo>
                    <a:pt x="2" y="31"/>
                  </a:lnTo>
                  <a:lnTo>
                    <a:pt x="3" y="31"/>
                  </a:lnTo>
                  <a:lnTo>
                    <a:pt x="5" y="31"/>
                  </a:lnTo>
                  <a:lnTo>
                    <a:pt x="5" y="32"/>
                  </a:lnTo>
                  <a:lnTo>
                    <a:pt x="5" y="34"/>
                  </a:lnTo>
                  <a:lnTo>
                    <a:pt x="5" y="35"/>
                  </a:lnTo>
                  <a:lnTo>
                    <a:pt x="5" y="36"/>
                  </a:lnTo>
                  <a:lnTo>
                    <a:pt x="3" y="36"/>
                  </a:lnTo>
                  <a:lnTo>
                    <a:pt x="3" y="39"/>
                  </a:lnTo>
                  <a:lnTo>
                    <a:pt x="5" y="39"/>
                  </a:lnTo>
                  <a:lnTo>
                    <a:pt x="5" y="40"/>
                  </a:lnTo>
                  <a:lnTo>
                    <a:pt x="5" y="41"/>
                  </a:lnTo>
                  <a:lnTo>
                    <a:pt x="3" y="41"/>
                  </a:lnTo>
                  <a:lnTo>
                    <a:pt x="3" y="42"/>
                  </a:lnTo>
                  <a:lnTo>
                    <a:pt x="5" y="44"/>
                  </a:lnTo>
                  <a:lnTo>
                    <a:pt x="5" y="45"/>
                  </a:lnTo>
                  <a:lnTo>
                    <a:pt x="5" y="46"/>
                  </a:lnTo>
                  <a:lnTo>
                    <a:pt x="6" y="46"/>
                  </a:lnTo>
                  <a:lnTo>
                    <a:pt x="6" y="45"/>
                  </a:lnTo>
                  <a:lnTo>
                    <a:pt x="7" y="45"/>
                  </a:lnTo>
                  <a:lnTo>
                    <a:pt x="7" y="46"/>
                  </a:lnTo>
                  <a:lnTo>
                    <a:pt x="6" y="46"/>
                  </a:lnTo>
                  <a:lnTo>
                    <a:pt x="6" y="47"/>
                  </a:lnTo>
                  <a:lnTo>
                    <a:pt x="5" y="47"/>
                  </a:lnTo>
                  <a:lnTo>
                    <a:pt x="3" y="47"/>
                  </a:lnTo>
                  <a:lnTo>
                    <a:pt x="3" y="49"/>
                  </a:lnTo>
                  <a:lnTo>
                    <a:pt x="5" y="49"/>
                  </a:lnTo>
                  <a:lnTo>
                    <a:pt x="5" y="50"/>
                  </a:lnTo>
                  <a:lnTo>
                    <a:pt x="3" y="51"/>
                  </a:lnTo>
                  <a:lnTo>
                    <a:pt x="2" y="51"/>
                  </a:lnTo>
                  <a:lnTo>
                    <a:pt x="1" y="52"/>
                  </a:lnTo>
                  <a:lnTo>
                    <a:pt x="1" y="55"/>
                  </a:lnTo>
                  <a:lnTo>
                    <a:pt x="1" y="56"/>
                  </a:lnTo>
                  <a:lnTo>
                    <a:pt x="1" y="57"/>
                  </a:lnTo>
                  <a:lnTo>
                    <a:pt x="0" y="57"/>
                  </a:lnTo>
                  <a:lnTo>
                    <a:pt x="0" y="59"/>
                  </a:lnTo>
                  <a:lnTo>
                    <a:pt x="0" y="60"/>
                  </a:lnTo>
                  <a:lnTo>
                    <a:pt x="1" y="60"/>
                  </a:lnTo>
                  <a:lnTo>
                    <a:pt x="2" y="60"/>
                  </a:lnTo>
                  <a:lnTo>
                    <a:pt x="3" y="60"/>
                  </a:lnTo>
                  <a:lnTo>
                    <a:pt x="3" y="61"/>
                  </a:lnTo>
                  <a:lnTo>
                    <a:pt x="5" y="62"/>
                  </a:lnTo>
                  <a:lnTo>
                    <a:pt x="3" y="64"/>
                  </a:lnTo>
                  <a:lnTo>
                    <a:pt x="3" y="65"/>
                  </a:lnTo>
                  <a:lnTo>
                    <a:pt x="3" y="66"/>
                  </a:lnTo>
                  <a:lnTo>
                    <a:pt x="3" y="67"/>
                  </a:lnTo>
                  <a:lnTo>
                    <a:pt x="5" y="70"/>
                  </a:lnTo>
                  <a:lnTo>
                    <a:pt x="3" y="71"/>
                  </a:lnTo>
                  <a:lnTo>
                    <a:pt x="3" y="72"/>
                  </a:lnTo>
                  <a:lnTo>
                    <a:pt x="3" y="74"/>
                  </a:lnTo>
                  <a:lnTo>
                    <a:pt x="3" y="75"/>
                  </a:lnTo>
                  <a:lnTo>
                    <a:pt x="5" y="75"/>
                  </a:lnTo>
                  <a:lnTo>
                    <a:pt x="5" y="76"/>
                  </a:lnTo>
                  <a:lnTo>
                    <a:pt x="6" y="76"/>
                  </a:lnTo>
                  <a:lnTo>
                    <a:pt x="6" y="75"/>
                  </a:lnTo>
                  <a:lnTo>
                    <a:pt x="7" y="76"/>
                  </a:lnTo>
                  <a:lnTo>
                    <a:pt x="8" y="76"/>
                  </a:lnTo>
                  <a:lnTo>
                    <a:pt x="8" y="75"/>
                  </a:lnTo>
                  <a:lnTo>
                    <a:pt x="10" y="75"/>
                  </a:lnTo>
                  <a:lnTo>
                    <a:pt x="10" y="76"/>
                  </a:lnTo>
                  <a:lnTo>
                    <a:pt x="10" y="77"/>
                  </a:lnTo>
                  <a:lnTo>
                    <a:pt x="8" y="77"/>
                  </a:lnTo>
                  <a:lnTo>
                    <a:pt x="8" y="79"/>
                  </a:lnTo>
                  <a:lnTo>
                    <a:pt x="8" y="80"/>
                  </a:lnTo>
                  <a:lnTo>
                    <a:pt x="10" y="81"/>
                  </a:lnTo>
                  <a:lnTo>
                    <a:pt x="8" y="84"/>
                  </a:lnTo>
                  <a:lnTo>
                    <a:pt x="8" y="85"/>
                  </a:lnTo>
                  <a:lnTo>
                    <a:pt x="10" y="85"/>
                  </a:lnTo>
                  <a:lnTo>
                    <a:pt x="11" y="85"/>
                  </a:lnTo>
                  <a:lnTo>
                    <a:pt x="11" y="86"/>
                  </a:lnTo>
                  <a:lnTo>
                    <a:pt x="11" y="87"/>
                  </a:lnTo>
                  <a:lnTo>
                    <a:pt x="11" y="90"/>
                  </a:lnTo>
                  <a:lnTo>
                    <a:pt x="11" y="91"/>
                  </a:lnTo>
                  <a:lnTo>
                    <a:pt x="12" y="92"/>
                  </a:lnTo>
                  <a:lnTo>
                    <a:pt x="13" y="92"/>
                  </a:lnTo>
                  <a:lnTo>
                    <a:pt x="15" y="92"/>
                  </a:lnTo>
                  <a:lnTo>
                    <a:pt x="16" y="91"/>
                  </a:lnTo>
                  <a:lnTo>
                    <a:pt x="16" y="90"/>
                  </a:lnTo>
                  <a:lnTo>
                    <a:pt x="18" y="90"/>
                  </a:lnTo>
                  <a:lnTo>
                    <a:pt x="20" y="90"/>
                  </a:lnTo>
                  <a:lnTo>
                    <a:pt x="20" y="89"/>
                  </a:lnTo>
                  <a:lnTo>
                    <a:pt x="21" y="90"/>
                  </a:lnTo>
                  <a:lnTo>
                    <a:pt x="21" y="91"/>
                  </a:lnTo>
                  <a:lnTo>
                    <a:pt x="20" y="91"/>
                  </a:lnTo>
                  <a:lnTo>
                    <a:pt x="20" y="92"/>
                  </a:lnTo>
                  <a:lnTo>
                    <a:pt x="21" y="92"/>
                  </a:lnTo>
                  <a:lnTo>
                    <a:pt x="22" y="94"/>
                  </a:lnTo>
                  <a:lnTo>
                    <a:pt x="21" y="94"/>
                  </a:lnTo>
                  <a:lnTo>
                    <a:pt x="20" y="94"/>
                  </a:lnTo>
                  <a:lnTo>
                    <a:pt x="20" y="95"/>
                  </a:lnTo>
                  <a:lnTo>
                    <a:pt x="21" y="97"/>
                  </a:lnTo>
                  <a:lnTo>
                    <a:pt x="21" y="99"/>
                  </a:lnTo>
                  <a:lnTo>
                    <a:pt x="20" y="99"/>
                  </a:lnTo>
                  <a:lnTo>
                    <a:pt x="20" y="100"/>
                  </a:lnTo>
                  <a:lnTo>
                    <a:pt x="17" y="101"/>
                  </a:lnTo>
                  <a:lnTo>
                    <a:pt x="16" y="102"/>
                  </a:lnTo>
                  <a:lnTo>
                    <a:pt x="16" y="104"/>
                  </a:lnTo>
                  <a:lnTo>
                    <a:pt x="15" y="104"/>
                  </a:lnTo>
                  <a:lnTo>
                    <a:pt x="15" y="105"/>
                  </a:lnTo>
                  <a:lnTo>
                    <a:pt x="15" y="106"/>
                  </a:lnTo>
                  <a:lnTo>
                    <a:pt x="16" y="106"/>
                  </a:lnTo>
                  <a:lnTo>
                    <a:pt x="16" y="107"/>
                  </a:lnTo>
                  <a:lnTo>
                    <a:pt x="15" y="107"/>
                  </a:lnTo>
                  <a:lnTo>
                    <a:pt x="15" y="109"/>
                  </a:lnTo>
                  <a:lnTo>
                    <a:pt x="16" y="110"/>
                  </a:lnTo>
                  <a:lnTo>
                    <a:pt x="17" y="111"/>
                  </a:lnTo>
                  <a:lnTo>
                    <a:pt x="17" y="114"/>
                  </a:lnTo>
                  <a:lnTo>
                    <a:pt x="16" y="114"/>
                  </a:lnTo>
                  <a:lnTo>
                    <a:pt x="15" y="114"/>
                  </a:lnTo>
                  <a:lnTo>
                    <a:pt x="15" y="111"/>
                  </a:lnTo>
                  <a:lnTo>
                    <a:pt x="13" y="114"/>
                  </a:lnTo>
                  <a:lnTo>
                    <a:pt x="13" y="115"/>
                  </a:lnTo>
                  <a:lnTo>
                    <a:pt x="13" y="116"/>
                  </a:lnTo>
                  <a:lnTo>
                    <a:pt x="12" y="116"/>
                  </a:lnTo>
                  <a:lnTo>
                    <a:pt x="12" y="117"/>
                  </a:lnTo>
                  <a:lnTo>
                    <a:pt x="12" y="119"/>
                  </a:lnTo>
                  <a:lnTo>
                    <a:pt x="13" y="120"/>
                  </a:lnTo>
                  <a:lnTo>
                    <a:pt x="13" y="121"/>
                  </a:lnTo>
                  <a:lnTo>
                    <a:pt x="13" y="122"/>
                  </a:lnTo>
                  <a:lnTo>
                    <a:pt x="12" y="122"/>
                  </a:lnTo>
                  <a:lnTo>
                    <a:pt x="12" y="124"/>
                  </a:lnTo>
                  <a:lnTo>
                    <a:pt x="13" y="124"/>
                  </a:lnTo>
                  <a:lnTo>
                    <a:pt x="15" y="125"/>
                  </a:lnTo>
                  <a:lnTo>
                    <a:pt x="13" y="125"/>
                  </a:lnTo>
                  <a:lnTo>
                    <a:pt x="12" y="126"/>
                  </a:lnTo>
                  <a:lnTo>
                    <a:pt x="13" y="126"/>
                  </a:lnTo>
                  <a:lnTo>
                    <a:pt x="13" y="127"/>
                  </a:lnTo>
                  <a:lnTo>
                    <a:pt x="15" y="127"/>
                  </a:lnTo>
                  <a:lnTo>
                    <a:pt x="13" y="127"/>
                  </a:lnTo>
                  <a:lnTo>
                    <a:pt x="13" y="130"/>
                  </a:lnTo>
                  <a:lnTo>
                    <a:pt x="12" y="130"/>
                  </a:lnTo>
                  <a:lnTo>
                    <a:pt x="12" y="127"/>
                  </a:lnTo>
                  <a:lnTo>
                    <a:pt x="11" y="127"/>
                  </a:lnTo>
                  <a:lnTo>
                    <a:pt x="11" y="130"/>
                  </a:lnTo>
                  <a:lnTo>
                    <a:pt x="12" y="131"/>
                  </a:lnTo>
                  <a:lnTo>
                    <a:pt x="11" y="131"/>
                  </a:lnTo>
                  <a:lnTo>
                    <a:pt x="10" y="131"/>
                  </a:lnTo>
                  <a:lnTo>
                    <a:pt x="10" y="132"/>
                  </a:lnTo>
                  <a:lnTo>
                    <a:pt x="11" y="132"/>
                  </a:lnTo>
                  <a:lnTo>
                    <a:pt x="12" y="134"/>
                  </a:lnTo>
                  <a:lnTo>
                    <a:pt x="12" y="135"/>
                  </a:lnTo>
                  <a:lnTo>
                    <a:pt x="11" y="135"/>
                  </a:lnTo>
                  <a:lnTo>
                    <a:pt x="11" y="134"/>
                  </a:lnTo>
                  <a:lnTo>
                    <a:pt x="10" y="135"/>
                  </a:lnTo>
                  <a:lnTo>
                    <a:pt x="7" y="136"/>
                  </a:lnTo>
                  <a:lnTo>
                    <a:pt x="7" y="137"/>
                  </a:lnTo>
                  <a:lnTo>
                    <a:pt x="6" y="137"/>
                  </a:lnTo>
                  <a:lnTo>
                    <a:pt x="6" y="139"/>
                  </a:lnTo>
                  <a:lnTo>
                    <a:pt x="6" y="140"/>
                  </a:lnTo>
                  <a:lnTo>
                    <a:pt x="7" y="140"/>
                  </a:lnTo>
                  <a:lnTo>
                    <a:pt x="7" y="141"/>
                  </a:lnTo>
                  <a:lnTo>
                    <a:pt x="6" y="141"/>
                  </a:lnTo>
                  <a:lnTo>
                    <a:pt x="6" y="142"/>
                  </a:lnTo>
                  <a:lnTo>
                    <a:pt x="6" y="144"/>
                  </a:lnTo>
                  <a:lnTo>
                    <a:pt x="7" y="144"/>
                  </a:lnTo>
                  <a:lnTo>
                    <a:pt x="7" y="146"/>
                  </a:lnTo>
                  <a:lnTo>
                    <a:pt x="7" y="147"/>
                  </a:lnTo>
                  <a:lnTo>
                    <a:pt x="7" y="149"/>
                  </a:lnTo>
                  <a:lnTo>
                    <a:pt x="7" y="150"/>
                  </a:lnTo>
                  <a:lnTo>
                    <a:pt x="8" y="150"/>
                  </a:lnTo>
                  <a:lnTo>
                    <a:pt x="10" y="151"/>
                  </a:lnTo>
                  <a:lnTo>
                    <a:pt x="8" y="151"/>
                  </a:lnTo>
                  <a:lnTo>
                    <a:pt x="8" y="152"/>
                  </a:lnTo>
                  <a:lnTo>
                    <a:pt x="7" y="152"/>
                  </a:lnTo>
                  <a:lnTo>
                    <a:pt x="7" y="154"/>
                  </a:lnTo>
                  <a:lnTo>
                    <a:pt x="8" y="154"/>
                  </a:lnTo>
                  <a:lnTo>
                    <a:pt x="10" y="154"/>
                  </a:lnTo>
                  <a:lnTo>
                    <a:pt x="10" y="155"/>
                  </a:lnTo>
                  <a:lnTo>
                    <a:pt x="8" y="155"/>
                  </a:lnTo>
                  <a:lnTo>
                    <a:pt x="8" y="156"/>
                  </a:lnTo>
                  <a:lnTo>
                    <a:pt x="10" y="157"/>
                  </a:lnTo>
                  <a:lnTo>
                    <a:pt x="12" y="157"/>
                  </a:lnTo>
                  <a:lnTo>
                    <a:pt x="10" y="160"/>
                  </a:lnTo>
                  <a:lnTo>
                    <a:pt x="11" y="161"/>
                  </a:lnTo>
                  <a:lnTo>
                    <a:pt x="10" y="162"/>
                  </a:lnTo>
                  <a:lnTo>
                    <a:pt x="10" y="164"/>
                  </a:lnTo>
                  <a:lnTo>
                    <a:pt x="10" y="165"/>
                  </a:lnTo>
                  <a:lnTo>
                    <a:pt x="10" y="166"/>
                  </a:lnTo>
                  <a:lnTo>
                    <a:pt x="10" y="167"/>
                  </a:lnTo>
                  <a:lnTo>
                    <a:pt x="10" y="169"/>
                  </a:lnTo>
                  <a:lnTo>
                    <a:pt x="10" y="170"/>
                  </a:lnTo>
                  <a:lnTo>
                    <a:pt x="10" y="171"/>
                  </a:lnTo>
                  <a:lnTo>
                    <a:pt x="10" y="172"/>
                  </a:lnTo>
                  <a:lnTo>
                    <a:pt x="10" y="174"/>
                  </a:lnTo>
                  <a:lnTo>
                    <a:pt x="10" y="176"/>
                  </a:lnTo>
                  <a:lnTo>
                    <a:pt x="8" y="176"/>
                  </a:lnTo>
                  <a:lnTo>
                    <a:pt x="8" y="177"/>
                  </a:lnTo>
                  <a:lnTo>
                    <a:pt x="10" y="177"/>
                  </a:lnTo>
                  <a:lnTo>
                    <a:pt x="10" y="179"/>
                  </a:lnTo>
                  <a:lnTo>
                    <a:pt x="8" y="179"/>
                  </a:lnTo>
                  <a:lnTo>
                    <a:pt x="8" y="180"/>
                  </a:lnTo>
                  <a:lnTo>
                    <a:pt x="8" y="181"/>
                  </a:lnTo>
                  <a:lnTo>
                    <a:pt x="8" y="182"/>
                  </a:lnTo>
                  <a:lnTo>
                    <a:pt x="8" y="184"/>
                  </a:lnTo>
                  <a:lnTo>
                    <a:pt x="7" y="184"/>
                  </a:lnTo>
                  <a:lnTo>
                    <a:pt x="7" y="185"/>
                  </a:lnTo>
                  <a:lnTo>
                    <a:pt x="8" y="185"/>
                  </a:lnTo>
                  <a:lnTo>
                    <a:pt x="8" y="186"/>
                  </a:lnTo>
                  <a:lnTo>
                    <a:pt x="8" y="187"/>
                  </a:lnTo>
                  <a:lnTo>
                    <a:pt x="7" y="189"/>
                  </a:lnTo>
                  <a:lnTo>
                    <a:pt x="7" y="191"/>
                  </a:lnTo>
                  <a:lnTo>
                    <a:pt x="7" y="192"/>
                  </a:lnTo>
                  <a:lnTo>
                    <a:pt x="8" y="192"/>
                  </a:lnTo>
                  <a:lnTo>
                    <a:pt x="7" y="194"/>
                  </a:lnTo>
                  <a:lnTo>
                    <a:pt x="6" y="194"/>
                  </a:lnTo>
                  <a:lnTo>
                    <a:pt x="6" y="195"/>
                  </a:lnTo>
                  <a:lnTo>
                    <a:pt x="7" y="195"/>
                  </a:lnTo>
                  <a:lnTo>
                    <a:pt x="7" y="196"/>
                  </a:lnTo>
                  <a:lnTo>
                    <a:pt x="6" y="196"/>
                  </a:lnTo>
                  <a:lnTo>
                    <a:pt x="5" y="196"/>
                  </a:lnTo>
                  <a:lnTo>
                    <a:pt x="5" y="197"/>
                  </a:lnTo>
                  <a:lnTo>
                    <a:pt x="6" y="197"/>
                  </a:lnTo>
                  <a:lnTo>
                    <a:pt x="6" y="199"/>
                  </a:lnTo>
                  <a:lnTo>
                    <a:pt x="5" y="199"/>
                  </a:lnTo>
                  <a:lnTo>
                    <a:pt x="5" y="200"/>
                  </a:lnTo>
                  <a:lnTo>
                    <a:pt x="5" y="201"/>
                  </a:lnTo>
                  <a:lnTo>
                    <a:pt x="5" y="202"/>
                  </a:lnTo>
                  <a:lnTo>
                    <a:pt x="3" y="202"/>
                  </a:lnTo>
                  <a:lnTo>
                    <a:pt x="3" y="204"/>
                  </a:lnTo>
                  <a:lnTo>
                    <a:pt x="5" y="204"/>
                  </a:lnTo>
                  <a:lnTo>
                    <a:pt x="5" y="205"/>
                  </a:lnTo>
                  <a:lnTo>
                    <a:pt x="6" y="205"/>
                  </a:lnTo>
                  <a:lnTo>
                    <a:pt x="6" y="207"/>
                  </a:lnTo>
                  <a:lnTo>
                    <a:pt x="6" y="209"/>
                  </a:lnTo>
                  <a:lnTo>
                    <a:pt x="5" y="209"/>
                  </a:lnTo>
                  <a:lnTo>
                    <a:pt x="6" y="210"/>
                  </a:lnTo>
                  <a:lnTo>
                    <a:pt x="7" y="210"/>
                  </a:lnTo>
                  <a:lnTo>
                    <a:pt x="7" y="211"/>
                  </a:lnTo>
                  <a:lnTo>
                    <a:pt x="6" y="211"/>
                  </a:lnTo>
                  <a:lnTo>
                    <a:pt x="6" y="212"/>
                  </a:lnTo>
                  <a:lnTo>
                    <a:pt x="6" y="214"/>
                  </a:lnTo>
                  <a:lnTo>
                    <a:pt x="5" y="214"/>
                  </a:lnTo>
                  <a:lnTo>
                    <a:pt x="3" y="215"/>
                  </a:lnTo>
                  <a:lnTo>
                    <a:pt x="6" y="215"/>
                  </a:lnTo>
                  <a:lnTo>
                    <a:pt x="7" y="215"/>
                  </a:lnTo>
                  <a:lnTo>
                    <a:pt x="8" y="215"/>
                  </a:lnTo>
                  <a:lnTo>
                    <a:pt x="152" y="221"/>
                  </a:lnTo>
                  <a:lnTo>
                    <a:pt x="185" y="221"/>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8" name="Big_Stone">
              <a:extLst>
                <a:ext uri="{FF2B5EF4-FFF2-40B4-BE49-F238E27FC236}">
                  <a16:creationId xmlns:a16="http://schemas.microsoft.com/office/drawing/2014/main" id="{1B3A804C-FE4F-925A-D47F-17E700BA6BB8}"/>
                </a:ext>
              </a:extLst>
            </p:cNvPr>
            <p:cNvSpPr>
              <a:spLocks/>
            </p:cNvSpPr>
            <p:nvPr/>
          </p:nvSpPr>
          <p:spPr bwMode="auto">
            <a:xfrm>
              <a:off x="4470761" y="4017083"/>
              <a:ext cx="389407" cy="295114"/>
            </a:xfrm>
            <a:custGeom>
              <a:avLst/>
              <a:gdLst>
                <a:gd name="T0" fmla="*/ 119 w 209"/>
                <a:gd name="T1" fmla="*/ 141 h 176"/>
                <a:gd name="T2" fmla="*/ 126 w 209"/>
                <a:gd name="T3" fmla="*/ 141 h 176"/>
                <a:gd name="T4" fmla="*/ 135 w 209"/>
                <a:gd name="T5" fmla="*/ 141 h 176"/>
                <a:gd name="T6" fmla="*/ 146 w 209"/>
                <a:gd name="T7" fmla="*/ 145 h 176"/>
                <a:gd name="T8" fmla="*/ 152 w 209"/>
                <a:gd name="T9" fmla="*/ 146 h 176"/>
                <a:gd name="T10" fmla="*/ 155 w 209"/>
                <a:gd name="T11" fmla="*/ 150 h 176"/>
                <a:gd name="T12" fmla="*/ 157 w 209"/>
                <a:gd name="T13" fmla="*/ 156 h 176"/>
                <a:gd name="T14" fmla="*/ 166 w 209"/>
                <a:gd name="T15" fmla="*/ 159 h 176"/>
                <a:gd name="T16" fmla="*/ 176 w 209"/>
                <a:gd name="T17" fmla="*/ 160 h 176"/>
                <a:gd name="T18" fmla="*/ 184 w 209"/>
                <a:gd name="T19" fmla="*/ 165 h 176"/>
                <a:gd name="T20" fmla="*/ 190 w 209"/>
                <a:gd name="T21" fmla="*/ 170 h 176"/>
                <a:gd name="T22" fmla="*/ 201 w 209"/>
                <a:gd name="T23" fmla="*/ 172 h 176"/>
                <a:gd name="T24" fmla="*/ 207 w 209"/>
                <a:gd name="T25" fmla="*/ 175 h 176"/>
                <a:gd name="T26" fmla="*/ 209 w 209"/>
                <a:gd name="T27" fmla="*/ 151 h 176"/>
                <a:gd name="T28" fmla="*/ 171 w 209"/>
                <a:gd name="T29" fmla="*/ 79 h 176"/>
                <a:gd name="T30" fmla="*/ 0 w 209"/>
                <a:gd name="T31" fmla="*/ 0 h 176"/>
                <a:gd name="T32" fmla="*/ 2 w 209"/>
                <a:gd name="T33" fmla="*/ 5 h 176"/>
                <a:gd name="T34" fmla="*/ 7 w 209"/>
                <a:gd name="T35" fmla="*/ 11 h 176"/>
                <a:gd name="T36" fmla="*/ 11 w 209"/>
                <a:gd name="T37" fmla="*/ 17 h 176"/>
                <a:gd name="T38" fmla="*/ 16 w 209"/>
                <a:gd name="T39" fmla="*/ 25 h 176"/>
                <a:gd name="T40" fmla="*/ 21 w 209"/>
                <a:gd name="T41" fmla="*/ 36 h 176"/>
                <a:gd name="T42" fmla="*/ 24 w 209"/>
                <a:gd name="T43" fmla="*/ 44 h 176"/>
                <a:gd name="T44" fmla="*/ 26 w 209"/>
                <a:gd name="T45" fmla="*/ 51 h 176"/>
                <a:gd name="T46" fmla="*/ 27 w 209"/>
                <a:gd name="T47" fmla="*/ 55 h 176"/>
                <a:gd name="T48" fmla="*/ 37 w 209"/>
                <a:gd name="T49" fmla="*/ 67 h 176"/>
                <a:gd name="T50" fmla="*/ 44 w 209"/>
                <a:gd name="T51" fmla="*/ 74 h 176"/>
                <a:gd name="T52" fmla="*/ 51 w 209"/>
                <a:gd name="T53" fmla="*/ 75 h 176"/>
                <a:gd name="T54" fmla="*/ 56 w 209"/>
                <a:gd name="T55" fmla="*/ 75 h 176"/>
                <a:gd name="T56" fmla="*/ 64 w 209"/>
                <a:gd name="T57" fmla="*/ 76 h 176"/>
                <a:gd name="T58" fmla="*/ 69 w 209"/>
                <a:gd name="T59" fmla="*/ 81 h 176"/>
                <a:gd name="T60" fmla="*/ 75 w 209"/>
                <a:gd name="T61" fmla="*/ 85 h 176"/>
                <a:gd name="T62" fmla="*/ 80 w 209"/>
                <a:gd name="T63" fmla="*/ 87 h 176"/>
                <a:gd name="T64" fmla="*/ 85 w 209"/>
                <a:gd name="T65" fmla="*/ 90 h 176"/>
                <a:gd name="T66" fmla="*/ 90 w 209"/>
                <a:gd name="T67" fmla="*/ 92 h 176"/>
                <a:gd name="T68" fmla="*/ 94 w 209"/>
                <a:gd name="T69" fmla="*/ 95 h 176"/>
                <a:gd name="T70" fmla="*/ 99 w 209"/>
                <a:gd name="T71" fmla="*/ 102 h 176"/>
                <a:gd name="T72" fmla="*/ 101 w 209"/>
                <a:gd name="T73" fmla="*/ 106 h 176"/>
                <a:gd name="T74" fmla="*/ 102 w 209"/>
                <a:gd name="T75" fmla="*/ 111 h 176"/>
                <a:gd name="T76" fmla="*/ 102 w 209"/>
                <a:gd name="T77" fmla="*/ 115 h 176"/>
                <a:gd name="T78" fmla="*/ 106 w 209"/>
                <a:gd name="T79" fmla="*/ 120 h 176"/>
                <a:gd name="T80" fmla="*/ 106 w 209"/>
                <a:gd name="T81" fmla="*/ 122 h 176"/>
                <a:gd name="T82" fmla="*/ 106 w 209"/>
                <a:gd name="T83" fmla="*/ 126 h 176"/>
                <a:gd name="T84" fmla="*/ 106 w 209"/>
                <a:gd name="T8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76">
                  <a:moveTo>
                    <a:pt x="115" y="136"/>
                  </a:moveTo>
                  <a:lnTo>
                    <a:pt x="117" y="140"/>
                  </a:lnTo>
                  <a:lnTo>
                    <a:pt x="119" y="141"/>
                  </a:lnTo>
                  <a:lnTo>
                    <a:pt x="121" y="141"/>
                  </a:lnTo>
                  <a:lnTo>
                    <a:pt x="124" y="141"/>
                  </a:lnTo>
                  <a:lnTo>
                    <a:pt x="126" y="141"/>
                  </a:lnTo>
                  <a:lnTo>
                    <a:pt x="132" y="141"/>
                  </a:lnTo>
                  <a:lnTo>
                    <a:pt x="134" y="141"/>
                  </a:lnTo>
                  <a:lnTo>
                    <a:pt x="135" y="141"/>
                  </a:lnTo>
                  <a:lnTo>
                    <a:pt x="139" y="144"/>
                  </a:lnTo>
                  <a:lnTo>
                    <a:pt x="142" y="145"/>
                  </a:lnTo>
                  <a:lnTo>
                    <a:pt x="146" y="145"/>
                  </a:lnTo>
                  <a:lnTo>
                    <a:pt x="150" y="146"/>
                  </a:lnTo>
                  <a:lnTo>
                    <a:pt x="151" y="146"/>
                  </a:lnTo>
                  <a:lnTo>
                    <a:pt x="152" y="146"/>
                  </a:lnTo>
                  <a:lnTo>
                    <a:pt x="154" y="147"/>
                  </a:lnTo>
                  <a:lnTo>
                    <a:pt x="155" y="149"/>
                  </a:lnTo>
                  <a:lnTo>
                    <a:pt x="155" y="150"/>
                  </a:lnTo>
                  <a:lnTo>
                    <a:pt x="156" y="151"/>
                  </a:lnTo>
                  <a:lnTo>
                    <a:pt x="156" y="152"/>
                  </a:lnTo>
                  <a:lnTo>
                    <a:pt x="157" y="156"/>
                  </a:lnTo>
                  <a:lnTo>
                    <a:pt x="159" y="157"/>
                  </a:lnTo>
                  <a:lnTo>
                    <a:pt x="164" y="157"/>
                  </a:lnTo>
                  <a:lnTo>
                    <a:pt x="166" y="159"/>
                  </a:lnTo>
                  <a:lnTo>
                    <a:pt x="170" y="157"/>
                  </a:lnTo>
                  <a:lnTo>
                    <a:pt x="172" y="159"/>
                  </a:lnTo>
                  <a:lnTo>
                    <a:pt x="176" y="160"/>
                  </a:lnTo>
                  <a:lnTo>
                    <a:pt x="177" y="162"/>
                  </a:lnTo>
                  <a:lnTo>
                    <a:pt x="179" y="165"/>
                  </a:lnTo>
                  <a:lnTo>
                    <a:pt x="184" y="165"/>
                  </a:lnTo>
                  <a:lnTo>
                    <a:pt x="185" y="167"/>
                  </a:lnTo>
                  <a:lnTo>
                    <a:pt x="186" y="169"/>
                  </a:lnTo>
                  <a:lnTo>
                    <a:pt x="190" y="170"/>
                  </a:lnTo>
                  <a:lnTo>
                    <a:pt x="195" y="171"/>
                  </a:lnTo>
                  <a:lnTo>
                    <a:pt x="197" y="170"/>
                  </a:lnTo>
                  <a:lnTo>
                    <a:pt x="201" y="172"/>
                  </a:lnTo>
                  <a:lnTo>
                    <a:pt x="205" y="175"/>
                  </a:lnTo>
                  <a:lnTo>
                    <a:pt x="207" y="176"/>
                  </a:lnTo>
                  <a:lnTo>
                    <a:pt x="207" y="175"/>
                  </a:lnTo>
                  <a:lnTo>
                    <a:pt x="207" y="174"/>
                  </a:lnTo>
                  <a:lnTo>
                    <a:pt x="207" y="172"/>
                  </a:lnTo>
                  <a:lnTo>
                    <a:pt x="209" y="151"/>
                  </a:lnTo>
                  <a:lnTo>
                    <a:pt x="205" y="151"/>
                  </a:lnTo>
                  <a:lnTo>
                    <a:pt x="206" y="80"/>
                  </a:lnTo>
                  <a:lnTo>
                    <a:pt x="171" y="79"/>
                  </a:lnTo>
                  <a:lnTo>
                    <a:pt x="174" y="6"/>
                  </a:lnTo>
                  <a:lnTo>
                    <a:pt x="169" y="6"/>
                  </a:lnTo>
                  <a:lnTo>
                    <a:pt x="0" y="0"/>
                  </a:lnTo>
                  <a:lnTo>
                    <a:pt x="0" y="1"/>
                  </a:lnTo>
                  <a:lnTo>
                    <a:pt x="1" y="2"/>
                  </a:lnTo>
                  <a:lnTo>
                    <a:pt x="2" y="5"/>
                  </a:lnTo>
                  <a:lnTo>
                    <a:pt x="5" y="9"/>
                  </a:lnTo>
                  <a:lnTo>
                    <a:pt x="6" y="11"/>
                  </a:lnTo>
                  <a:lnTo>
                    <a:pt x="7" y="11"/>
                  </a:lnTo>
                  <a:lnTo>
                    <a:pt x="7" y="12"/>
                  </a:lnTo>
                  <a:lnTo>
                    <a:pt x="9" y="14"/>
                  </a:lnTo>
                  <a:lnTo>
                    <a:pt x="11" y="17"/>
                  </a:lnTo>
                  <a:lnTo>
                    <a:pt x="14" y="20"/>
                  </a:lnTo>
                  <a:lnTo>
                    <a:pt x="16" y="24"/>
                  </a:lnTo>
                  <a:lnTo>
                    <a:pt x="16" y="25"/>
                  </a:lnTo>
                  <a:lnTo>
                    <a:pt x="19" y="29"/>
                  </a:lnTo>
                  <a:lnTo>
                    <a:pt x="20" y="30"/>
                  </a:lnTo>
                  <a:lnTo>
                    <a:pt x="21" y="36"/>
                  </a:lnTo>
                  <a:lnTo>
                    <a:pt x="22" y="36"/>
                  </a:lnTo>
                  <a:lnTo>
                    <a:pt x="22" y="37"/>
                  </a:lnTo>
                  <a:lnTo>
                    <a:pt x="24" y="44"/>
                  </a:lnTo>
                  <a:lnTo>
                    <a:pt x="25" y="46"/>
                  </a:lnTo>
                  <a:lnTo>
                    <a:pt x="25" y="49"/>
                  </a:lnTo>
                  <a:lnTo>
                    <a:pt x="26" y="51"/>
                  </a:lnTo>
                  <a:lnTo>
                    <a:pt x="26" y="52"/>
                  </a:lnTo>
                  <a:lnTo>
                    <a:pt x="27" y="54"/>
                  </a:lnTo>
                  <a:lnTo>
                    <a:pt x="27" y="55"/>
                  </a:lnTo>
                  <a:lnTo>
                    <a:pt x="34" y="62"/>
                  </a:lnTo>
                  <a:lnTo>
                    <a:pt x="36" y="66"/>
                  </a:lnTo>
                  <a:lnTo>
                    <a:pt x="37" y="67"/>
                  </a:lnTo>
                  <a:lnTo>
                    <a:pt x="39" y="70"/>
                  </a:lnTo>
                  <a:lnTo>
                    <a:pt x="42" y="74"/>
                  </a:lnTo>
                  <a:lnTo>
                    <a:pt x="44" y="74"/>
                  </a:lnTo>
                  <a:lnTo>
                    <a:pt x="46" y="75"/>
                  </a:lnTo>
                  <a:lnTo>
                    <a:pt x="50" y="75"/>
                  </a:lnTo>
                  <a:lnTo>
                    <a:pt x="51" y="75"/>
                  </a:lnTo>
                  <a:lnTo>
                    <a:pt x="52" y="75"/>
                  </a:lnTo>
                  <a:lnTo>
                    <a:pt x="54" y="75"/>
                  </a:lnTo>
                  <a:lnTo>
                    <a:pt x="56" y="75"/>
                  </a:lnTo>
                  <a:lnTo>
                    <a:pt x="60" y="76"/>
                  </a:lnTo>
                  <a:lnTo>
                    <a:pt x="61" y="76"/>
                  </a:lnTo>
                  <a:lnTo>
                    <a:pt x="64" y="76"/>
                  </a:lnTo>
                  <a:lnTo>
                    <a:pt x="65" y="79"/>
                  </a:lnTo>
                  <a:lnTo>
                    <a:pt x="67" y="80"/>
                  </a:lnTo>
                  <a:lnTo>
                    <a:pt x="69" y="81"/>
                  </a:lnTo>
                  <a:lnTo>
                    <a:pt x="70" y="82"/>
                  </a:lnTo>
                  <a:lnTo>
                    <a:pt x="72" y="84"/>
                  </a:lnTo>
                  <a:lnTo>
                    <a:pt x="75" y="85"/>
                  </a:lnTo>
                  <a:lnTo>
                    <a:pt x="76" y="86"/>
                  </a:lnTo>
                  <a:lnTo>
                    <a:pt x="77" y="86"/>
                  </a:lnTo>
                  <a:lnTo>
                    <a:pt x="80" y="87"/>
                  </a:lnTo>
                  <a:lnTo>
                    <a:pt x="81" y="89"/>
                  </a:lnTo>
                  <a:lnTo>
                    <a:pt x="84" y="90"/>
                  </a:lnTo>
                  <a:lnTo>
                    <a:pt x="85" y="90"/>
                  </a:lnTo>
                  <a:lnTo>
                    <a:pt x="87" y="91"/>
                  </a:lnTo>
                  <a:lnTo>
                    <a:pt x="89" y="92"/>
                  </a:lnTo>
                  <a:lnTo>
                    <a:pt x="90" y="92"/>
                  </a:lnTo>
                  <a:lnTo>
                    <a:pt x="91" y="94"/>
                  </a:lnTo>
                  <a:lnTo>
                    <a:pt x="92" y="95"/>
                  </a:lnTo>
                  <a:lnTo>
                    <a:pt x="94" y="95"/>
                  </a:lnTo>
                  <a:lnTo>
                    <a:pt x="96" y="96"/>
                  </a:lnTo>
                  <a:lnTo>
                    <a:pt x="97" y="99"/>
                  </a:lnTo>
                  <a:lnTo>
                    <a:pt x="99" y="102"/>
                  </a:lnTo>
                  <a:lnTo>
                    <a:pt x="100" y="104"/>
                  </a:lnTo>
                  <a:lnTo>
                    <a:pt x="100" y="105"/>
                  </a:lnTo>
                  <a:lnTo>
                    <a:pt x="101" y="106"/>
                  </a:lnTo>
                  <a:lnTo>
                    <a:pt x="101" y="107"/>
                  </a:lnTo>
                  <a:lnTo>
                    <a:pt x="101" y="109"/>
                  </a:lnTo>
                  <a:lnTo>
                    <a:pt x="102" y="111"/>
                  </a:lnTo>
                  <a:lnTo>
                    <a:pt x="102" y="112"/>
                  </a:lnTo>
                  <a:lnTo>
                    <a:pt x="102" y="114"/>
                  </a:lnTo>
                  <a:lnTo>
                    <a:pt x="102" y="115"/>
                  </a:lnTo>
                  <a:lnTo>
                    <a:pt x="105" y="117"/>
                  </a:lnTo>
                  <a:lnTo>
                    <a:pt x="105" y="119"/>
                  </a:lnTo>
                  <a:lnTo>
                    <a:pt x="106" y="120"/>
                  </a:lnTo>
                  <a:lnTo>
                    <a:pt x="106" y="121"/>
                  </a:lnTo>
                  <a:lnTo>
                    <a:pt x="107" y="122"/>
                  </a:lnTo>
                  <a:lnTo>
                    <a:pt x="106" y="122"/>
                  </a:lnTo>
                  <a:lnTo>
                    <a:pt x="106" y="124"/>
                  </a:lnTo>
                  <a:lnTo>
                    <a:pt x="106" y="125"/>
                  </a:lnTo>
                  <a:lnTo>
                    <a:pt x="106" y="126"/>
                  </a:lnTo>
                  <a:lnTo>
                    <a:pt x="106" y="129"/>
                  </a:lnTo>
                  <a:lnTo>
                    <a:pt x="106" y="130"/>
                  </a:lnTo>
                  <a:lnTo>
                    <a:pt x="106" y="132"/>
                  </a:lnTo>
                  <a:lnTo>
                    <a:pt x="111" y="132"/>
                  </a:lnTo>
                  <a:lnTo>
                    <a:pt x="115" y="13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09" name="Norman">
              <a:extLst>
                <a:ext uri="{FF2B5EF4-FFF2-40B4-BE49-F238E27FC236}">
                  <a16:creationId xmlns:a16="http://schemas.microsoft.com/office/drawing/2014/main" id="{86100285-39B6-EE1F-A0D0-15DBF179F8F8}"/>
                </a:ext>
              </a:extLst>
            </p:cNvPr>
            <p:cNvSpPr>
              <a:spLocks/>
            </p:cNvSpPr>
            <p:nvPr/>
          </p:nvSpPr>
          <p:spPr bwMode="auto">
            <a:xfrm>
              <a:off x="4510973" y="2695736"/>
              <a:ext cx="425384" cy="251323"/>
            </a:xfrm>
            <a:custGeom>
              <a:avLst/>
              <a:gdLst>
                <a:gd name="T0" fmla="*/ 8 w 229"/>
                <a:gd name="T1" fmla="*/ 1 h 150"/>
                <a:gd name="T2" fmla="*/ 3 w 229"/>
                <a:gd name="T3" fmla="*/ 4 h 150"/>
                <a:gd name="T4" fmla="*/ 3 w 229"/>
                <a:gd name="T5" fmla="*/ 6 h 150"/>
                <a:gd name="T6" fmla="*/ 3 w 229"/>
                <a:gd name="T7" fmla="*/ 8 h 150"/>
                <a:gd name="T8" fmla="*/ 4 w 229"/>
                <a:gd name="T9" fmla="*/ 9 h 150"/>
                <a:gd name="T10" fmla="*/ 3 w 229"/>
                <a:gd name="T11" fmla="*/ 13 h 150"/>
                <a:gd name="T12" fmla="*/ 3 w 229"/>
                <a:gd name="T13" fmla="*/ 16 h 150"/>
                <a:gd name="T14" fmla="*/ 4 w 229"/>
                <a:gd name="T15" fmla="*/ 21 h 150"/>
                <a:gd name="T16" fmla="*/ 4 w 229"/>
                <a:gd name="T17" fmla="*/ 26 h 150"/>
                <a:gd name="T18" fmla="*/ 4 w 229"/>
                <a:gd name="T19" fmla="*/ 30 h 150"/>
                <a:gd name="T20" fmla="*/ 1 w 229"/>
                <a:gd name="T21" fmla="*/ 33 h 150"/>
                <a:gd name="T22" fmla="*/ 3 w 229"/>
                <a:gd name="T23" fmla="*/ 34 h 150"/>
                <a:gd name="T24" fmla="*/ 5 w 229"/>
                <a:gd name="T25" fmla="*/ 36 h 150"/>
                <a:gd name="T26" fmla="*/ 6 w 229"/>
                <a:gd name="T27" fmla="*/ 40 h 150"/>
                <a:gd name="T28" fmla="*/ 6 w 229"/>
                <a:gd name="T29" fmla="*/ 43 h 150"/>
                <a:gd name="T30" fmla="*/ 8 w 229"/>
                <a:gd name="T31" fmla="*/ 48 h 150"/>
                <a:gd name="T32" fmla="*/ 6 w 229"/>
                <a:gd name="T33" fmla="*/ 50 h 150"/>
                <a:gd name="T34" fmla="*/ 6 w 229"/>
                <a:gd name="T35" fmla="*/ 54 h 150"/>
                <a:gd name="T36" fmla="*/ 5 w 229"/>
                <a:gd name="T37" fmla="*/ 56 h 150"/>
                <a:gd name="T38" fmla="*/ 8 w 229"/>
                <a:gd name="T39" fmla="*/ 60 h 150"/>
                <a:gd name="T40" fmla="*/ 5 w 229"/>
                <a:gd name="T41" fmla="*/ 63 h 150"/>
                <a:gd name="T42" fmla="*/ 9 w 229"/>
                <a:gd name="T43" fmla="*/ 66 h 150"/>
                <a:gd name="T44" fmla="*/ 6 w 229"/>
                <a:gd name="T45" fmla="*/ 69 h 150"/>
                <a:gd name="T46" fmla="*/ 9 w 229"/>
                <a:gd name="T47" fmla="*/ 71 h 150"/>
                <a:gd name="T48" fmla="*/ 6 w 229"/>
                <a:gd name="T49" fmla="*/ 74 h 150"/>
                <a:gd name="T50" fmla="*/ 5 w 229"/>
                <a:gd name="T51" fmla="*/ 79 h 150"/>
                <a:gd name="T52" fmla="*/ 6 w 229"/>
                <a:gd name="T53" fmla="*/ 83 h 150"/>
                <a:gd name="T54" fmla="*/ 5 w 229"/>
                <a:gd name="T55" fmla="*/ 86 h 150"/>
                <a:gd name="T56" fmla="*/ 6 w 229"/>
                <a:gd name="T57" fmla="*/ 93 h 150"/>
                <a:gd name="T58" fmla="*/ 4 w 229"/>
                <a:gd name="T59" fmla="*/ 95 h 150"/>
                <a:gd name="T60" fmla="*/ 8 w 229"/>
                <a:gd name="T61" fmla="*/ 96 h 150"/>
                <a:gd name="T62" fmla="*/ 5 w 229"/>
                <a:gd name="T63" fmla="*/ 98 h 150"/>
                <a:gd name="T64" fmla="*/ 5 w 229"/>
                <a:gd name="T65" fmla="*/ 101 h 150"/>
                <a:gd name="T66" fmla="*/ 8 w 229"/>
                <a:gd name="T67" fmla="*/ 104 h 150"/>
                <a:gd name="T68" fmla="*/ 5 w 229"/>
                <a:gd name="T69" fmla="*/ 108 h 150"/>
                <a:gd name="T70" fmla="*/ 8 w 229"/>
                <a:gd name="T71" fmla="*/ 110 h 150"/>
                <a:gd name="T72" fmla="*/ 6 w 229"/>
                <a:gd name="T73" fmla="*/ 111 h 150"/>
                <a:gd name="T74" fmla="*/ 4 w 229"/>
                <a:gd name="T75" fmla="*/ 113 h 150"/>
                <a:gd name="T76" fmla="*/ 6 w 229"/>
                <a:gd name="T77" fmla="*/ 115 h 150"/>
                <a:gd name="T78" fmla="*/ 8 w 229"/>
                <a:gd name="T79" fmla="*/ 118 h 150"/>
                <a:gd name="T80" fmla="*/ 8 w 229"/>
                <a:gd name="T81" fmla="*/ 123 h 150"/>
                <a:gd name="T82" fmla="*/ 5 w 229"/>
                <a:gd name="T83" fmla="*/ 123 h 150"/>
                <a:gd name="T84" fmla="*/ 5 w 229"/>
                <a:gd name="T85" fmla="*/ 126 h 150"/>
                <a:gd name="T86" fmla="*/ 8 w 229"/>
                <a:gd name="T87" fmla="*/ 129 h 150"/>
                <a:gd name="T88" fmla="*/ 9 w 229"/>
                <a:gd name="T89" fmla="*/ 130 h 150"/>
                <a:gd name="T90" fmla="*/ 6 w 229"/>
                <a:gd name="T91" fmla="*/ 134 h 150"/>
                <a:gd name="T92" fmla="*/ 10 w 229"/>
                <a:gd name="T93" fmla="*/ 139 h 150"/>
                <a:gd name="T94" fmla="*/ 8 w 229"/>
                <a:gd name="T95" fmla="*/ 141 h 150"/>
                <a:gd name="T96" fmla="*/ 4 w 229"/>
                <a:gd name="T97"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150">
                  <a:moveTo>
                    <a:pt x="224" y="150"/>
                  </a:moveTo>
                  <a:lnTo>
                    <a:pt x="229" y="8"/>
                  </a:lnTo>
                  <a:lnTo>
                    <a:pt x="8" y="0"/>
                  </a:lnTo>
                  <a:lnTo>
                    <a:pt x="8" y="1"/>
                  </a:lnTo>
                  <a:lnTo>
                    <a:pt x="6" y="1"/>
                  </a:lnTo>
                  <a:lnTo>
                    <a:pt x="4" y="3"/>
                  </a:lnTo>
                  <a:lnTo>
                    <a:pt x="3" y="3"/>
                  </a:lnTo>
                  <a:lnTo>
                    <a:pt x="3" y="4"/>
                  </a:lnTo>
                  <a:lnTo>
                    <a:pt x="4" y="4"/>
                  </a:lnTo>
                  <a:lnTo>
                    <a:pt x="6" y="5"/>
                  </a:lnTo>
                  <a:lnTo>
                    <a:pt x="4" y="6"/>
                  </a:lnTo>
                  <a:lnTo>
                    <a:pt x="3" y="6"/>
                  </a:lnTo>
                  <a:lnTo>
                    <a:pt x="1" y="6"/>
                  </a:lnTo>
                  <a:lnTo>
                    <a:pt x="1" y="8"/>
                  </a:lnTo>
                  <a:lnTo>
                    <a:pt x="1" y="9"/>
                  </a:lnTo>
                  <a:lnTo>
                    <a:pt x="3" y="8"/>
                  </a:lnTo>
                  <a:lnTo>
                    <a:pt x="4" y="8"/>
                  </a:lnTo>
                  <a:lnTo>
                    <a:pt x="5" y="8"/>
                  </a:lnTo>
                  <a:lnTo>
                    <a:pt x="5" y="9"/>
                  </a:lnTo>
                  <a:lnTo>
                    <a:pt x="4" y="9"/>
                  </a:lnTo>
                  <a:lnTo>
                    <a:pt x="4" y="10"/>
                  </a:lnTo>
                  <a:lnTo>
                    <a:pt x="3" y="10"/>
                  </a:lnTo>
                  <a:lnTo>
                    <a:pt x="3" y="11"/>
                  </a:lnTo>
                  <a:lnTo>
                    <a:pt x="3" y="13"/>
                  </a:lnTo>
                  <a:lnTo>
                    <a:pt x="4" y="13"/>
                  </a:lnTo>
                  <a:lnTo>
                    <a:pt x="4" y="15"/>
                  </a:lnTo>
                  <a:lnTo>
                    <a:pt x="4" y="16"/>
                  </a:lnTo>
                  <a:lnTo>
                    <a:pt x="3" y="16"/>
                  </a:lnTo>
                  <a:lnTo>
                    <a:pt x="3" y="18"/>
                  </a:lnTo>
                  <a:lnTo>
                    <a:pt x="4" y="19"/>
                  </a:lnTo>
                  <a:lnTo>
                    <a:pt x="4" y="20"/>
                  </a:lnTo>
                  <a:lnTo>
                    <a:pt x="4" y="21"/>
                  </a:lnTo>
                  <a:lnTo>
                    <a:pt x="4" y="23"/>
                  </a:lnTo>
                  <a:lnTo>
                    <a:pt x="4" y="24"/>
                  </a:lnTo>
                  <a:lnTo>
                    <a:pt x="3" y="25"/>
                  </a:lnTo>
                  <a:lnTo>
                    <a:pt x="4" y="26"/>
                  </a:lnTo>
                  <a:lnTo>
                    <a:pt x="4" y="28"/>
                  </a:lnTo>
                  <a:lnTo>
                    <a:pt x="3" y="28"/>
                  </a:lnTo>
                  <a:lnTo>
                    <a:pt x="3" y="30"/>
                  </a:lnTo>
                  <a:lnTo>
                    <a:pt x="4" y="30"/>
                  </a:lnTo>
                  <a:lnTo>
                    <a:pt x="4" y="31"/>
                  </a:lnTo>
                  <a:lnTo>
                    <a:pt x="3" y="31"/>
                  </a:lnTo>
                  <a:lnTo>
                    <a:pt x="3" y="33"/>
                  </a:lnTo>
                  <a:lnTo>
                    <a:pt x="1" y="33"/>
                  </a:lnTo>
                  <a:lnTo>
                    <a:pt x="0" y="33"/>
                  </a:lnTo>
                  <a:lnTo>
                    <a:pt x="0" y="34"/>
                  </a:lnTo>
                  <a:lnTo>
                    <a:pt x="1" y="34"/>
                  </a:lnTo>
                  <a:lnTo>
                    <a:pt x="3" y="34"/>
                  </a:lnTo>
                  <a:lnTo>
                    <a:pt x="3" y="35"/>
                  </a:lnTo>
                  <a:lnTo>
                    <a:pt x="3" y="36"/>
                  </a:lnTo>
                  <a:lnTo>
                    <a:pt x="4" y="36"/>
                  </a:lnTo>
                  <a:lnTo>
                    <a:pt x="5" y="36"/>
                  </a:lnTo>
                  <a:lnTo>
                    <a:pt x="6" y="36"/>
                  </a:lnTo>
                  <a:lnTo>
                    <a:pt x="6" y="38"/>
                  </a:lnTo>
                  <a:lnTo>
                    <a:pt x="6" y="39"/>
                  </a:lnTo>
                  <a:lnTo>
                    <a:pt x="6" y="40"/>
                  </a:lnTo>
                  <a:lnTo>
                    <a:pt x="8" y="40"/>
                  </a:lnTo>
                  <a:lnTo>
                    <a:pt x="8" y="41"/>
                  </a:lnTo>
                  <a:lnTo>
                    <a:pt x="6" y="41"/>
                  </a:lnTo>
                  <a:lnTo>
                    <a:pt x="6" y="43"/>
                  </a:lnTo>
                  <a:lnTo>
                    <a:pt x="8" y="43"/>
                  </a:lnTo>
                  <a:lnTo>
                    <a:pt x="8" y="45"/>
                  </a:lnTo>
                  <a:lnTo>
                    <a:pt x="8" y="46"/>
                  </a:lnTo>
                  <a:lnTo>
                    <a:pt x="8" y="48"/>
                  </a:lnTo>
                  <a:lnTo>
                    <a:pt x="8" y="49"/>
                  </a:lnTo>
                  <a:lnTo>
                    <a:pt x="6" y="49"/>
                  </a:lnTo>
                  <a:lnTo>
                    <a:pt x="5" y="49"/>
                  </a:lnTo>
                  <a:lnTo>
                    <a:pt x="6" y="50"/>
                  </a:lnTo>
                  <a:lnTo>
                    <a:pt x="6" y="51"/>
                  </a:lnTo>
                  <a:lnTo>
                    <a:pt x="8" y="51"/>
                  </a:lnTo>
                  <a:lnTo>
                    <a:pt x="8" y="53"/>
                  </a:lnTo>
                  <a:lnTo>
                    <a:pt x="6" y="54"/>
                  </a:lnTo>
                  <a:lnTo>
                    <a:pt x="5" y="53"/>
                  </a:lnTo>
                  <a:lnTo>
                    <a:pt x="4" y="54"/>
                  </a:lnTo>
                  <a:lnTo>
                    <a:pt x="5" y="55"/>
                  </a:lnTo>
                  <a:lnTo>
                    <a:pt x="5" y="56"/>
                  </a:lnTo>
                  <a:lnTo>
                    <a:pt x="5" y="58"/>
                  </a:lnTo>
                  <a:lnTo>
                    <a:pt x="6" y="58"/>
                  </a:lnTo>
                  <a:lnTo>
                    <a:pt x="6" y="60"/>
                  </a:lnTo>
                  <a:lnTo>
                    <a:pt x="8" y="60"/>
                  </a:lnTo>
                  <a:lnTo>
                    <a:pt x="8" y="61"/>
                  </a:lnTo>
                  <a:lnTo>
                    <a:pt x="6" y="61"/>
                  </a:lnTo>
                  <a:lnTo>
                    <a:pt x="5" y="61"/>
                  </a:lnTo>
                  <a:lnTo>
                    <a:pt x="5" y="63"/>
                  </a:lnTo>
                  <a:lnTo>
                    <a:pt x="6" y="64"/>
                  </a:lnTo>
                  <a:lnTo>
                    <a:pt x="6" y="65"/>
                  </a:lnTo>
                  <a:lnTo>
                    <a:pt x="8" y="66"/>
                  </a:lnTo>
                  <a:lnTo>
                    <a:pt x="9" y="66"/>
                  </a:lnTo>
                  <a:lnTo>
                    <a:pt x="9" y="68"/>
                  </a:lnTo>
                  <a:lnTo>
                    <a:pt x="8" y="68"/>
                  </a:lnTo>
                  <a:lnTo>
                    <a:pt x="8" y="69"/>
                  </a:lnTo>
                  <a:lnTo>
                    <a:pt x="6" y="69"/>
                  </a:lnTo>
                  <a:lnTo>
                    <a:pt x="6" y="70"/>
                  </a:lnTo>
                  <a:lnTo>
                    <a:pt x="8" y="70"/>
                  </a:lnTo>
                  <a:lnTo>
                    <a:pt x="9" y="70"/>
                  </a:lnTo>
                  <a:lnTo>
                    <a:pt x="9" y="71"/>
                  </a:lnTo>
                  <a:lnTo>
                    <a:pt x="8" y="71"/>
                  </a:lnTo>
                  <a:lnTo>
                    <a:pt x="8" y="73"/>
                  </a:lnTo>
                  <a:lnTo>
                    <a:pt x="8" y="74"/>
                  </a:lnTo>
                  <a:lnTo>
                    <a:pt x="6" y="74"/>
                  </a:lnTo>
                  <a:lnTo>
                    <a:pt x="5" y="74"/>
                  </a:lnTo>
                  <a:lnTo>
                    <a:pt x="5" y="76"/>
                  </a:lnTo>
                  <a:lnTo>
                    <a:pt x="5" y="78"/>
                  </a:lnTo>
                  <a:lnTo>
                    <a:pt x="5" y="79"/>
                  </a:lnTo>
                  <a:lnTo>
                    <a:pt x="6" y="79"/>
                  </a:lnTo>
                  <a:lnTo>
                    <a:pt x="8" y="80"/>
                  </a:lnTo>
                  <a:lnTo>
                    <a:pt x="8" y="81"/>
                  </a:lnTo>
                  <a:lnTo>
                    <a:pt x="6" y="83"/>
                  </a:lnTo>
                  <a:lnTo>
                    <a:pt x="6" y="84"/>
                  </a:lnTo>
                  <a:lnTo>
                    <a:pt x="5" y="84"/>
                  </a:lnTo>
                  <a:lnTo>
                    <a:pt x="5" y="85"/>
                  </a:lnTo>
                  <a:lnTo>
                    <a:pt x="5" y="86"/>
                  </a:lnTo>
                  <a:lnTo>
                    <a:pt x="5" y="88"/>
                  </a:lnTo>
                  <a:lnTo>
                    <a:pt x="6" y="89"/>
                  </a:lnTo>
                  <a:lnTo>
                    <a:pt x="6" y="91"/>
                  </a:lnTo>
                  <a:lnTo>
                    <a:pt x="6" y="93"/>
                  </a:lnTo>
                  <a:lnTo>
                    <a:pt x="5" y="93"/>
                  </a:lnTo>
                  <a:lnTo>
                    <a:pt x="5" y="94"/>
                  </a:lnTo>
                  <a:lnTo>
                    <a:pt x="4" y="94"/>
                  </a:lnTo>
                  <a:lnTo>
                    <a:pt x="4" y="95"/>
                  </a:lnTo>
                  <a:lnTo>
                    <a:pt x="5" y="95"/>
                  </a:lnTo>
                  <a:lnTo>
                    <a:pt x="6" y="95"/>
                  </a:lnTo>
                  <a:lnTo>
                    <a:pt x="8" y="95"/>
                  </a:lnTo>
                  <a:lnTo>
                    <a:pt x="8" y="96"/>
                  </a:lnTo>
                  <a:lnTo>
                    <a:pt x="6" y="96"/>
                  </a:lnTo>
                  <a:lnTo>
                    <a:pt x="5" y="96"/>
                  </a:lnTo>
                  <a:lnTo>
                    <a:pt x="4" y="98"/>
                  </a:lnTo>
                  <a:lnTo>
                    <a:pt x="5" y="98"/>
                  </a:lnTo>
                  <a:lnTo>
                    <a:pt x="6" y="98"/>
                  </a:lnTo>
                  <a:lnTo>
                    <a:pt x="6" y="99"/>
                  </a:lnTo>
                  <a:lnTo>
                    <a:pt x="5" y="100"/>
                  </a:lnTo>
                  <a:lnTo>
                    <a:pt x="5" y="101"/>
                  </a:lnTo>
                  <a:lnTo>
                    <a:pt x="6" y="101"/>
                  </a:lnTo>
                  <a:lnTo>
                    <a:pt x="6" y="103"/>
                  </a:lnTo>
                  <a:lnTo>
                    <a:pt x="8" y="103"/>
                  </a:lnTo>
                  <a:lnTo>
                    <a:pt x="8" y="104"/>
                  </a:lnTo>
                  <a:lnTo>
                    <a:pt x="6" y="104"/>
                  </a:lnTo>
                  <a:lnTo>
                    <a:pt x="6" y="106"/>
                  </a:lnTo>
                  <a:lnTo>
                    <a:pt x="5" y="106"/>
                  </a:lnTo>
                  <a:lnTo>
                    <a:pt x="5" y="108"/>
                  </a:lnTo>
                  <a:lnTo>
                    <a:pt x="6" y="108"/>
                  </a:lnTo>
                  <a:lnTo>
                    <a:pt x="8" y="109"/>
                  </a:lnTo>
                  <a:lnTo>
                    <a:pt x="9" y="110"/>
                  </a:lnTo>
                  <a:lnTo>
                    <a:pt x="8" y="110"/>
                  </a:lnTo>
                  <a:lnTo>
                    <a:pt x="6" y="109"/>
                  </a:lnTo>
                  <a:lnTo>
                    <a:pt x="5" y="110"/>
                  </a:lnTo>
                  <a:lnTo>
                    <a:pt x="4" y="111"/>
                  </a:lnTo>
                  <a:lnTo>
                    <a:pt x="6" y="111"/>
                  </a:lnTo>
                  <a:lnTo>
                    <a:pt x="8" y="111"/>
                  </a:lnTo>
                  <a:lnTo>
                    <a:pt x="8" y="113"/>
                  </a:lnTo>
                  <a:lnTo>
                    <a:pt x="6" y="113"/>
                  </a:lnTo>
                  <a:lnTo>
                    <a:pt x="4" y="113"/>
                  </a:lnTo>
                  <a:lnTo>
                    <a:pt x="4" y="114"/>
                  </a:lnTo>
                  <a:lnTo>
                    <a:pt x="3" y="115"/>
                  </a:lnTo>
                  <a:lnTo>
                    <a:pt x="4" y="115"/>
                  </a:lnTo>
                  <a:lnTo>
                    <a:pt x="6" y="115"/>
                  </a:lnTo>
                  <a:lnTo>
                    <a:pt x="8" y="115"/>
                  </a:lnTo>
                  <a:lnTo>
                    <a:pt x="8" y="116"/>
                  </a:lnTo>
                  <a:lnTo>
                    <a:pt x="6" y="116"/>
                  </a:lnTo>
                  <a:lnTo>
                    <a:pt x="8" y="118"/>
                  </a:lnTo>
                  <a:lnTo>
                    <a:pt x="8" y="119"/>
                  </a:lnTo>
                  <a:lnTo>
                    <a:pt x="6" y="119"/>
                  </a:lnTo>
                  <a:lnTo>
                    <a:pt x="8" y="121"/>
                  </a:lnTo>
                  <a:lnTo>
                    <a:pt x="8" y="123"/>
                  </a:lnTo>
                  <a:lnTo>
                    <a:pt x="9" y="123"/>
                  </a:lnTo>
                  <a:lnTo>
                    <a:pt x="8" y="124"/>
                  </a:lnTo>
                  <a:lnTo>
                    <a:pt x="8" y="123"/>
                  </a:lnTo>
                  <a:lnTo>
                    <a:pt x="5" y="123"/>
                  </a:lnTo>
                  <a:lnTo>
                    <a:pt x="5" y="124"/>
                  </a:lnTo>
                  <a:lnTo>
                    <a:pt x="4" y="125"/>
                  </a:lnTo>
                  <a:lnTo>
                    <a:pt x="4" y="126"/>
                  </a:lnTo>
                  <a:lnTo>
                    <a:pt x="5" y="126"/>
                  </a:lnTo>
                  <a:lnTo>
                    <a:pt x="8" y="126"/>
                  </a:lnTo>
                  <a:lnTo>
                    <a:pt x="8" y="128"/>
                  </a:lnTo>
                  <a:lnTo>
                    <a:pt x="9" y="128"/>
                  </a:lnTo>
                  <a:lnTo>
                    <a:pt x="8" y="129"/>
                  </a:lnTo>
                  <a:lnTo>
                    <a:pt x="6" y="130"/>
                  </a:lnTo>
                  <a:lnTo>
                    <a:pt x="9" y="130"/>
                  </a:lnTo>
                  <a:lnTo>
                    <a:pt x="10" y="130"/>
                  </a:lnTo>
                  <a:lnTo>
                    <a:pt x="9" y="130"/>
                  </a:lnTo>
                  <a:lnTo>
                    <a:pt x="9" y="131"/>
                  </a:lnTo>
                  <a:lnTo>
                    <a:pt x="9" y="133"/>
                  </a:lnTo>
                  <a:lnTo>
                    <a:pt x="6" y="133"/>
                  </a:lnTo>
                  <a:lnTo>
                    <a:pt x="6" y="134"/>
                  </a:lnTo>
                  <a:lnTo>
                    <a:pt x="9" y="134"/>
                  </a:lnTo>
                  <a:lnTo>
                    <a:pt x="10" y="136"/>
                  </a:lnTo>
                  <a:lnTo>
                    <a:pt x="10" y="138"/>
                  </a:lnTo>
                  <a:lnTo>
                    <a:pt x="10" y="139"/>
                  </a:lnTo>
                  <a:lnTo>
                    <a:pt x="9" y="139"/>
                  </a:lnTo>
                  <a:lnTo>
                    <a:pt x="6" y="139"/>
                  </a:lnTo>
                  <a:lnTo>
                    <a:pt x="6" y="140"/>
                  </a:lnTo>
                  <a:lnTo>
                    <a:pt x="8" y="141"/>
                  </a:lnTo>
                  <a:lnTo>
                    <a:pt x="6" y="141"/>
                  </a:lnTo>
                  <a:lnTo>
                    <a:pt x="5" y="141"/>
                  </a:lnTo>
                  <a:lnTo>
                    <a:pt x="4" y="141"/>
                  </a:lnTo>
                  <a:lnTo>
                    <a:pt x="4" y="143"/>
                  </a:lnTo>
                  <a:lnTo>
                    <a:pt x="5" y="144"/>
                  </a:lnTo>
                  <a:lnTo>
                    <a:pt x="188" y="150"/>
                  </a:lnTo>
                  <a:lnTo>
                    <a:pt x="224" y="150"/>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0" name="Traverse">
              <a:extLst>
                <a:ext uri="{FF2B5EF4-FFF2-40B4-BE49-F238E27FC236}">
                  <a16:creationId xmlns:a16="http://schemas.microsoft.com/office/drawing/2014/main" id="{0452080F-737A-CFE7-A917-1B44C5122E86}"/>
                </a:ext>
              </a:extLst>
            </p:cNvPr>
            <p:cNvSpPr>
              <a:spLocks/>
            </p:cNvSpPr>
            <p:nvPr/>
          </p:nvSpPr>
          <p:spPr bwMode="auto">
            <a:xfrm>
              <a:off x="4460664" y="3719946"/>
              <a:ext cx="333189" cy="306361"/>
            </a:xfrm>
            <a:custGeom>
              <a:avLst/>
              <a:gdLst>
                <a:gd name="T0" fmla="*/ 2147483646 w 180"/>
                <a:gd name="T1" fmla="*/ 2147483646 h 184"/>
                <a:gd name="T2" fmla="*/ 2147483646 w 180"/>
                <a:gd name="T3" fmla="*/ 2147483646 h 184"/>
                <a:gd name="T4" fmla="*/ 2147483646 w 180"/>
                <a:gd name="T5" fmla="*/ 2147483646 h 184"/>
                <a:gd name="T6" fmla="*/ 2147483646 w 180"/>
                <a:gd name="T7" fmla="*/ 2147483646 h 184"/>
                <a:gd name="T8" fmla="*/ 2147483646 w 180"/>
                <a:gd name="T9" fmla="*/ 2147483646 h 184"/>
                <a:gd name="T10" fmla="*/ 2147483646 w 180"/>
                <a:gd name="T11" fmla="*/ 2147483646 h 184"/>
                <a:gd name="T12" fmla="*/ 2147483646 w 180"/>
                <a:gd name="T13" fmla="*/ 2147483646 h 184"/>
                <a:gd name="T14" fmla="*/ 2147483646 w 180"/>
                <a:gd name="T15" fmla="*/ 2147483646 h 184"/>
                <a:gd name="T16" fmla="*/ 2147483646 w 180"/>
                <a:gd name="T17" fmla="*/ 2147483646 h 184"/>
                <a:gd name="T18" fmla="*/ 2147483646 w 180"/>
                <a:gd name="T19" fmla="*/ 2147483646 h 184"/>
                <a:gd name="T20" fmla="*/ 2147483646 w 180"/>
                <a:gd name="T21" fmla="*/ 2147483646 h 184"/>
                <a:gd name="T22" fmla="*/ 2147483646 w 180"/>
                <a:gd name="T23" fmla="*/ 2147483646 h 184"/>
                <a:gd name="T24" fmla="*/ 2147483646 w 180"/>
                <a:gd name="T25" fmla="*/ 2147483646 h 184"/>
                <a:gd name="T26" fmla="*/ 2147483646 w 180"/>
                <a:gd name="T27" fmla="*/ 2147483646 h 184"/>
                <a:gd name="T28" fmla="*/ 2147483646 w 180"/>
                <a:gd name="T29" fmla="*/ 2147483646 h 184"/>
                <a:gd name="T30" fmla="*/ 2147483646 w 180"/>
                <a:gd name="T31" fmla="*/ 2147483646 h 184"/>
                <a:gd name="T32" fmla="*/ 2147483646 w 180"/>
                <a:gd name="T33" fmla="*/ 2147483646 h 184"/>
                <a:gd name="T34" fmla="*/ 2147483646 w 180"/>
                <a:gd name="T35" fmla="*/ 2147483646 h 184"/>
                <a:gd name="T36" fmla="*/ 2147483646 w 180"/>
                <a:gd name="T37" fmla="*/ 2147483646 h 184"/>
                <a:gd name="T38" fmla="*/ 2147483646 w 180"/>
                <a:gd name="T39" fmla="*/ 2147483646 h 184"/>
                <a:gd name="T40" fmla="*/ 2147483646 w 180"/>
                <a:gd name="T41" fmla="*/ 2147483646 h 184"/>
                <a:gd name="T42" fmla="*/ 2147483646 w 180"/>
                <a:gd name="T43" fmla="*/ 2147483646 h 184"/>
                <a:gd name="T44" fmla="*/ 2147483646 w 180"/>
                <a:gd name="T45" fmla="*/ 2147483646 h 184"/>
                <a:gd name="T46" fmla="*/ 2147483646 w 180"/>
                <a:gd name="T47" fmla="*/ 2147483646 h 184"/>
                <a:gd name="T48" fmla="*/ 2147483646 w 180"/>
                <a:gd name="T49" fmla="*/ 2147483646 h 184"/>
                <a:gd name="T50" fmla="*/ 2147483646 w 180"/>
                <a:gd name="T51" fmla="*/ 2147483646 h 184"/>
                <a:gd name="T52" fmla="*/ 2147483646 w 180"/>
                <a:gd name="T53" fmla="*/ 2147483646 h 184"/>
                <a:gd name="T54" fmla="*/ 2147483646 w 180"/>
                <a:gd name="T55" fmla="*/ 2147483646 h 184"/>
                <a:gd name="T56" fmla="*/ 2147483646 w 180"/>
                <a:gd name="T57" fmla="*/ 2147483646 h 184"/>
                <a:gd name="T58" fmla="*/ 2147483646 w 180"/>
                <a:gd name="T59" fmla="*/ 2147483646 h 184"/>
                <a:gd name="T60" fmla="*/ 2147483646 w 180"/>
                <a:gd name="T61" fmla="*/ 2147483646 h 184"/>
                <a:gd name="T62" fmla="*/ 2147483646 w 180"/>
                <a:gd name="T63" fmla="*/ 2147483646 h 184"/>
                <a:gd name="T64" fmla="*/ 2147483646 w 180"/>
                <a:gd name="T65" fmla="*/ 2147483646 h 184"/>
                <a:gd name="T66" fmla="*/ 2147483646 w 180"/>
                <a:gd name="T67" fmla="*/ 2147483646 h 184"/>
                <a:gd name="T68" fmla="*/ 2147483646 w 180"/>
                <a:gd name="T69" fmla="*/ 2147483646 h 184"/>
                <a:gd name="T70" fmla="*/ 2147483646 w 180"/>
                <a:gd name="T71" fmla="*/ 2147483646 h 184"/>
                <a:gd name="T72" fmla="*/ 2147483646 w 180"/>
                <a:gd name="T73" fmla="*/ 2147483646 h 184"/>
                <a:gd name="T74" fmla="*/ 2147483646 w 180"/>
                <a:gd name="T75" fmla="*/ 2147483646 h 184"/>
                <a:gd name="T76" fmla="*/ 2147483646 w 180"/>
                <a:gd name="T77" fmla="*/ 2147483646 h 184"/>
                <a:gd name="T78" fmla="*/ 2147483646 w 180"/>
                <a:gd name="T79" fmla="*/ 2147483646 h 184"/>
                <a:gd name="T80" fmla="*/ 2147483646 w 180"/>
                <a:gd name="T81" fmla="*/ 2147483646 h 184"/>
                <a:gd name="T82" fmla="*/ 2147483646 w 180"/>
                <a:gd name="T83" fmla="*/ 2147483646 h 184"/>
                <a:gd name="T84" fmla="*/ 2147483646 w 180"/>
                <a:gd name="T85" fmla="*/ 2147483646 h 184"/>
                <a:gd name="T86" fmla="*/ 2147483646 w 180"/>
                <a:gd name="T87" fmla="*/ 2147483646 h 184"/>
                <a:gd name="T88" fmla="*/ 2147483646 w 180"/>
                <a:gd name="T89" fmla="*/ 2147483646 h 184"/>
                <a:gd name="T90" fmla="*/ 2147483646 w 180"/>
                <a:gd name="T91" fmla="*/ 2147483646 h 184"/>
                <a:gd name="T92" fmla="*/ 2147483646 w 180"/>
                <a:gd name="T93" fmla="*/ 2147483646 h 184"/>
                <a:gd name="T94" fmla="*/ 2147483646 w 180"/>
                <a:gd name="T95" fmla="*/ 2147483646 h 184"/>
                <a:gd name="T96" fmla="*/ 2147483646 w 180"/>
                <a:gd name="T97" fmla="*/ 2147483646 h 184"/>
                <a:gd name="T98" fmla="*/ 2147483646 w 180"/>
                <a:gd name="T99" fmla="*/ 2147483646 h 184"/>
                <a:gd name="T100" fmla="*/ 2147483646 w 180"/>
                <a:gd name="T101" fmla="*/ 2147483646 h 184"/>
                <a:gd name="T102" fmla="*/ 2147483646 w 180"/>
                <a:gd name="T103" fmla="*/ 2147483646 h 184"/>
                <a:gd name="T104" fmla="*/ 2147483646 w 180"/>
                <a:gd name="T105" fmla="*/ 2147483646 h 184"/>
                <a:gd name="T106" fmla="*/ 2147483646 w 180"/>
                <a:gd name="T107" fmla="*/ 2147483646 h 184"/>
                <a:gd name="T108" fmla="*/ 0 w 180"/>
                <a:gd name="T109" fmla="*/ 2147483646 h 184"/>
                <a:gd name="T110" fmla="*/ 0 w 180"/>
                <a:gd name="T111" fmla="*/ 2147483646 h 184"/>
                <a:gd name="T112" fmla="*/ 2147483646 w 180"/>
                <a:gd name="T113" fmla="*/ 2147483646 h 184"/>
                <a:gd name="T114" fmla="*/ 2147483646 w 180"/>
                <a:gd name="T115" fmla="*/ 2147483646 h 184"/>
                <a:gd name="T116" fmla="*/ 2147483646 w 180"/>
                <a:gd name="T117" fmla="*/ 2147483646 h 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0" h="184">
                  <a:moveTo>
                    <a:pt x="177" y="112"/>
                  </a:moveTo>
                  <a:lnTo>
                    <a:pt x="180" y="40"/>
                  </a:lnTo>
                  <a:lnTo>
                    <a:pt x="177" y="40"/>
                  </a:lnTo>
                  <a:lnTo>
                    <a:pt x="178" y="4"/>
                  </a:lnTo>
                  <a:lnTo>
                    <a:pt x="88" y="0"/>
                  </a:lnTo>
                  <a:lnTo>
                    <a:pt x="88" y="2"/>
                  </a:lnTo>
                  <a:lnTo>
                    <a:pt x="88" y="3"/>
                  </a:lnTo>
                  <a:lnTo>
                    <a:pt x="88" y="4"/>
                  </a:lnTo>
                  <a:lnTo>
                    <a:pt x="88" y="7"/>
                  </a:lnTo>
                  <a:lnTo>
                    <a:pt x="88" y="8"/>
                  </a:lnTo>
                  <a:lnTo>
                    <a:pt x="88" y="10"/>
                  </a:lnTo>
                  <a:lnTo>
                    <a:pt x="88" y="14"/>
                  </a:lnTo>
                  <a:lnTo>
                    <a:pt x="90" y="17"/>
                  </a:lnTo>
                  <a:lnTo>
                    <a:pt x="90" y="19"/>
                  </a:lnTo>
                  <a:lnTo>
                    <a:pt x="90" y="24"/>
                  </a:lnTo>
                  <a:lnTo>
                    <a:pt x="91" y="27"/>
                  </a:lnTo>
                  <a:lnTo>
                    <a:pt x="91" y="29"/>
                  </a:lnTo>
                  <a:lnTo>
                    <a:pt x="92" y="30"/>
                  </a:lnTo>
                  <a:lnTo>
                    <a:pt x="92" y="32"/>
                  </a:lnTo>
                  <a:lnTo>
                    <a:pt x="92" y="33"/>
                  </a:lnTo>
                  <a:lnTo>
                    <a:pt x="92" y="34"/>
                  </a:lnTo>
                  <a:lnTo>
                    <a:pt x="91" y="35"/>
                  </a:lnTo>
                  <a:lnTo>
                    <a:pt x="91" y="39"/>
                  </a:lnTo>
                  <a:lnTo>
                    <a:pt x="90" y="39"/>
                  </a:lnTo>
                  <a:lnTo>
                    <a:pt x="90" y="40"/>
                  </a:lnTo>
                  <a:lnTo>
                    <a:pt x="90" y="42"/>
                  </a:lnTo>
                  <a:lnTo>
                    <a:pt x="90" y="44"/>
                  </a:lnTo>
                  <a:lnTo>
                    <a:pt x="90" y="45"/>
                  </a:lnTo>
                  <a:lnTo>
                    <a:pt x="90" y="47"/>
                  </a:lnTo>
                  <a:lnTo>
                    <a:pt x="90" y="48"/>
                  </a:lnTo>
                  <a:lnTo>
                    <a:pt x="90" y="49"/>
                  </a:lnTo>
                  <a:lnTo>
                    <a:pt x="90" y="53"/>
                  </a:lnTo>
                  <a:lnTo>
                    <a:pt x="90" y="55"/>
                  </a:lnTo>
                  <a:lnTo>
                    <a:pt x="90" y="57"/>
                  </a:lnTo>
                  <a:lnTo>
                    <a:pt x="87" y="59"/>
                  </a:lnTo>
                  <a:lnTo>
                    <a:pt x="87" y="63"/>
                  </a:lnTo>
                  <a:lnTo>
                    <a:pt x="87" y="64"/>
                  </a:lnTo>
                  <a:lnTo>
                    <a:pt x="86" y="65"/>
                  </a:lnTo>
                  <a:lnTo>
                    <a:pt x="86" y="67"/>
                  </a:lnTo>
                  <a:lnTo>
                    <a:pt x="86" y="70"/>
                  </a:lnTo>
                  <a:lnTo>
                    <a:pt x="86" y="72"/>
                  </a:lnTo>
                  <a:lnTo>
                    <a:pt x="86" y="73"/>
                  </a:lnTo>
                  <a:lnTo>
                    <a:pt x="85" y="74"/>
                  </a:lnTo>
                  <a:lnTo>
                    <a:pt x="85" y="75"/>
                  </a:lnTo>
                  <a:lnTo>
                    <a:pt x="85" y="77"/>
                  </a:lnTo>
                  <a:lnTo>
                    <a:pt x="85" y="79"/>
                  </a:lnTo>
                  <a:lnTo>
                    <a:pt x="83" y="80"/>
                  </a:lnTo>
                  <a:lnTo>
                    <a:pt x="83" y="82"/>
                  </a:lnTo>
                  <a:lnTo>
                    <a:pt x="82" y="84"/>
                  </a:lnTo>
                  <a:lnTo>
                    <a:pt x="81" y="85"/>
                  </a:lnTo>
                  <a:lnTo>
                    <a:pt x="81" y="87"/>
                  </a:lnTo>
                  <a:lnTo>
                    <a:pt x="80" y="88"/>
                  </a:lnTo>
                  <a:lnTo>
                    <a:pt x="78" y="90"/>
                  </a:lnTo>
                  <a:lnTo>
                    <a:pt x="76" y="90"/>
                  </a:lnTo>
                  <a:lnTo>
                    <a:pt x="76" y="92"/>
                  </a:lnTo>
                  <a:lnTo>
                    <a:pt x="75" y="93"/>
                  </a:lnTo>
                  <a:lnTo>
                    <a:pt x="73" y="94"/>
                  </a:lnTo>
                  <a:lnTo>
                    <a:pt x="72" y="95"/>
                  </a:lnTo>
                  <a:lnTo>
                    <a:pt x="71" y="97"/>
                  </a:lnTo>
                  <a:lnTo>
                    <a:pt x="70" y="97"/>
                  </a:lnTo>
                  <a:lnTo>
                    <a:pt x="68" y="98"/>
                  </a:lnTo>
                  <a:lnTo>
                    <a:pt x="67" y="102"/>
                  </a:lnTo>
                  <a:lnTo>
                    <a:pt x="67" y="103"/>
                  </a:lnTo>
                  <a:lnTo>
                    <a:pt x="66" y="104"/>
                  </a:lnTo>
                  <a:lnTo>
                    <a:pt x="66" y="105"/>
                  </a:lnTo>
                  <a:lnTo>
                    <a:pt x="63" y="107"/>
                  </a:lnTo>
                  <a:lnTo>
                    <a:pt x="63" y="108"/>
                  </a:lnTo>
                  <a:lnTo>
                    <a:pt x="63" y="109"/>
                  </a:lnTo>
                  <a:lnTo>
                    <a:pt x="62" y="110"/>
                  </a:lnTo>
                  <a:lnTo>
                    <a:pt x="62" y="112"/>
                  </a:lnTo>
                  <a:lnTo>
                    <a:pt x="61" y="112"/>
                  </a:lnTo>
                  <a:lnTo>
                    <a:pt x="61" y="113"/>
                  </a:lnTo>
                  <a:lnTo>
                    <a:pt x="58" y="118"/>
                  </a:lnTo>
                  <a:lnTo>
                    <a:pt x="57" y="119"/>
                  </a:lnTo>
                  <a:lnTo>
                    <a:pt x="56" y="119"/>
                  </a:lnTo>
                  <a:lnTo>
                    <a:pt x="53" y="120"/>
                  </a:lnTo>
                  <a:lnTo>
                    <a:pt x="51" y="122"/>
                  </a:lnTo>
                  <a:lnTo>
                    <a:pt x="48" y="123"/>
                  </a:lnTo>
                  <a:lnTo>
                    <a:pt x="47" y="124"/>
                  </a:lnTo>
                  <a:lnTo>
                    <a:pt x="46" y="124"/>
                  </a:lnTo>
                  <a:lnTo>
                    <a:pt x="45" y="125"/>
                  </a:lnTo>
                  <a:lnTo>
                    <a:pt x="42" y="127"/>
                  </a:lnTo>
                  <a:lnTo>
                    <a:pt x="40" y="127"/>
                  </a:lnTo>
                  <a:lnTo>
                    <a:pt x="37" y="128"/>
                  </a:lnTo>
                  <a:lnTo>
                    <a:pt x="36" y="128"/>
                  </a:lnTo>
                  <a:lnTo>
                    <a:pt x="35" y="130"/>
                  </a:lnTo>
                  <a:lnTo>
                    <a:pt x="33" y="130"/>
                  </a:lnTo>
                  <a:lnTo>
                    <a:pt x="32" y="132"/>
                  </a:lnTo>
                  <a:lnTo>
                    <a:pt x="32" y="133"/>
                  </a:lnTo>
                  <a:lnTo>
                    <a:pt x="31" y="133"/>
                  </a:lnTo>
                  <a:lnTo>
                    <a:pt x="30" y="135"/>
                  </a:lnTo>
                  <a:lnTo>
                    <a:pt x="28" y="135"/>
                  </a:lnTo>
                  <a:lnTo>
                    <a:pt x="27" y="138"/>
                  </a:lnTo>
                  <a:lnTo>
                    <a:pt x="25" y="139"/>
                  </a:lnTo>
                  <a:lnTo>
                    <a:pt x="22" y="142"/>
                  </a:lnTo>
                  <a:lnTo>
                    <a:pt x="20" y="143"/>
                  </a:lnTo>
                  <a:lnTo>
                    <a:pt x="18" y="144"/>
                  </a:lnTo>
                  <a:lnTo>
                    <a:pt x="16" y="145"/>
                  </a:lnTo>
                  <a:lnTo>
                    <a:pt x="13" y="147"/>
                  </a:lnTo>
                  <a:lnTo>
                    <a:pt x="11" y="147"/>
                  </a:lnTo>
                  <a:lnTo>
                    <a:pt x="8" y="148"/>
                  </a:lnTo>
                  <a:lnTo>
                    <a:pt x="7" y="149"/>
                  </a:lnTo>
                  <a:lnTo>
                    <a:pt x="6" y="152"/>
                  </a:lnTo>
                  <a:lnTo>
                    <a:pt x="5" y="153"/>
                  </a:lnTo>
                  <a:lnTo>
                    <a:pt x="3" y="154"/>
                  </a:lnTo>
                  <a:lnTo>
                    <a:pt x="2" y="158"/>
                  </a:lnTo>
                  <a:lnTo>
                    <a:pt x="1" y="164"/>
                  </a:lnTo>
                  <a:lnTo>
                    <a:pt x="1" y="165"/>
                  </a:lnTo>
                  <a:lnTo>
                    <a:pt x="1" y="167"/>
                  </a:lnTo>
                  <a:lnTo>
                    <a:pt x="0" y="168"/>
                  </a:lnTo>
                  <a:lnTo>
                    <a:pt x="0" y="169"/>
                  </a:lnTo>
                  <a:lnTo>
                    <a:pt x="0" y="172"/>
                  </a:lnTo>
                  <a:lnTo>
                    <a:pt x="2" y="173"/>
                  </a:lnTo>
                  <a:lnTo>
                    <a:pt x="3" y="175"/>
                  </a:lnTo>
                  <a:lnTo>
                    <a:pt x="5" y="178"/>
                  </a:lnTo>
                  <a:lnTo>
                    <a:pt x="6" y="178"/>
                  </a:lnTo>
                  <a:lnTo>
                    <a:pt x="175" y="184"/>
                  </a:lnTo>
                  <a:lnTo>
                    <a:pt x="177" y="112"/>
                  </a:lnTo>
                  <a:close/>
                </a:path>
              </a:pathLst>
            </a:custGeom>
            <a:solidFill>
              <a:srgbClr val="8FCAE7"/>
            </a:solidFill>
            <a:ln w="0">
              <a:solidFill>
                <a:srgbClr val="000000"/>
              </a:solidFill>
              <a:prstDash val="solid"/>
              <a:round/>
              <a:headEnd/>
              <a:tailEnd/>
            </a:ln>
          </p:spPr>
          <p:txBody>
            <a:bodyPr/>
            <a:lstStyle/>
            <a:p>
              <a:endParaRPr lang="en-US" sz="2304"/>
            </a:p>
          </p:txBody>
        </p:sp>
        <p:sp>
          <p:nvSpPr>
            <p:cNvPr id="211" name="Lac_qui_Parle">
              <a:extLst>
                <a:ext uri="{FF2B5EF4-FFF2-40B4-BE49-F238E27FC236}">
                  <a16:creationId xmlns:a16="http://schemas.microsoft.com/office/drawing/2014/main" id="{7FA51608-5F4A-F06F-0C23-D759A6217549}"/>
                </a:ext>
              </a:extLst>
            </p:cNvPr>
            <p:cNvSpPr>
              <a:spLocks/>
            </p:cNvSpPr>
            <p:nvPr/>
          </p:nvSpPr>
          <p:spPr bwMode="auto">
            <a:xfrm>
              <a:off x="4654884" y="4237943"/>
              <a:ext cx="393639" cy="335097"/>
            </a:xfrm>
            <a:custGeom>
              <a:avLst/>
              <a:gdLst>
                <a:gd name="T0" fmla="*/ 213 w 213"/>
                <a:gd name="T1" fmla="*/ 167 h 202"/>
                <a:gd name="T2" fmla="*/ 212 w 213"/>
                <a:gd name="T3" fmla="*/ 147 h 202"/>
                <a:gd name="T4" fmla="*/ 208 w 213"/>
                <a:gd name="T5" fmla="*/ 147 h 202"/>
                <a:gd name="T6" fmla="*/ 202 w 213"/>
                <a:gd name="T7" fmla="*/ 147 h 202"/>
                <a:gd name="T8" fmla="*/ 197 w 213"/>
                <a:gd name="T9" fmla="*/ 144 h 202"/>
                <a:gd name="T10" fmla="*/ 193 w 213"/>
                <a:gd name="T11" fmla="*/ 138 h 202"/>
                <a:gd name="T12" fmla="*/ 188 w 213"/>
                <a:gd name="T13" fmla="*/ 134 h 202"/>
                <a:gd name="T14" fmla="*/ 188 w 213"/>
                <a:gd name="T15" fmla="*/ 128 h 202"/>
                <a:gd name="T16" fmla="*/ 180 w 213"/>
                <a:gd name="T17" fmla="*/ 119 h 202"/>
                <a:gd name="T18" fmla="*/ 176 w 213"/>
                <a:gd name="T19" fmla="*/ 112 h 202"/>
                <a:gd name="T20" fmla="*/ 171 w 213"/>
                <a:gd name="T21" fmla="*/ 108 h 202"/>
                <a:gd name="T22" fmla="*/ 155 w 213"/>
                <a:gd name="T23" fmla="*/ 93 h 202"/>
                <a:gd name="T24" fmla="*/ 145 w 213"/>
                <a:gd name="T25" fmla="*/ 82 h 202"/>
                <a:gd name="T26" fmla="*/ 137 w 213"/>
                <a:gd name="T27" fmla="*/ 72 h 202"/>
                <a:gd name="T28" fmla="*/ 133 w 213"/>
                <a:gd name="T29" fmla="*/ 65 h 202"/>
                <a:gd name="T30" fmla="*/ 128 w 213"/>
                <a:gd name="T31" fmla="*/ 57 h 202"/>
                <a:gd name="T32" fmla="*/ 126 w 213"/>
                <a:gd name="T33" fmla="*/ 55 h 202"/>
                <a:gd name="T34" fmla="*/ 123 w 213"/>
                <a:gd name="T35" fmla="*/ 54 h 202"/>
                <a:gd name="T36" fmla="*/ 118 w 213"/>
                <a:gd name="T37" fmla="*/ 52 h 202"/>
                <a:gd name="T38" fmla="*/ 112 w 213"/>
                <a:gd name="T39" fmla="*/ 49 h 202"/>
                <a:gd name="T40" fmla="*/ 106 w 213"/>
                <a:gd name="T41" fmla="*/ 43 h 202"/>
                <a:gd name="T42" fmla="*/ 98 w 213"/>
                <a:gd name="T43" fmla="*/ 38 h 202"/>
                <a:gd name="T44" fmla="*/ 91 w 213"/>
                <a:gd name="T45" fmla="*/ 38 h 202"/>
                <a:gd name="T46" fmla="*/ 86 w 213"/>
                <a:gd name="T47" fmla="*/ 35 h 202"/>
                <a:gd name="T48" fmla="*/ 80 w 213"/>
                <a:gd name="T49" fmla="*/ 33 h 202"/>
                <a:gd name="T50" fmla="*/ 77 w 213"/>
                <a:gd name="T51" fmla="*/ 28 h 202"/>
                <a:gd name="T52" fmla="*/ 71 w 213"/>
                <a:gd name="T53" fmla="*/ 25 h 202"/>
                <a:gd name="T54" fmla="*/ 65 w 213"/>
                <a:gd name="T55" fmla="*/ 25 h 202"/>
                <a:gd name="T56" fmla="*/ 58 w 213"/>
                <a:gd name="T57" fmla="*/ 24 h 202"/>
                <a:gd name="T58" fmla="*/ 57 w 213"/>
                <a:gd name="T59" fmla="*/ 19 h 202"/>
                <a:gd name="T60" fmla="*/ 56 w 213"/>
                <a:gd name="T61" fmla="*/ 17 h 202"/>
                <a:gd name="T62" fmla="*/ 53 w 213"/>
                <a:gd name="T63" fmla="*/ 14 h 202"/>
                <a:gd name="T64" fmla="*/ 51 w 213"/>
                <a:gd name="T65" fmla="*/ 14 h 202"/>
                <a:gd name="T66" fmla="*/ 43 w 213"/>
                <a:gd name="T67" fmla="*/ 13 h 202"/>
                <a:gd name="T68" fmla="*/ 36 w 213"/>
                <a:gd name="T69" fmla="*/ 9 h 202"/>
                <a:gd name="T70" fmla="*/ 33 w 213"/>
                <a:gd name="T71" fmla="*/ 9 h 202"/>
                <a:gd name="T72" fmla="*/ 25 w 213"/>
                <a:gd name="T73" fmla="*/ 9 h 202"/>
                <a:gd name="T74" fmla="*/ 20 w 213"/>
                <a:gd name="T75" fmla="*/ 9 h 202"/>
                <a:gd name="T76" fmla="*/ 16 w 213"/>
                <a:gd name="T77" fmla="*/ 4 h 202"/>
                <a:gd name="T78" fmla="*/ 7 w 213"/>
                <a:gd name="T79" fmla="*/ 0 h 202"/>
                <a:gd name="T80" fmla="*/ 7 w 213"/>
                <a:gd name="T81" fmla="*/ 9 h 202"/>
                <a:gd name="T82" fmla="*/ 7 w 213"/>
                <a:gd name="T83" fmla="*/ 15 h 202"/>
                <a:gd name="T84" fmla="*/ 7 w 213"/>
                <a:gd name="T85" fmla="*/ 32 h 202"/>
                <a:gd name="T86" fmla="*/ 5 w 213"/>
                <a:gd name="T87" fmla="*/ 83 h 202"/>
                <a:gd name="T88" fmla="*/ 3 w 213"/>
                <a:gd name="T89" fmla="*/ 97 h 202"/>
                <a:gd name="T90" fmla="*/ 3 w 213"/>
                <a:gd name="T91" fmla="*/ 124 h 202"/>
                <a:gd name="T92" fmla="*/ 0 w 213"/>
                <a:gd name="T93" fmla="*/ 195 h 202"/>
                <a:gd name="T94" fmla="*/ 181 w 213"/>
                <a:gd name="T95"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 h="202">
                  <a:moveTo>
                    <a:pt x="181" y="167"/>
                  </a:moveTo>
                  <a:lnTo>
                    <a:pt x="213" y="167"/>
                  </a:lnTo>
                  <a:lnTo>
                    <a:pt x="213" y="149"/>
                  </a:lnTo>
                  <a:lnTo>
                    <a:pt x="212" y="147"/>
                  </a:lnTo>
                  <a:lnTo>
                    <a:pt x="210" y="145"/>
                  </a:lnTo>
                  <a:lnTo>
                    <a:pt x="208" y="147"/>
                  </a:lnTo>
                  <a:lnTo>
                    <a:pt x="205" y="144"/>
                  </a:lnTo>
                  <a:lnTo>
                    <a:pt x="202" y="147"/>
                  </a:lnTo>
                  <a:lnTo>
                    <a:pt x="201" y="144"/>
                  </a:lnTo>
                  <a:lnTo>
                    <a:pt x="197" y="144"/>
                  </a:lnTo>
                  <a:lnTo>
                    <a:pt x="195" y="143"/>
                  </a:lnTo>
                  <a:lnTo>
                    <a:pt x="193" y="138"/>
                  </a:lnTo>
                  <a:lnTo>
                    <a:pt x="190" y="137"/>
                  </a:lnTo>
                  <a:lnTo>
                    <a:pt x="188" y="134"/>
                  </a:lnTo>
                  <a:lnTo>
                    <a:pt x="188" y="132"/>
                  </a:lnTo>
                  <a:lnTo>
                    <a:pt x="188" y="128"/>
                  </a:lnTo>
                  <a:lnTo>
                    <a:pt x="185" y="122"/>
                  </a:lnTo>
                  <a:lnTo>
                    <a:pt x="180" y="119"/>
                  </a:lnTo>
                  <a:lnTo>
                    <a:pt x="177" y="117"/>
                  </a:lnTo>
                  <a:lnTo>
                    <a:pt x="176" y="112"/>
                  </a:lnTo>
                  <a:lnTo>
                    <a:pt x="172" y="109"/>
                  </a:lnTo>
                  <a:lnTo>
                    <a:pt x="171" y="108"/>
                  </a:lnTo>
                  <a:lnTo>
                    <a:pt x="162" y="99"/>
                  </a:lnTo>
                  <a:lnTo>
                    <a:pt x="155" y="93"/>
                  </a:lnTo>
                  <a:lnTo>
                    <a:pt x="150" y="89"/>
                  </a:lnTo>
                  <a:lnTo>
                    <a:pt x="145" y="82"/>
                  </a:lnTo>
                  <a:lnTo>
                    <a:pt x="141" y="77"/>
                  </a:lnTo>
                  <a:lnTo>
                    <a:pt x="137" y="72"/>
                  </a:lnTo>
                  <a:lnTo>
                    <a:pt x="136" y="69"/>
                  </a:lnTo>
                  <a:lnTo>
                    <a:pt x="133" y="65"/>
                  </a:lnTo>
                  <a:lnTo>
                    <a:pt x="130" y="62"/>
                  </a:lnTo>
                  <a:lnTo>
                    <a:pt x="128" y="57"/>
                  </a:lnTo>
                  <a:lnTo>
                    <a:pt x="127" y="55"/>
                  </a:lnTo>
                  <a:lnTo>
                    <a:pt x="126" y="55"/>
                  </a:lnTo>
                  <a:lnTo>
                    <a:pt x="125" y="55"/>
                  </a:lnTo>
                  <a:lnTo>
                    <a:pt x="123" y="54"/>
                  </a:lnTo>
                  <a:lnTo>
                    <a:pt x="121" y="54"/>
                  </a:lnTo>
                  <a:lnTo>
                    <a:pt x="118" y="52"/>
                  </a:lnTo>
                  <a:lnTo>
                    <a:pt x="116" y="50"/>
                  </a:lnTo>
                  <a:lnTo>
                    <a:pt x="112" y="49"/>
                  </a:lnTo>
                  <a:lnTo>
                    <a:pt x="108" y="44"/>
                  </a:lnTo>
                  <a:lnTo>
                    <a:pt x="106" y="43"/>
                  </a:lnTo>
                  <a:lnTo>
                    <a:pt x="102" y="40"/>
                  </a:lnTo>
                  <a:lnTo>
                    <a:pt x="98" y="38"/>
                  </a:lnTo>
                  <a:lnTo>
                    <a:pt x="96" y="39"/>
                  </a:lnTo>
                  <a:lnTo>
                    <a:pt x="91" y="38"/>
                  </a:lnTo>
                  <a:lnTo>
                    <a:pt x="87" y="37"/>
                  </a:lnTo>
                  <a:lnTo>
                    <a:pt x="86" y="35"/>
                  </a:lnTo>
                  <a:lnTo>
                    <a:pt x="85" y="33"/>
                  </a:lnTo>
                  <a:lnTo>
                    <a:pt x="80" y="33"/>
                  </a:lnTo>
                  <a:lnTo>
                    <a:pt x="78" y="30"/>
                  </a:lnTo>
                  <a:lnTo>
                    <a:pt x="77" y="28"/>
                  </a:lnTo>
                  <a:lnTo>
                    <a:pt x="73" y="27"/>
                  </a:lnTo>
                  <a:lnTo>
                    <a:pt x="71" y="25"/>
                  </a:lnTo>
                  <a:lnTo>
                    <a:pt x="67" y="27"/>
                  </a:lnTo>
                  <a:lnTo>
                    <a:pt x="65" y="25"/>
                  </a:lnTo>
                  <a:lnTo>
                    <a:pt x="60" y="25"/>
                  </a:lnTo>
                  <a:lnTo>
                    <a:pt x="58" y="24"/>
                  </a:lnTo>
                  <a:lnTo>
                    <a:pt x="57" y="20"/>
                  </a:lnTo>
                  <a:lnTo>
                    <a:pt x="57" y="19"/>
                  </a:lnTo>
                  <a:lnTo>
                    <a:pt x="56" y="18"/>
                  </a:lnTo>
                  <a:lnTo>
                    <a:pt x="56" y="17"/>
                  </a:lnTo>
                  <a:lnTo>
                    <a:pt x="55" y="15"/>
                  </a:lnTo>
                  <a:lnTo>
                    <a:pt x="53" y="14"/>
                  </a:lnTo>
                  <a:lnTo>
                    <a:pt x="52" y="14"/>
                  </a:lnTo>
                  <a:lnTo>
                    <a:pt x="51" y="14"/>
                  </a:lnTo>
                  <a:lnTo>
                    <a:pt x="47" y="13"/>
                  </a:lnTo>
                  <a:lnTo>
                    <a:pt x="43" y="13"/>
                  </a:lnTo>
                  <a:lnTo>
                    <a:pt x="40" y="12"/>
                  </a:lnTo>
                  <a:lnTo>
                    <a:pt x="36" y="9"/>
                  </a:lnTo>
                  <a:lnTo>
                    <a:pt x="35" y="9"/>
                  </a:lnTo>
                  <a:lnTo>
                    <a:pt x="33" y="9"/>
                  </a:lnTo>
                  <a:lnTo>
                    <a:pt x="27" y="9"/>
                  </a:lnTo>
                  <a:lnTo>
                    <a:pt x="25" y="9"/>
                  </a:lnTo>
                  <a:lnTo>
                    <a:pt x="22" y="9"/>
                  </a:lnTo>
                  <a:lnTo>
                    <a:pt x="20" y="9"/>
                  </a:lnTo>
                  <a:lnTo>
                    <a:pt x="18" y="8"/>
                  </a:lnTo>
                  <a:lnTo>
                    <a:pt x="16" y="4"/>
                  </a:lnTo>
                  <a:lnTo>
                    <a:pt x="12" y="0"/>
                  </a:lnTo>
                  <a:lnTo>
                    <a:pt x="7" y="0"/>
                  </a:lnTo>
                  <a:lnTo>
                    <a:pt x="7" y="4"/>
                  </a:lnTo>
                  <a:lnTo>
                    <a:pt x="7" y="9"/>
                  </a:lnTo>
                  <a:lnTo>
                    <a:pt x="7" y="10"/>
                  </a:lnTo>
                  <a:lnTo>
                    <a:pt x="7" y="15"/>
                  </a:lnTo>
                  <a:lnTo>
                    <a:pt x="7" y="30"/>
                  </a:lnTo>
                  <a:lnTo>
                    <a:pt x="7" y="32"/>
                  </a:lnTo>
                  <a:lnTo>
                    <a:pt x="5" y="82"/>
                  </a:lnTo>
                  <a:lnTo>
                    <a:pt x="5" y="83"/>
                  </a:lnTo>
                  <a:lnTo>
                    <a:pt x="3" y="88"/>
                  </a:lnTo>
                  <a:lnTo>
                    <a:pt x="3" y="97"/>
                  </a:lnTo>
                  <a:lnTo>
                    <a:pt x="3" y="113"/>
                  </a:lnTo>
                  <a:lnTo>
                    <a:pt x="3" y="124"/>
                  </a:lnTo>
                  <a:lnTo>
                    <a:pt x="1" y="143"/>
                  </a:lnTo>
                  <a:lnTo>
                    <a:pt x="0" y="195"/>
                  </a:lnTo>
                  <a:lnTo>
                    <a:pt x="180" y="202"/>
                  </a:lnTo>
                  <a:lnTo>
                    <a:pt x="181" y="167"/>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2" name="Kittson">
              <a:extLst>
                <a:ext uri="{FF2B5EF4-FFF2-40B4-BE49-F238E27FC236}">
                  <a16:creationId xmlns:a16="http://schemas.microsoft.com/office/drawing/2014/main" id="{09F677B6-D0E7-999E-6C80-68118816211F}"/>
                </a:ext>
              </a:extLst>
            </p:cNvPr>
            <p:cNvSpPr>
              <a:spLocks/>
            </p:cNvSpPr>
            <p:nvPr/>
          </p:nvSpPr>
          <p:spPr bwMode="auto">
            <a:xfrm>
              <a:off x="4371294" y="1656174"/>
              <a:ext cx="427501" cy="325578"/>
            </a:xfrm>
            <a:custGeom>
              <a:avLst/>
              <a:gdLst>
                <a:gd name="T0" fmla="*/ 231 w 232"/>
                <a:gd name="T1" fmla="*/ 10 h 196"/>
                <a:gd name="T2" fmla="*/ 120 w 232"/>
                <a:gd name="T3" fmla="*/ 6 h 196"/>
                <a:gd name="T4" fmla="*/ 11 w 232"/>
                <a:gd name="T5" fmla="*/ 0 h 196"/>
                <a:gd name="T6" fmla="*/ 4 w 232"/>
                <a:gd name="T7" fmla="*/ 0 h 196"/>
                <a:gd name="T8" fmla="*/ 0 w 232"/>
                <a:gd name="T9" fmla="*/ 9 h 196"/>
                <a:gd name="T10" fmla="*/ 1 w 232"/>
                <a:gd name="T11" fmla="*/ 15 h 196"/>
                <a:gd name="T12" fmla="*/ 1 w 232"/>
                <a:gd name="T13" fmla="*/ 21 h 196"/>
                <a:gd name="T14" fmla="*/ 2 w 232"/>
                <a:gd name="T15" fmla="*/ 25 h 196"/>
                <a:gd name="T16" fmla="*/ 4 w 232"/>
                <a:gd name="T17" fmla="*/ 29 h 196"/>
                <a:gd name="T18" fmla="*/ 5 w 232"/>
                <a:gd name="T19" fmla="*/ 32 h 196"/>
                <a:gd name="T20" fmla="*/ 6 w 232"/>
                <a:gd name="T21" fmla="*/ 37 h 196"/>
                <a:gd name="T22" fmla="*/ 10 w 232"/>
                <a:gd name="T23" fmla="*/ 41 h 196"/>
                <a:gd name="T24" fmla="*/ 11 w 232"/>
                <a:gd name="T25" fmla="*/ 45 h 196"/>
                <a:gd name="T26" fmla="*/ 11 w 232"/>
                <a:gd name="T27" fmla="*/ 50 h 196"/>
                <a:gd name="T28" fmla="*/ 15 w 232"/>
                <a:gd name="T29" fmla="*/ 52 h 196"/>
                <a:gd name="T30" fmla="*/ 14 w 232"/>
                <a:gd name="T31" fmla="*/ 56 h 196"/>
                <a:gd name="T32" fmla="*/ 15 w 232"/>
                <a:gd name="T33" fmla="*/ 60 h 196"/>
                <a:gd name="T34" fmla="*/ 15 w 232"/>
                <a:gd name="T35" fmla="*/ 65 h 196"/>
                <a:gd name="T36" fmla="*/ 16 w 232"/>
                <a:gd name="T37" fmla="*/ 69 h 196"/>
                <a:gd name="T38" fmla="*/ 14 w 232"/>
                <a:gd name="T39" fmla="*/ 71 h 196"/>
                <a:gd name="T40" fmla="*/ 15 w 232"/>
                <a:gd name="T41" fmla="*/ 75 h 196"/>
                <a:gd name="T42" fmla="*/ 15 w 232"/>
                <a:gd name="T43" fmla="*/ 79 h 196"/>
                <a:gd name="T44" fmla="*/ 20 w 232"/>
                <a:gd name="T45" fmla="*/ 81 h 196"/>
                <a:gd name="T46" fmla="*/ 16 w 232"/>
                <a:gd name="T47" fmla="*/ 84 h 196"/>
                <a:gd name="T48" fmla="*/ 17 w 232"/>
                <a:gd name="T49" fmla="*/ 85 h 196"/>
                <a:gd name="T50" fmla="*/ 19 w 232"/>
                <a:gd name="T51" fmla="*/ 86 h 196"/>
                <a:gd name="T52" fmla="*/ 20 w 232"/>
                <a:gd name="T53" fmla="*/ 90 h 196"/>
                <a:gd name="T54" fmla="*/ 22 w 232"/>
                <a:gd name="T55" fmla="*/ 94 h 196"/>
                <a:gd name="T56" fmla="*/ 21 w 232"/>
                <a:gd name="T57" fmla="*/ 95 h 196"/>
                <a:gd name="T58" fmla="*/ 22 w 232"/>
                <a:gd name="T59" fmla="*/ 99 h 196"/>
                <a:gd name="T60" fmla="*/ 20 w 232"/>
                <a:gd name="T61" fmla="*/ 102 h 196"/>
                <a:gd name="T62" fmla="*/ 25 w 232"/>
                <a:gd name="T63" fmla="*/ 105 h 196"/>
                <a:gd name="T64" fmla="*/ 24 w 232"/>
                <a:gd name="T65" fmla="*/ 111 h 196"/>
                <a:gd name="T66" fmla="*/ 25 w 232"/>
                <a:gd name="T67" fmla="*/ 114 h 196"/>
                <a:gd name="T68" fmla="*/ 25 w 232"/>
                <a:gd name="T69" fmla="*/ 116 h 196"/>
                <a:gd name="T70" fmla="*/ 27 w 232"/>
                <a:gd name="T71" fmla="*/ 119 h 196"/>
                <a:gd name="T72" fmla="*/ 30 w 232"/>
                <a:gd name="T73" fmla="*/ 124 h 196"/>
                <a:gd name="T74" fmla="*/ 30 w 232"/>
                <a:gd name="T75" fmla="*/ 127 h 196"/>
                <a:gd name="T76" fmla="*/ 36 w 232"/>
                <a:gd name="T77" fmla="*/ 131 h 196"/>
                <a:gd name="T78" fmla="*/ 32 w 232"/>
                <a:gd name="T79" fmla="*/ 135 h 196"/>
                <a:gd name="T80" fmla="*/ 31 w 232"/>
                <a:gd name="T81" fmla="*/ 140 h 196"/>
                <a:gd name="T82" fmla="*/ 32 w 232"/>
                <a:gd name="T83" fmla="*/ 144 h 196"/>
                <a:gd name="T84" fmla="*/ 30 w 232"/>
                <a:gd name="T85" fmla="*/ 146 h 196"/>
                <a:gd name="T86" fmla="*/ 29 w 232"/>
                <a:gd name="T87" fmla="*/ 150 h 196"/>
                <a:gd name="T88" fmla="*/ 27 w 232"/>
                <a:gd name="T89" fmla="*/ 154 h 196"/>
                <a:gd name="T90" fmla="*/ 24 w 232"/>
                <a:gd name="T91" fmla="*/ 155 h 196"/>
                <a:gd name="T92" fmla="*/ 26 w 232"/>
                <a:gd name="T93" fmla="*/ 157 h 196"/>
                <a:gd name="T94" fmla="*/ 24 w 232"/>
                <a:gd name="T95" fmla="*/ 157 h 196"/>
                <a:gd name="T96" fmla="*/ 20 w 232"/>
                <a:gd name="T97" fmla="*/ 160 h 196"/>
                <a:gd name="T98" fmla="*/ 20 w 232"/>
                <a:gd name="T99" fmla="*/ 162 h 196"/>
                <a:gd name="T100" fmla="*/ 19 w 232"/>
                <a:gd name="T101" fmla="*/ 166 h 196"/>
                <a:gd name="T102" fmla="*/ 19 w 232"/>
                <a:gd name="T103" fmla="*/ 170 h 196"/>
                <a:gd name="T104" fmla="*/ 16 w 232"/>
                <a:gd name="T105" fmla="*/ 172 h 196"/>
                <a:gd name="T106" fmla="*/ 17 w 232"/>
                <a:gd name="T107" fmla="*/ 176 h 196"/>
                <a:gd name="T108" fmla="*/ 15 w 232"/>
                <a:gd name="T109" fmla="*/ 180 h 196"/>
                <a:gd name="T110" fmla="*/ 12 w 232"/>
                <a:gd name="T111" fmla="*/ 182 h 196"/>
                <a:gd name="T112" fmla="*/ 17 w 232"/>
                <a:gd name="T113" fmla="*/ 182 h 196"/>
                <a:gd name="T114" fmla="*/ 20 w 232"/>
                <a:gd name="T115" fmla="*/ 186 h 196"/>
                <a:gd name="T116" fmla="*/ 15 w 232"/>
                <a:gd name="T117" fmla="*/ 184 h 196"/>
                <a:gd name="T118" fmla="*/ 11 w 232"/>
                <a:gd name="T119" fmla="*/ 18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6">
                  <a:moveTo>
                    <a:pt x="229" y="196"/>
                  </a:moveTo>
                  <a:lnTo>
                    <a:pt x="232" y="126"/>
                  </a:lnTo>
                  <a:lnTo>
                    <a:pt x="227" y="125"/>
                  </a:lnTo>
                  <a:lnTo>
                    <a:pt x="231" y="10"/>
                  </a:lnTo>
                  <a:lnTo>
                    <a:pt x="187" y="7"/>
                  </a:lnTo>
                  <a:lnTo>
                    <a:pt x="164" y="7"/>
                  </a:lnTo>
                  <a:lnTo>
                    <a:pt x="121" y="6"/>
                  </a:lnTo>
                  <a:lnTo>
                    <a:pt x="120" y="6"/>
                  </a:lnTo>
                  <a:lnTo>
                    <a:pt x="86" y="4"/>
                  </a:lnTo>
                  <a:lnTo>
                    <a:pt x="57" y="2"/>
                  </a:lnTo>
                  <a:lnTo>
                    <a:pt x="37" y="2"/>
                  </a:lnTo>
                  <a:lnTo>
                    <a:pt x="11" y="0"/>
                  </a:lnTo>
                  <a:lnTo>
                    <a:pt x="10" y="0"/>
                  </a:lnTo>
                  <a:lnTo>
                    <a:pt x="9" y="0"/>
                  </a:lnTo>
                  <a:lnTo>
                    <a:pt x="5" y="0"/>
                  </a:lnTo>
                  <a:lnTo>
                    <a:pt x="4" y="0"/>
                  </a:lnTo>
                  <a:lnTo>
                    <a:pt x="1" y="1"/>
                  </a:lnTo>
                  <a:lnTo>
                    <a:pt x="2" y="5"/>
                  </a:lnTo>
                  <a:lnTo>
                    <a:pt x="1" y="7"/>
                  </a:lnTo>
                  <a:lnTo>
                    <a:pt x="0" y="9"/>
                  </a:lnTo>
                  <a:lnTo>
                    <a:pt x="0" y="10"/>
                  </a:lnTo>
                  <a:lnTo>
                    <a:pt x="0" y="11"/>
                  </a:lnTo>
                  <a:lnTo>
                    <a:pt x="0" y="14"/>
                  </a:lnTo>
                  <a:lnTo>
                    <a:pt x="1" y="15"/>
                  </a:lnTo>
                  <a:lnTo>
                    <a:pt x="2" y="16"/>
                  </a:lnTo>
                  <a:lnTo>
                    <a:pt x="2" y="17"/>
                  </a:lnTo>
                  <a:lnTo>
                    <a:pt x="2" y="20"/>
                  </a:lnTo>
                  <a:lnTo>
                    <a:pt x="1" y="21"/>
                  </a:lnTo>
                  <a:lnTo>
                    <a:pt x="1" y="22"/>
                  </a:lnTo>
                  <a:lnTo>
                    <a:pt x="2" y="22"/>
                  </a:lnTo>
                  <a:lnTo>
                    <a:pt x="2" y="24"/>
                  </a:lnTo>
                  <a:lnTo>
                    <a:pt x="2" y="25"/>
                  </a:lnTo>
                  <a:lnTo>
                    <a:pt x="2" y="26"/>
                  </a:lnTo>
                  <a:lnTo>
                    <a:pt x="2" y="27"/>
                  </a:lnTo>
                  <a:lnTo>
                    <a:pt x="4" y="27"/>
                  </a:lnTo>
                  <a:lnTo>
                    <a:pt x="4" y="29"/>
                  </a:lnTo>
                  <a:lnTo>
                    <a:pt x="5" y="29"/>
                  </a:lnTo>
                  <a:lnTo>
                    <a:pt x="5" y="30"/>
                  </a:lnTo>
                  <a:lnTo>
                    <a:pt x="5" y="31"/>
                  </a:lnTo>
                  <a:lnTo>
                    <a:pt x="5" y="32"/>
                  </a:lnTo>
                  <a:lnTo>
                    <a:pt x="5" y="35"/>
                  </a:lnTo>
                  <a:lnTo>
                    <a:pt x="6" y="35"/>
                  </a:lnTo>
                  <a:lnTo>
                    <a:pt x="6" y="36"/>
                  </a:lnTo>
                  <a:lnTo>
                    <a:pt x="6" y="37"/>
                  </a:lnTo>
                  <a:lnTo>
                    <a:pt x="6" y="39"/>
                  </a:lnTo>
                  <a:lnTo>
                    <a:pt x="6" y="40"/>
                  </a:lnTo>
                  <a:lnTo>
                    <a:pt x="7" y="41"/>
                  </a:lnTo>
                  <a:lnTo>
                    <a:pt x="10" y="41"/>
                  </a:lnTo>
                  <a:lnTo>
                    <a:pt x="11" y="44"/>
                  </a:lnTo>
                  <a:lnTo>
                    <a:pt x="12" y="44"/>
                  </a:lnTo>
                  <a:lnTo>
                    <a:pt x="12" y="45"/>
                  </a:lnTo>
                  <a:lnTo>
                    <a:pt x="11" y="45"/>
                  </a:lnTo>
                  <a:lnTo>
                    <a:pt x="11" y="46"/>
                  </a:lnTo>
                  <a:lnTo>
                    <a:pt x="10" y="46"/>
                  </a:lnTo>
                  <a:lnTo>
                    <a:pt x="11" y="49"/>
                  </a:lnTo>
                  <a:lnTo>
                    <a:pt x="11" y="50"/>
                  </a:lnTo>
                  <a:lnTo>
                    <a:pt x="11" y="51"/>
                  </a:lnTo>
                  <a:lnTo>
                    <a:pt x="12" y="51"/>
                  </a:lnTo>
                  <a:lnTo>
                    <a:pt x="14" y="51"/>
                  </a:lnTo>
                  <a:lnTo>
                    <a:pt x="15" y="52"/>
                  </a:lnTo>
                  <a:lnTo>
                    <a:pt x="15" y="54"/>
                  </a:lnTo>
                  <a:lnTo>
                    <a:pt x="14" y="55"/>
                  </a:lnTo>
                  <a:lnTo>
                    <a:pt x="12" y="56"/>
                  </a:lnTo>
                  <a:lnTo>
                    <a:pt x="14" y="56"/>
                  </a:lnTo>
                  <a:lnTo>
                    <a:pt x="14" y="57"/>
                  </a:lnTo>
                  <a:lnTo>
                    <a:pt x="15" y="57"/>
                  </a:lnTo>
                  <a:lnTo>
                    <a:pt x="15" y="59"/>
                  </a:lnTo>
                  <a:lnTo>
                    <a:pt x="15" y="60"/>
                  </a:lnTo>
                  <a:lnTo>
                    <a:pt x="16" y="61"/>
                  </a:lnTo>
                  <a:lnTo>
                    <a:pt x="16" y="64"/>
                  </a:lnTo>
                  <a:lnTo>
                    <a:pt x="15" y="64"/>
                  </a:lnTo>
                  <a:lnTo>
                    <a:pt x="15" y="65"/>
                  </a:lnTo>
                  <a:lnTo>
                    <a:pt x="15" y="66"/>
                  </a:lnTo>
                  <a:lnTo>
                    <a:pt x="16" y="66"/>
                  </a:lnTo>
                  <a:lnTo>
                    <a:pt x="16" y="67"/>
                  </a:lnTo>
                  <a:lnTo>
                    <a:pt x="16" y="69"/>
                  </a:lnTo>
                  <a:lnTo>
                    <a:pt x="15" y="69"/>
                  </a:lnTo>
                  <a:lnTo>
                    <a:pt x="15" y="70"/>
                  </a:lnTo>
                  <a:lnTo>
                    <a:pt x="14" y="70"/>
                  </a:lnTo>
                  <a:lnTo>
                    <a:pt x="14" y="71"/>
                  </a:lnTo>
                  <a:lnTo>
                    <a:pt x="14" y="72"/>
                  </a:lnTo>
                  <a:lnTo>
                    <a:pt x="15" y="72"/>
                  </a:lnTo>
                  <a:lnTo>
                    <a:pt x="15" y="74"/>
                  </a:lnTo>
                  <a:lnTo>
                    <a:pt x="15" y="75"/>
                  </a:lnTo>
                  <a:lnTo>
                    <a:pt x="14" y="75"/>
                  </a:lnTo>
                  <a:lnTo>
                    <a:pt x="11" y="76"/>
                  </a:lnTo>
                  <a:lnTo>
                    <a:pt x="14" y="79"/>
                  </a:lnTo>
                  <a:lnTo>
                    <a:pt x="15" y="79"/>
                  </a:lnTo>
                  <a:lnTo>
                    <a:pt x="17" y="80"/>
                  </a:lnTo>
                  <a:lnTo>
                    <a:pt x="19" y="80"/>
                  </a:lnTo>
                  <a:lnTo>
                    <a:pt x="20" y="80"/>
                  </a:lnTo>
                  <a:lnTo>
                    <a:pt x="20" y="81"/>
                  </a:lnTo>
                  <a:lnTo>
                    <a:pt x="17" y="81"/>
                  </a:lnTo>
                  <a:lnTo>
                    <a:pt x="16" y="82"/>
                  </a:lnTo>
                  <a:lnTo>
                    <a:pt x="15" y="84"/>
                  </a:lnTo>
                  <a:lnTo>
                    <a:pt x="16" y="84"/>
                  </a:lnTo>
                  <a:lnTo>
                    <a:pt x="17" y="82"/>
                  </a:lnTo>
                  <a:lnTo>
                    <a:pt x="19" y="82"/>
                  </a:lnTo>
                  <a:lnTo>
                    <a:pt x="19" y="84"/>
                  </a:lnTo>
                  <a:lnTo>
                    <a:pt x="17" y="85"/>
                  </a:lnTo>
                  <a:lnTo>
                    <a:pt x="16" y="85"/>
                  </a:lnTo>
                  <a:lnTo>
                    <a:pt x="16" y="86"/>
                  </a:lnTo>
                  <a:lnTo>
                    <a:pt x="17" y="86"/>
                  </a:lnTo>
                  <a:lnTo>
                    <a:pt x="19" y="86"/>
                  </a:lnTo>
                  <a:lnTo>
                    <a:pt x="19" y="87"/>
                  </a:lnTo>
                  <a:lnTo>
                    <a:pt x="20" y="87"/>
                  </a:lnTo>
                  <a:lnTo>
                    <a:pt x="20" y="89"/>
                  </a:lnTo>
                  <a:lnTo>
                    <a:pt x="20" y="90"/>
                  </a:lnTo>
                  <a:lnTo>
                    <a:pt x="21" y="90"/>
                  </a:lnTo>
                  <a:lnTo>
                    <a:pt x="21" y="91"/>
                  </a:lnTo>
                  <a:lnTo>
                    <a:pt x="22" y="91"/>
                  </a:lnTo>
                  <a:lnTo>
                    <a:pt x="22" y="94"/>
                  </a:lnTo>
                  <a:lnTo>
                    <a:pt x="21" y="94"/>
                  </a:lnTo>
                  <a:lnTo>
                    <a:pt x="20" y="94"/>
                  </a:lnTo>
                  <a:lnTo>
                    <a:pt x="20" y="95"/>
                  </a:lnTo>
                  <a:lnTo>
                    <a:pt x="21" y="95"/>
                  </a:lnTo>
                  <a:lnTo>
                    <a:pt x="21" y="96"/>
                  </a:lnTo>
                  <a:lnTo>
                    <a:pt x="22" y="96"/>
                  </a:lnTo>
                  <a:lnTo>
                    <a:pt x="22" y="97"/>
                  </a:lnTo>
                  <a:lnTo>
                    <a:pt x="22" y="99"/>
                  </a:lnTo>
                  <a:lnTo>
                    <a:pt x="21" y="100"/>
                  </a:lnTo>
                  <a:lnTo>
                    <a:pt x="21" y="101"/>
                  </a:lnTo>
                  <a:lnTo>
                    <a:pt x="20" y="101"/>
                  </a:lnTo>
                  <a:lnTo>
                    <a:pt x="20" y="102"/>
                  </a:lnTo>
                  <a:lnTo>
                    <a:pt x="21" y="102"/>
                  </a:lnTo>
                  <a:lnTo>
                    <a:pt x="22" y="104"/>
                  </a:lnTo>
                  <a:lnTo>
                    <a:pt x="24" y="104"/>
                  </a:lnTo>
                  <a:lnTo>
                    <a:pt x="25" y="105"/>
                  </a:lnTo>
                  <a:lnTo>
                    <a:pt x="25" y="106"/>
                  </a:lnTo>
                  <a:lnTo>
                    <a:pt x="24" y="109"/>
                  </a:lnTo>
                  <a:lnTo>
                    <a:pt x="24" y="110"/>
                  </a:lnTo>
                  <a:lnTo>
                    <a:pt x="24" y="111"/>
                  </a:lnTo>
                  <a:lnTo>
                    <a:pt x="25" y="111"/>
                  </a:lnTo>
                  <a:lnTo>
                    <a:pt x="25" y="112"/>
                  </a:lnTo>
                  <a:lnTo>
                    <a:pt x="26" y="112"/>
                  </a:lnTo>
                  <a:lnTo>
                    <a:pt x="25" y="114"/>
                  </a:lnTo>
                  <a:lnTo>
                    <a:pt x="24" y="114"/>
                  </a:lnTo>
                  <a:lnTo>
                    <a:pt x="24" y="115"/>
                  </a:lnTo>
                  <a:lnTo>
                    <a:pt x="25" y="115"/>
                  </a:lnTo>
                  <a:lnTo>
                    <a:pt x="25" y="116"/>
                  </a:lnTo>
                  <a:lnTo>
                    <a:pt x="26" y="116"/>
                  </a:lnTo>
                  <a:lnTo>
                    <a:pt x="26" y="117"/>
                  </a:lnTo>
                  <a:lnTo>
                    <a:pt x="27" y="117"/>
                  </a:lnTo>
                  <a:lnTo>
                    <a:pt x="27" y="119"/>
                  </a:lnTo>
                  <a:lnTo>
                    <a:pt x="29" y="120"/>
                  </a:lnTo>
                  <a:lnTo>
                    <a:pt x="30" y="120"/>
                  </a:lnTo>
                  <a:lnTo>
                    <a:pt x="30" y="122"/>
                  </a:lnTo>
                  <a:lnTo>
                    <a:pt x="30" y="124"/>
                  </a:lnTo>
                  <a:lnTo>
                    <a:pt x="29" y="124"/>
                  </a:lnTo>
                  <a:lnTo>
                    <a:pt x="29" y="125"/>
                  </a:lnTo>
                  <a:lnTo>
                    <a:pt x="29" y="126"/>
                  </a:lnTo>
                  <a:lnTo>
                    <a:pt x="30" y="127"/>
                  </a:lnTo>
                  <a:lnTo>
                    <a:pt x="31" y="129"/>
                  </a:lnTo>
                  <a:lnTo>
                    <a:pt x="32" y="130"/>
                  </a:lnTo>
                  <a:lnTo>
                    <a:pt x="35" y="131"/>
                  </a:lnTo>
                  <a:lnTo>
                    <a:pt x="36" y="131"/>
                  </a:lnTo>
                  <a:lnTo>
                    <a:pt x="35" y="131"/>
                  </a:lnTo>
                  <a:lnTo>
                    <a:pt x="35" y="132"/>
                  </a:lnTo>
                  <a:lnTo>
                    <a:pt x="32" y="134"/>
                  </a:lnTo>
                  <a:lnTo>
                    <a:pt x="32" y="135"/>
                  </a:lnTo>
                  <a:lnTo>
                    <a:pt x="32" y="137"/>
                  </a:lnTo>
                  <a:lnTo>
                    <a:pt x="32" y="139"/>
                  </a:lnTo>
                  <a:lnTo>
                    <a:pt x="31" y="139"/>
                  </a:lnTo>
                  <a:lnTo>
                    <a:pt x="31" y="140"/>
                  </a:lnTo>
                  <a:lnTo>
                    <a:pt x="31" y="141"/>
                  </a:lnTo>
                  <a:lnTo>
                    <a:pt x="32" y="141"/>
                  </a:lnTo>
                  <a:lnTo>
                    <a:pt x="32" y="142"/>
                  </a:lnTo>
                  <a:lnTo>
                    <a:pt x="32" y="144"/>
                  </a:lnTo>
                  <a:lnTo>
                    <a:pt x="31" y="144"/>
                  </a:lnTo>
                  <a:lnTo>
                    <a:pt x="31" y="145"/>
                  </a:lnTo>
                  <a:lnTo>
                    <a:pt x="31" y="146"/>
                  </a:lnTo>
                  <a:lnTo>
                    <a:pt x="30" y="146"/>
                  </a:lnTo>
                  <a:lnTo>
                    <a:pt x="30" y="147"/>
                  </a:lnTo>
                  <a:lnTo>
                    <a:pt x="29" y="147"/>
                  </a:lnTo>
                  <a:lnTo>
                    <a:pt x="29" y="149"/>
                  </a:lnTo>
                  <a:lnTo>
                    <a:pt x="29" y="150"/>
                  </a:lnTo>
                  <a:lnTo>
                    <a:pt x="30" y="151"/>
                  </a:lnTo>
                  <a:lnTo>
                    <a:pt x="30" y="154"/>
                  </a:lnTo>
                  <a:lnTo>
                    <a:pt x="29" y="154"/>
                  </a:lnTo>
                  <a:lnTo>
                    <a:pt x="27" y="154"/>
                  </a:lnTo>
                  <a:lnTo>
                    <a:pt x="26" y="151"/>
                  </a:lnTo>
                  <a:lnTo>
                    <a:pt x="25" y="151"/>
                  </a:lnTo>
                  <a:lnTo>
                    <a:pt x="25" y="154"/>
                  </a:lnTo>
                  <a:lnTo>
                    <a:pt x="24" y="155"/>
                  </a:lnTo>
                  <a:lnTo>
                    <a:pt x="25" y="155"/>
                  </a:lnTo>
                  <a:lnTo>
                    <a:pt x="25" y="156"/>
                  </a:lnTo>
                  <a:lnTo>
                    <a:pt x="26" y="156"/>
                  </a:lnTo>
                  <a:lnTo>
                    <a:pt x="26" y="157"/>
                  </a:lnTo>
                  <a:lnTo>
                    <a:pt x="26" y="159"/>
                  </a:lnTo>
                  <a:lnTo>
                    <a:pt x="25" y="159"/>
                  </a:lnTo>
                  <a:lnTo>
                    <a:pt x="25" y="157"/>
                  </a:lnTo>
                  <a:lnTo>
                    <a:pt x="24" y="157"/>
                  </a:lnTo>
                  <a:lnTo>
                    <a:pt x="24" y="159"/>
                  </a:lnTo>
                  <a:lnTo>
                    <a:pt x="24" y="160"/>
                  </a:lnTo>
                  <a:lnTo>
                    <a:pt x="21" y="160"/>
                  </a:lnTo>
                  <a:lnTo>
                    <a:pt x="20" y="160"/>
                  </a:lnTo>
                  <a:lnTo>
                    <a:pt x="19" y="160"/>
                  </a:lnTo>
                  <a:lnTo>
                    <a:pt x="17" y="161"/>
                  </a:lnTo>
                  <a:lnTo>
                    <a:pt x="19" y="162"/>
                  </a:lnTo>
                  <a:lnTo>
                    <a:pt x="20" y="162"/>
                  </a:lnTo>
                  <a:lnTo>
                    <a:pt x="21" y="162"/>
                  </a:lnTo>
                  <a:lnTo>
                    <a:pt x="21" y="164"/>
                  </a:lnTo>
                  <a:lnTo>
                    <a:pt x="20" y="165"/>
                  </a:lnTo>
                  <a:lnTo>
                    <a:pt x="19" y="166"/>
                  </a:lnTo>
                  <a:lnTo>
                    <a:pt x="17" y="166"/>
                  </a:lnTo>
                  <a:lnTo>
                    <a:pt x="17" y="167"/>
                  </a:lnTo>
                  <a:lnTo>
                    <a:pt x="19" y="167"/>
                  </a:lnTo>
                  <a:lnTo>
                    <a:pt x="19" y="170"/>
                  </a:lnTo>
                  <a:lnTo>
                    <a:pt x="19" y="171"/>
                  </a:lnTo>
                  <a:lnTo>
                    <a:pt x="19" y="172"/>
                  </a:lnTo>
                  <a:lnTo>
                    <a:pt x="17" y="174"/>
                  </a:lnTo>
                  <a:lnTo>
                    <a:pt x="16" y="172"/>
                  </a:lnTo>
                  <a:lnTo>
                    <a:pt x="16" y="174"/>
                  </a:lnTo>
                  <a:lnTo>
                    <a:pt x="15" y="174"/>
                  </a:lnTo>
                  <a:lnTo>
                    <a:pt x="16" y="175"/>
                  </a:lnTo>
                  <a:lnTo>
                    <a:pt x="17" y="176"/>
                  </a:lnTo>
                  <a:lnTo>
                    <a:pt x="17" y="177"/>
                  </a:lnTo>
                  <a:lnTo>
                    <a:pt x="17" y="179"/>
                  </a:lnTo>
                  <a:lnTo>
                    <a:pt x="16" y="179"/>
                  </a:lnTo>
                  <a:lnTo>
                    <a:pt x="15" y="180"/>
                  </a:lnTo>
                  <a:lnTo>
                    <a:pt x="12" y="180"/>
                  </a:lnTo>
                  <a:lnTo>
                    <a:pt x="10" y="180"/>
                  </a:lnTo>
                  <a:lnTo>
                    <a:pt x="10" y="181"/>
                  </a:lnTo>
                  <a:lnTo>
                    <a:pt x="12" y="182"/>
                  </a:lnTo>
                  <a:lnTo>
                    <a:pt x="14" y="182"/>
                  </a:lnTo>
                  <a:lnTo>
                    <a:pt x="15" y="182"/>
                  </a:lnTo>
                  <a:lnTo>
                    <a:pt x="16" y="182"/>
                  </a:lnTo>
                  <a:lnTo>
                    <a:pt x="17" y="182"/>
                  </a:lnTo>
                  <a:lnTo>
                    <a:pt x="19" y="182"/>
                  </a:lnTo>
                  <a:lnTo>
                    <a:pt x="19" y="184"/>
                  </a:lnTo>
                  <a:lnTo>
                    <a:pt x="20" y="185"/>
                  </a:lnTo>
                  <a:lnTo>
                    <a:pt x="20" y="186"/>
                  </a:lnTo>
                  <a:lnTo>
                    <a:pt x="19" y="186"/>
                  </a:lnTo>
                  <a:lnTo>
                    <a:pt x="17" y="186"/>
                  </a:lnTo>
                  <a:lnTo>
                    <a:pt x="16" y="186"/>
                  </a:lnTo>
                  <a:lnTo>
                    <a:pt x="15" y="184"/>
                  </a:lnTo>
                  <a:lnTo>
                    <a:pt x="14" y="184"/>
                  </a:lnTo>
                  <a:lnTo>
                    <a:pt x="14" y="186"/>
                  </a:lnTo>
                  <a:lnTo>
                    <a:pt x="12" y="186"/>
                  </a:lnTo>
                  <a:lnTo>
                    <a:pt x="11" y="187"/>
                  </a:lnTo>
                  <a:lnTo>
                    <a:pt x="14" y="187"/>
                  </a:lnTo>
                  <a:lnTo>
                    <a:pt x="105" y="192"/>
                  </a:lnTo>
                  <a:lnTo>
                    <a:pt x="229" y="19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3" name="Polk">
              <a:extLst>
                <a:ext uri="{FF2B5EF4-FFF2-40B4-BE49-F238E27FC236}">
                  <a16:creationId xmlns:a16="http://schemas.microsoft.com/office/drawing/2014/main" id="{1D01414D-A4AD-3CFE-F904-695161F61DF7}"/>
                </a:ext>
              </a:extLst>
            </p:cNvPr>
            <p:cNvSpPr>
              <a:spLocks/>
            </p:cNvSpPr>
            <p:nvPr/>
          </p:nvSpPr>
          <p:spPr bwMode="auto">
            <a:xfrm>
              <a:off x="4392457" y="2223554"/>
              <a:ext cx="814791" cy="491221"/>
            </a:xfrm>
            <a:custGeom>
              <a:avLst/>
              <a:gdLst>
                <a:gd name="T0" fmla="*/ 436 w 443"/>
                <a:gd name="T1" fmla="*/ 117 h 294"/>
                <a:gd name="T2" fmla="*/ 363 w 443"/>
                <a:gd name="T3" fmla="*/ 184 h 294"/>
                <a:gd name="T4" fmla="*/ 184 w 443"/>
                <a:gd name="T5" fmla="*/ 71 h 294"/>
                <a:gd name="T6" fmla="*/ 1 w 443"/>
                <a:gd name="T7" fmla="*/ 1 h 294"/>
                <a:gd name="T8" fmla="*/ 0 w 443"/>
                <a:gd name="T9" fmla="*/ 6 h 294"/>
                <a:gd name="T10" fmla="*/ 8 w 443"/>
                <a:gd name="T11" fmla="*/ 5 h 294"/>
                <a:gd name="T12" fmla="*/ 1 w 443"/>
                <a:gd name="T13" fmla="*/ 10 h 294"/>
                <a:gd name="T14" fmla="*/ 3 w 443"/>
                <a:gd name="T15" fmla="*/ 12 h 294"/>
                <a:gd name="T16" fmla="*/ 4 w 443"/>
                <a:gd name="T17" fmla="*/ 17 h 294"/>
                <a:gd name="T18" fmla="*/ 5 w 443"/>
                <a:gd name="T19" fmla="*/ 26 h 294"/>
                <a:gd name="T20" fmla="*/ 9 w 443"/>
                <a:gd name="T21" fmla="*/ 31 h 294"/>
                <a:gd name="T22" fmla="*/ 11 w 443"/>
                <a:gd name="T23" fmla="*/ 36 h 294"/>
                <a:gd name="T24" fmla="*/ 10 w 443"/>
                <a:gd name="T25" fmla="*/ 44 h 294"/>
                <a:gd name="T26" fmla="*/ 18 w 443"/>
                <a:gd name="T27" fmla="*/ 50 h 294"/>
                <a:gd name="T28" fmla="*/ 19 w 443"/>
                <a:gd name="T29" fmla="*/ 59 h 294"/>
                <a:gd name="T30" fmla="*/ 20 w 443"/>
                <a:gd name="T31" fmla="*/ 66 h 294"/>
                <a:gd name="T32" fmla="*/ 21 w 443"/>
                <a:gd name="T33" fmla="*/ 74 h 294"/>
                <a:gd name="T34" fmla="*/ 23 w 443"/>
                <a:gd name="T35" fmla="*/ 80 h 294"/>
                <a:gd name="T36" fmla="*/ 21 w 443"/>
                <a:gd name="T37" fmla="*/ 89 h 294"/>
                <a:gd name="T38" fmla="*/ 23 w 443"/>
                <a:gd name="T39" fmla="*/ 95 h 294"/>
                <a:gd name="T40" fmla="*/ 26 w 443"/>
                <a:gd name="T41" fmla="*/ 99 h 294"/>
                <a:gd name="T42" fmla="*/ 30 w 443"/>
                <a:gd name="T43" fmla="*/ 105 h 294"/>
                <a:gd name="T44" fmla="*/ 31 w 443"/>
                <a:gd name="T45" fmla="*/ 109 h 294"/>
                <a:gd name="T46" fmla="*/ 30 w 443"/>
                <a:gd name="T47" fmla="*/ 114 h 294"/>
                <a:gd name="T48" fmla="*/ 30 w 443"/>
                <a:gd name="T49" fmla="*/ 119 h 294"/>
                <a:gd name="T50" fmla="*/ 30 w 443"/>
                <a:gd name="T51" fmla="*/ 122 h 294"/>
                <a:gd name="T52" fmla="*/ 34 w 443"/>
                <a:gd name="T53" fmla="*/ 126 h 294"/>
                <a:gd name="T54" fmla="*/ 36 w 443"/>
                <a:gd name="T55" fmla="*/ 135 h 294"/>
                <a:gd name="T56" fmla="*/ 40 w 443"/>
                <a:gd name="T57" fmla="*/ 140 h 294"/>
                <a:gd name="T58" fmla="*/ 41 w 443"/>
                <a:gd name="T59" fmla="*/ 145 h 294"/>
                <a:gd name="T60" fmla="*/ 41 w 443"/>
                <a:gd name="T61" fmla="*/ 151 h 294"/>
                <a:gd name="T62" fmla="*/ 40 w 443"/>
                <a:gd name="T63" fmla="*/ 154 h 294"/>
                <a:gd name="T64" fmla="*/ 44 w 443"/>
                <a:gd name="T65" fmla="*/ 156 h 294"/>
                <a:gd name="T66" fmla="*/ 45 w 443"/>
                <a:gd name="T67" fmla="*/ 162 h 294"/>
                <a:gd name="T68" fmla="*/ 49 w 443"/>
                <a:gd name="T69" fmla="*/ 166 h 294"/>
                <a:gd name="T70" fmla="*/ 51 w 443"/>
                <a:gd name="T71" fmla="*/ 170 h 294"/>
                <a:gd name="T72" fmla="*/ 53 w 443"/>
                <a:gd name="T73" fmla="*/ 174 h 294"/>
                <a:gd name="T74" fmla="*/ 54 w 443"/>
                <a:gd name="T75" fmla="*/ 179 h 294"/>
                <a:gd name="T76" fmla="*/ 54 w 443"/>
                <a:gd name="T77" fmla="*/ 185 h 294"/>
                <a:gd name="T78" fmla="*/ 54 w 443"/>
                <a:gd name="T79" fmla="*/ 191 h 294"/>
                <a:gd name="T80" fmla="*/ 56 w 443"/>
                <a:gd name="T81" fmla="*/ 195 h 294"/>
                <a:gd name="T82" fmla="*/ 58 w 443"/>
                <a:gd name="T83" fmla="*/ 200 h 294"/>
                <a:gd name="T84" fmla="*/ 61 w 443"/>
                <a:gd name="T85" fmla="*/ 204 h 294"/>
                <a:gd name="T86" fmla="*/ 65 w 443"/>
                <a:gd name="T87" fmla="*/ 209 h 294"/>
                <a:gd name="T88" fmla="*/ 65 w 443"/>
                <a:gd name="T89" fmla="*/ 216 h 294"/>
                <a:gd name="T90" fmla="*/ 64 w 443"/>
                <a:gd name="T91" fmla="*/ 224 h 294"/>
                <a:gd name="T92" fmla="*/ 66 w 443"/>
                <a:gd name="T93" fmla="*/ 229 h 294"/>
                <a:gd name="T94" fmla="*/ 69 w 443"/>
                <a:gd name="T95" fmla="*/ 235 h 294"/>
                <a:gd name="T96" fmla="*/ 73 w 443"/>
                <a:gd name="T97" fmla="*/ 240 h 294"/>
                <a:gd name="T98" fmla="*/ 73 w 443"/>
                <a:gd name="T99" fmla="*/ 244 h 294"/>
                <a:gd name="T100" fmla="*/ 70 w 443"/>
                <a:gd name="T101" fmla="*/ 250 h 294"/>
                <a:gd name="T102" fmla="*/ 73 w 443"/>
                <a:gd name="T103" fmla="*/ 254 h 294"/>
                <a:gd name="T104" fmla="*/ 71 w 443"/>
                <a:gd name="T105" fmla="*/ 257 h 294"/>
                <a:gd name="T106" fmla="*/ 70 w 443"/>
                <a:gd name="T107" fmla="*/ 261 h 294"/>
                <a:gd name="T108" fmla="*/ 74 w 443"/>
                <a:gd name="T109" fmla="*/ 266 h 294"/>
                <a:gd name="T110" fmla="*/ 70 w 443"/>
                <a:gd name="T111" fmla="*/ 266 h 294"/>
                <a:gd name="T112" fmla="*/ 68 w 443"/>
                <a:gd name="T113" fmla="*/ 269 h 294"/>
                <a:gd name="T114" fmla="*/ 68 w 443"/>
                <a:gd name="T115" fmla="*/ 274 h 294"/>
                <a:gd name="T116" fmla="*/ 74 w 443"/>
                <a:gd name="T117" fmla="*/ 275 h 294"/>
                <a:gd name="T118" fmla="*/ 74 w 443"/>
                <a:gd name="T119" fmla="*/ 277 h 294"/>
                <a:gd name="T120" fmla="*/ 71 w 443"/>
                <a:gd name="T121"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3" h="294">
                  <a:moveTo>
                    <a:pt x="301" y="289"/>
                  </a:moveTo>
                  <a:lnTo>
                    <a:pt x="441" y="294"/>
                  </a:lnTo>
                  <a:lnTo>
                    <a:pt x="443" y="222"/>
                  </a:lnTo>
                  <a:lnTo>
                    <a:pt x="435" y="222"/>
                  </a:lnTo>
                  <a:lnTo>
                    <a:pt x="436" y="117"/>
                  </a:lnTo>
                  <a:lnTo>
                    <a:pt x="438" y="115"/>
                  </a:lnTo>
                  <a:lnTo>
                    <a:pt x="400" y="114"/>
                  </a:lnTo>
                  <a:lnTo>
                    <a:pt x="399" y="149"/>
                  </a:lnTo>
                  <a:lnTo>
                    <a:pt x="364" y="147"/>
                  </a:lnTo>
                  <a:lnTo>
                    <a:pt x="363" y="184"/>
                  </a:lnTo>
                  <a:lnTo>
                    <a:pt x="218" y="177"/>
                  </a:lnTo>
                  <a:lnTo>
                    <a:pt x="219" y="144"/>
                  </a:lnTo>
                  <a:lnTo>
                    <a:pt x="180" y="141"/>
                  </a:lnTo>
                  <a:lnTo>
                    <a:pt x="184" y="94"/>
                  </a:lnTo>
                  <a:lnTo>
                    <a:pt x="184" y="71"/>
                  </a:lnTo>
                  <a:lnTo>
                    <a:pt x="179" y="71"/>
                  </a:lnTo>
                  <a:lnTo>
                    <a:pt x="181" y="7"/>
                  </a:lnTo>
                  <a:lnTo>
                    <a:pt x="3" y="0"/>
                  </a:lnTo>
                  <a:lnTo>
                    <a:pt x="1" y="0"/>
                  </a:lnTo>
                  <a:lnTo>
                    <a:pt x="1" y="1"/>
                  </a:lnTo>
                  <a:lnTo>
                    <a:pt x="0" y="1"/>
                  </a:lnTo>
                  <a:lnTo>
                    <a:pt x="0" y="2"/>
                  </a:lnTo>
                  <a:lnTo>
                    <a:pt x="0" y="4"/>
                  </a:lnTo>
                  <a:lnTo>
                    <a:pt x="0" y="5"/>
                  </a:lnTo>
                  <a:lnTo>
                    <a:pt x="0" y="6"/>
                  </a:lnTo>
                  <a:lnTo>
                    <a:pt x="1" y="6"/>
                  </a:lnTo>
                  <a:lnTo>
                    <a:pt x="3" y="6"/>
                  </a:lnTo>
                  <a:lnTo>
                    <a:pt x="4" y="5"/>
                  </a:lnTo>
                  <a:lnTo>
                    <a:pt x="5" y="5"/>
                  </a:lnTo>
                  <a:lnTo>
                    <a:pt x="8" y="5"/>
                  </a:lnTo>
                  <a:lnTo>
                    <a:pt x="8" y="6"/>
                  </a:lnTo>
                  <a:lnTo>
                    <a:pt x="5" y="7"/>
                  </a:lnTo>
                  <a:lnTo>
                    <a:pt x="4" y="7"/>
                  </a:lnTo>
                  <a:lnTo>
                    <a:pt x="3" y="9"/>
                  </a:lnTo>
                  <a:lnTo>
                    <a:pt x="1" y="10"/>
                  </a:lnTo>
                  <a:lnTo>
                    <a:pt x="0" y="10"/>
                  </a:lnTo>
                  <a:lnTo>
                    <a:pt x="0" y="11"/>
                  </a:lnTo>
                  <a:lnTo>
                    <a:pt x="0" y="12"/>
                  </a:lnTo>
                  <a:lnTo>
                    <a:pt x="1" y="12"/>
                  </a:lnTo>
                  <a:lnTo>
                    <a:pt x="3" y="12"/>
                  </a:lnTo>
                  <a:lnTo>
                    <a:pt x="4" y="12"/>
                  </a:lnTo>
                  <a:lnTo>
                    <a:pt x="5" y="15"/>
                  </a:lnTo>
                  <a:lnTo>
                    <a:pt x="5" y="16"/>
                  </a:lnTo>
                  <a:lnTo>
                    <a:pt x="4" y="16"/>
                  </a:lnTo>
                  <a:lnTo>
                    <a:pt x="4" y="17"/>
                  </a:lnTo>
                  <a:lnTo>
                    <a:pt x="4" y="19"/>
                  </a:lnTo>
                  <a:lnTo>
                    <a:pt x="5" y="21"/>
                  </a:lnTo>
                  <a:lnTo>
                    <a:pt x="5" y="24"/>
                  </a:lnTo>
                  <a:lnTo>
                    <a:pt x="5" y="25"/>
                  </a:lnTo>
                  <a:lnTo>
                    <a:pt x="5" y="26"/>
                  </a:lnTo>
                  <a:lnTo>
                    <a:pt x="5" y="27"/>
                  </a:lnTo>
                  <a:lnTo>
                    <a:pt x="6" y="29"/>
                  </a:lnTo>
                  <a:lnTo>
                    <a:pt x="8" y="29"/>
                  </a:lnTo>
                  <a:lnTo>
                    <a:pt x="10" y="30"/>
                  </a:lnTo>
                  <a:lnTo>
                    <a:pt x="9" y="31"/>
                  </a:lnTo>
                  <a:lnTo>
                    <a:pt x="11" y="32"/>
                  </a:lnTo>
                  <a:lnTo>
                    <a:pt x="9" y="34"/>
                  </a:lnTo>
                  <a:lnTo>
                    <a:pt x="9" y="35"/>
                  </a:lnTo>
                  <a:lnTo>
                    <a:pt x="11" y="35"/>
                  </a:lnTo>
                  <a:lnTo>
                    <a:pt x="11" y="36"/>
                  </a:lnTo>
                  <a:lnTo>
                    <a:pt x="11" y="37"/>
                  </a:lnTo>
                  <a:lnTo>
                    <a:pt x="11" y="39"/>
                  </a:lnTo>
                  <a:lnTo>
                    <a:pt x="10" y="40"/>
                  </a:lnTo>
                  <a:lnTo>
                    <a:pt x="10" y="41"/>
                  </a:lnTo>
                  <a:lnTo>
                    <a:pt x="10" y="44"/>
                  </a:lnTo>
                  <a:lnTo>
                    <a:pt x="13" y="45"/>
                  </a:lnTo>
                  <a:lnTo>
                    <a:pt x="14" y="46"/>
                  </a:lnTo>
                  <a:lnTo>
                    <a:pt x="14" y="47"/>
                  </a:lnTo>
                  <a:lnTo>
                    <a:pt x="15" y="49"/>
                  </a:lnTo>
                  <a:lnTo>
                    <a:pt x="18" y="50"/>
                  </a:lnTo>
                  <a:lnTo>
                    <a:pt x="18" y="51"/>
                  </a:lnTo>
                  <a:lnTo>
                    <a:pt x="19" y="51"/>
                  </a:lnTo>
                  <a:lnTo>
                    <a:pt x="19" y="54"/>
                  </a:lnTo>
                  <a:lnTo>
                    <a:pt x="19" y="55"/>
                  </a:lnTo>
                  <a:lnTo>
                    <a:pt x="19" y="59"/>
                  </a:lnTo>
                  <a:lnTo>
                    <a:pt x="19" y="61"/>
                  </a:lnTo>
                  <a:lnTo>
                    <a:pt x="19" y="62"/>
                  </a:lnTo>
                  <a:lnTo>
                    <a:pt x="19" y="64"/>
                  </a:lnTo>
                  <a:lnTo>
                    <a:pt x="19" y="65"/>
                  </a:lnTo>
                  <a:lnTo>
                    <a:pt x="20" y="66"/>
                  </a:lnTo>
                  <a:lnTo>
                    <a:pt x="20" y="67"/>
                  </a:lnTo>
                  <a:lnTo>
                    <a:pt x="20" y="69"/>
                  </a:lnTo>
                  <a:lnTo>
                    <a:pt x="20" y="70"/>
                  </a:lnTo>
                  <a:lnTo>
                    <a:pt x="20" y="71"/>
                  </a:lnTo>
                  <a:lnTo>
                    <a:pt x="21" y="74"/>
                  </a:lnTo>
                  <a:lnTo>
                    <a:pt x="23" y="75"/>
                  </a:lnTo>
                  <a:lnTo>
                    <a:pt x="23" y="76"/>
                  </a:lnTo>
                  <a:lnTo>
                    <a:pt x="23" y="77"/>
                  </a:lnTo>
                  <a:lnTo>
                    <a:pt x="23" y="79"/>
                  </a:lnTo>
                  <a:lnTo>
                    <a:pt x="23" y="80"/>
                  </a:lnTo>
                  <a:lnTo>
                    <a:pt x="21" y="81"/>
                  </a:lnTo>
                  <a:lnTo>
                    <a:pt x="21" y="84"/>
                  </a:lnTo>
                  <a:lnTo>
                    <a:pt x="21" y="85"/>
                  </a:lnTo>
                  <a:lnTo>
                    <a:pt x="21" y="86"/>
                  </a:lnTo>
                  <a:lnTo>
                    <a:pt x="21" y="89"/>
                  </a:lnTo>
                  <a:lnTo>
                    <a:pt x="23" y="90"/>
                  </a:lnTo>
                  <a:lnTo>
                    <a:pt x="23" y="91"/>
                  </a:lnTo>
                  <a:lnTo>
                    <a:pt x="23" y="92"/>
                  </a:lnTo>
                  <a:lnTo>
                    <a:pt x="23" y="94"/>
                  </a:lnTo>
                  <a:lnTo>
                    <a:pt x="23" y="95"/>
                  </a:lnTo>
                  <a:lnTo>
                    <a:pt x="23" y="96"/>
                  </a:lnTo>
                  <a:lnTo>
                    <a:pt x="24" y="96"/>
                  </a:lnTo>
                  <a:lnTo>
                    <a:pt x="25" y="96"/>
                  </a:lnTo>
                  <a:lnTo>
                    <a:pt x="26" y="97"/>
                  </a:lnTo>
                  <a:lnTo>
                    <a:pt x="26" y="99"/>
                  </a:lnTo>
                  <a:lnTo>
                    <a:pt x="26" y="100"/>
                  </a:lnTo>
                  <a:lnTo>
                    <a:pt x="28" y="102"/>
                  </a:lnTo>
                  <a:lnTo>
                    <a:pt x="29" y="104"/>
                  </a:lnTo>
                  <a:lnTo>
                    <a:pt x="30" y="104"/>
                  </a:lnTo>
                  <a:lnTo>
                    <a:pt x="30" y="105"/>
                  </a:lnTo>
                  <a:lnTo>
                    <a:pt x="30" y="106"/>
                  </a:lnTo>
                  <a:lnTo>
                    <a:pt x="31" y="106"/>
                  </a:lnTo>
                  <a:lnTo>
                    <a:pt x="31" y="107"/>
                  </a:lnTo>
                  <a:lnTo>
                    <a:pt x="30" y="107"/>
                  </a:lnTo>
                  <a:lnTo>
                    <a:pt x="31" y="109"/>
                  </a:lnTo>
                  <a:lnTo>
                    <a:pt x="31" y="110"/>
                  </a:lnTo>
                  <a:lnTo>
                    <a:pt x="30" y="110"/>
                  </a:lnTo>
                  <a:lnTo>
                    <a:pt x="30" y="111"/>
                  </a:lnTo>
                  <a:lnTo>
                    <a:pt x="30" y="112"/>
                  </a:lnTo>
                  <a:lnTo>
                    <a:pt x="30" y="114"/>
                  </a:lnTo>
                  <a:lnTo>
                    <a:pt x="29" y="115"/>
                  </a:lnTo>
                  <a:lnTo>
                    <a:pt x="30" y="117"/>
                  </a:lnTo>
                  <a:lnTo>
                    <a:pt x="30" y="119"/>
                  </a:lnTo>
                  <a:lnTo>
                    <a:pt x="31" y="119"/>
                  </a:lnTo>
                  <a:lnTo>
                    <a:pt x="30" y="119"/>
                  </a:lnTo>
                  <a:lnTo>
                    <a:pt x="29" y="119"/>
                  </a:lnTo>
                  <a:lnTo>
                    <a:pt x="29" y="120"/>
                  </a:lnTo>
                  <a:lnTo>
                    <a:pt x="29" y="121"/>
                  </a:lnTo>
                  <a:lnTo>
                    <a:pt x="30" y="121"/>
                  </a:lnTo>
                  <a:lnTo>
                    <a:pt x="30" y="122"/>
                  </a:lnTo>
                  <a:lnTo>
                    <a:pt x="30" y="124"/>
                  </a:lnTo>
                  <a:lnTo>
                    <a:pt x="30" y="125"/>
                  </a:lnTo>
                  <a:lnTo>
                    <a:pt x="31" y="125"/>
                  </a:lnTo>
                  <a:lnTo>
                    <a:pt x="33" y="126"/>
                  </a:lnTo>
                  <a:lnTo>
                    <a:pt x="34" y="126"/>
                  </a:lnTo>
                  <a:lnTo>
                    <a:pt x="34" y="127"/>
                  </a:lnTo>
                  <a:lnTo>
                    <a:pt x="34" y="129"/>
                  </a:lnTo>
                  <a:lnTo>
                    <a:pt x="35" y="130"/>
                  </a:lnTo>
                  <a:lnTo>
                    <a:pt x="35" y="132"/>
                  </a:lnTo>
                  <a:lnTo>
                    <a:pt x="36" y="135"/>
                  </a:lnTo>
                  <a:lnTo>
                    <a:pt x="36" y="136"/>
                  </a:lnTo>
                  <a:lnTo>
                    <a:pt x="36" y="137"/>
                  </a:lnTo>
                  <a:lnTo>
                    <a:pt x="39" y="139"/>
                  </a:lnTo>
                  <a:lnTo>
                    <a:pt x="39" y="140"/>
                  </a:lnTo>
                  <a:lnTo>
                    <a:pt x="40" y="140"/>
                  </a:lnTo>
                  <a:lnTo>
                    <a:pt x="40" y="141"/>
                  </a:lnTo>
                  <a:lnTo>
                    <a:pt x="40" y="142"/>
                  </a:lnTo>
                  <a:lnTo>
                    <a:pt x="40" y="144"/>
                  </a:lnTo>
                  <a:lnTo>
                    <a:pt x="41" y="144"/>
                  </a:lnTo>
                  <a:lnTo>
                    <a:pt x="41" y="145"/>
                  </a:lnTo>
                  <a:lnTo>
                    <a:pt x="43" y="145"/>
                  </a:lnTo>
                  <a:lnTo>
                    <a:pt x="41" y="147"/>
                  </a:lnTo>
                  <a:lnTo>
                    <a:pt x="41" y="149"/>
                  </a:lnTo>
                  <a:lnTo>
                    <a:pt x="41" y="150"/>
                  </a:lnTo>
                  <a:lnTo>
                    <a:pt x="41" y="151"/>
                  </a:lnTo>
                  <a:lnTo>
                    <a:pt x="40" y="151"/>
                  </a:lnTo>
                  <a:lnTo>
                    <a:pt x="38" y="151"/>
                  </a:lnTo>
                  <a:lnTo>
                    <a:pt x="38" y="152"/>
                  </a:lnTo>
                  <a:lnTo>
                    <a:pt x="38" y="154"/>
                  </a:lnTo>
                  <a:lnTo>
                    <a:pt x="40" y="154"/>
                  </a:lnTo>
                  <a:lnTo>
                    <a:pt x="41" y="154"/>
                  </a:lnTo>
                  <a:lnTo>
                    <a:pt x="43" y="154"/>
                  </a:lnTo>
                  <a:lnTo>
                    <a:pt x="43" y="155"/>
                  </a:lnTo>
                  <a:lnTo>
                    <a:pt x="43" y="156"/>
                  </a:lnTo>
                  <a:lnTo>
                    <a:pt x="44" y="156"/>
                  </a:lnTo>
                  <a:lnTo>
                    <a:pt x="45" y="157"/>
                  </a:lnTo>
                  <a:lnTo>
                    <a:pt x="46" y="159"/>
                  </a:lnTo>
                  <a:lnTo>
                    <a:pt x="46" y="161"/>
                  </a:lnTo>
                  <a:lnTo>
                    <a:pt x="45" y="161"/>
                  </a:lnTo>
                  <a:lnTo>
                    <a:pt x="45" y="162"/>
                  </a:lnTo>
                  <a:lnTo>
                    <a:pt x="46" y="164"/>
                  </a:lnTo>
                  <a:lnTo>
                    <a:pt x="48" y="165"/>
                  </a:lnTo>
                  <a:lnTo>
                    <a:pt x="46" y="166"/>
                  </a:lnTo>
                  <a:lnTo>
                    <a:pt x="48" y="166"/>
                  </a:lnTo>
                  <a:lnTo>
                    <a:pt x="49" y="166"/>
                  </a:lnTo>
                  <a:lnTo>
                    <a:pt x="49" y="167"/>
                  </a:lnTo>
                  <a:lnTo>
                    <a:pt x="50" y="167"/>
                  </a:lnTo>
                  <a:lnTo>
                    <a:pt x="50" y="169"/>
                  </a:lnTo>
                  <a:lnTo>
                    <a:pt x="51" y="169"/>
                  </a:lnTo>
                  <a:lnTo>
                    <a:pt x="51" y="170"/>
                  </a:lnTo>
                  <a:lnTo>
                    <a:pt x="51" y="171"/>
                  </a:lnTo>
                  <a:lnTo>
                    <a:pt x="53" y="172"/>
                  </a:lnTo>
                  <a:lnTo>
                    <a:pt x="53" y="174"/>
                  </a:lnTo>
                  <a:lnTo>
                    <a:pt x="54" y="174"/>
                  </a:lnTo>
                  <a:lnTo>
                    <a:pt x="53" y="174"/>
                  </a:lnTo>
                  <a:lnTo>
                    <a:pt x="51" y="174"/>
                  </a:lnTo>
                  <a:lnTo>
                    <a:pt x="51" y="176"/>
                  </a:lnTo>
                  <a:lnTo>
                    <a:pt x="53" y="176"/>
                  </a:lnTo>
                  <a:lnTo>
                    <a:pt x="54" y="177"/>
                  </a:lnTo>
                  <a:lnTo>
                    <a:pt x="54" y="179"/>
                  </a:lnTo>
                  <a:lnTo>
                    <a:pt x="54" y="180"/>
                  </a:lnTo>
                  <a:lnTo>
                    <a:pt x="53" y="181"/>
                  </a:lnTo>
                  <a:lnTo>
                    <a:pt x="53" y="184"/>
                  </a:lnTo>
                  <a:lnTo>
                    <a:pt x="54" y="184"/>
                  </a:lnTo>
                  <a:lnTo>
                    <a:pt x="54" y="185"/>
                  </a:lnTo>
                  <a:lnTo>
                    <a:pt x="55" y="186"/>
                  </a:lnTo>
                  <a:lnTo>
                    <a:pt x="55" y="187"/>
                  </a:lnTo>
                  <a:lnTo>
                    <a:pt x="54" y="189"/>
                  </a:lnTo>
                  <a:lnTo>
                    <a:pt x="53" y="191"/>
                  </a:lnTo>
                  <a:lnTo>
                    <a:pt x="54" y="191"/>
                  </a:lnTo>
                  <a:lnTo>
                    <a:pt x="55" y="191"/>
                  </a:lnTo>
                  <a:lnTo>
                    <a:pt x="55" y="192"/>
                  </a:lnTo>
                  <a:lnTo>
                    <a:pt x="55" y="194"/>
                  </a:lnTo>
                  <a:lnTo>
                    <a:pt x="56" y="194"/>
                  </a:lnTo>
                  <a:lnTo>
                    <a:pt x="56" y="195"/>
                  </a:lnTo>
                  <a:lnTo>
                    <a:pt x="56" y="196"/>
                  </a:lnTo>
                  <a:lnTo>
                    <a:pt x="56" y="197"/>
                  </a:lnTo>
                  <a:lnTo>
                    <a:pt x="58" y="197"/>
                  </a:lnTo>
                  <a:lnTo>
                    <a:pt x="58" y="199"/>
                  </a:lnTo>
                  <a:lnTo>
                    <a:pt x="58" y="200"/>
                  </a:lnTo>
                  <a:lnTo>
                    <a:pt x="58" y="201"/>
                  </a:lnTo>
                  <a:lnTo>
                    <a:pt x="59" y="201"/>
                  </a:lnTo>
                  <a:lnTo>
                    <a:pt x="59" y="202"/>
                  </a:lnTo>
                  <a:lnTo>
                    <a:pt x="61" y="202"/>
                  </a:lnTo>
                  <a:lnTo>
                    <a:pt x="61" y="204"/>
                  </a:lnTo>
                  <a:lnTo>
                    <a:pt x="63" y="206"/>
                  </a:lnTo>
                  <a:lnTo>
                    <a:pt x="63" y="207"/>
                  </a:lnTo>
                  <a:lnTo>
                    <a:pt x="63" y="209"/>
                  </a:lnTo>
                  <a:lnTo>
                    <a:pt x="64" y="209"/>
                  </a:lnTo>
                  <a:lnTo>
                    <a:pt x="65" y="209"/>
                  </a:lnTo>
                  <a:lnTo>
                    <a:pt x="65" y="210"/>
                  </a:lnTo>
                  <a:lnTo>
                    <a:pt x="64" y="211"/>
                  </a:lnTo>
                  <a:lnTo>
                    <a:pt x="64" y="212"/>
                  </a:lnTo>
                  <a:lnTo>
                    <a:pt x="64" y="215"/>
                  </a:lnTo>
                  <a:lnTo>
                    <a:pt x="65" y="216"/>
                  </a:lnTo>
                  <a:lnTo>
                    <a:pt x="65" y="217"/>
                  </a:lnTo>
                  <a:lnTo>
                    <a:pt x="65" y="220"/>
                  </a:lnTo>
                  <a:lnTo>
                    <a:pt x="66" y="221"/>
                  </a:lnTo>
                  <a:lnTo>
                    <a:pt x="65" y="222"/>
                  </a:lnTo>
                  <a:lnTo>
                    <a:pt x="64" y="224"/>
                  </a:lnTo>
                  <a:lnTo>
                    <a:pt x="64" y="225"/>
                  </a:lnTo>
                  <a:lnTo>
                    <a:pt x="65" y="226"/>
                  </a:lnTo>
                  <a:lnTo>
                    <a:pt x="65" y="227"/>
                  </a:lnTo>
                  <a:lnTo>
                    <a:pt x="66" y="227"/>
                  </a:lnTo>
                  <a:lnTo>
                    <a:pt x="66" y="229"/>
                  </a:lnTo>
                  <a:lnTo>
                    <a:pt x="66" y="230"/>
                  </a:lnTo>
                  <a:lnTo>
                    <a:pt x="68" y="231"/>
                  </a:lnTo>
                  <a:lnTo>
                    <a:pt x="68" y="232"/>
                  </a:lnTo>
                  <a:lnTo>
                    <a:pt x="69" y="232"/>
                  </a:lnTo>
                  <a:lnTo>
                    <a:pt x="69" y="235"/>
                  </a:lnTo>
                  <a:lnTo>
                    <a:pt x="70" y="235"/>
                  </a:lnTo>
                  <a:lnTo>
                    <a:pt x="71" y="235"/>
                  </a:lnTo>
                  <a:lnTo>
                    <a:pt x="71" y="236"/>
                  </a:lnTo>
                  <a:lnTo>
                    <a:pt x="71" y="237"/>
                  </a:lnTo>
                  <a:lnTo>
                    <a:pt x="73" y="240"/>
                  </a:lnTo>
                  <a:lnTo>
                    <a:pt x="73" y="241"/>
                  </a:lnTo>
                  <a:lnTo>
                    <a:pt x="71" y="241"/>
                  </a:lnTo>
                  <a:lnTo>
                    <a:pt x="71" y="242"/>
                  </a:lnTo>
                  <a:lnTo>
                    <a:pt x="73" y="242"/>
                  </a:lnTo>
                  <a:lnTo>
                    <a:pt x="73" y="244"/>
                  </a:lnTo>
                  <a:lnTo>
                    <a:pt x="73" y="245"/>
                  </a:lnTo>
                  <a:lnTo>
                    <a:pt x="73" y="246"/>
                  </a:lnTo>
                  <a:lnTo>
                    <a:pt x="71" y="247"/>
                  </a:lnTo>
                  <a:lnTo>
                    <a:pt x="71" y="250"/>
                  </a:lnTo>
                  <a:lnTo>
                    <a:pt x="70" y="250"/>
                  </a:lnTo>
                  <a:lnTo>
                    <a:pt x="71" y="251"/>
                  </a:lnTo>
                  <a:lnTo>
                    <a:pt x="71" y="252"/>
                  </a:lnTo>
                  <a:lnTo>
                    <a:pt x="70" y="254"/>
                  </a:lnTo>
                  <a:lnTo>
                    <a:pt x="71" y="254"/>
                  </a:lnTo>
                  <a:lnTo>
                    <a:pt x="73" y="254"/>
                  </a:lnTo>
                  <a:lnTo>
                    <a:pt x="73" y="255"/>
                  </a:lnTo>
                  <a:lnTo>
                    <a:pt x="71" y="256"/>
                  </a:lnTo>
                  <a:lnTo>
                    <a:pt x="70" y="256"/>
                  </a:lnTo>
                  <a:lnTo>
                    <a:pt x="70" y="257"/>
                  </a:lnTo>
                  <a:lnTo>
                    <a:pt x="71" y="257"/>
                  </a:lnTo>
                  <a:lnTo>
                    <a:pt x="71" y="259"/>
                  </a:lnTo>
                  <a:lnTo>
                    <a:pt x="73" y="259"/>
                  </a:lnTo>
                  <a:lnTo>
                    <a:pt x="73" y="260"/>
                  </a:lnTo>
                  <a:lnTo>
                    <a:pt x="71" y="260"/>
                  </a:lnTo>
                  <a:lnTo>
                    <a:pt x="70" y="261"/>
                  </a:lnTo>
                  <a:lnTo>
                    <a:pt x="71" y="261"/>
                  </a:lnTo>
                  <a:lnTo>
                    <a:pt x="71" y="262"/>
                  </a:lnTo>
                  <a:lnTo>
                    <a:pt x="73" y="262"/>
                  </a:lnTo>
                  <a:lnTo>
                    <a:pt x="74" y="265"/>
                  </a:lnTo>
                  <a:lnTo>
                    <a:pt x="74" y="266"/>
                  </a:lnTo>
                  <a:lnTo>
                    <a:pt x="73" y="265"/>
                  </a:lnTo>
                  <a:lnTo>
                    <a:pt x="71" y="265"/>
                  </a:lnTo>
                  <a:lnTo>
                    <a:pt x="70" y="262"/>
                  </a:lnTo>
                  <a:lnTo>
                    <a:pt x="69" y="264"/>
                  </a:lnTo>
                  <a:lnTo>
                    <a:pt x="70" y="266"/>
                  </a:lnTo>
                  <a:lnTo>
                    <a:pt x="71" y="266"/>
                  </a:lnTo>
                  <a:lnTo>
                    <a:pt x="71" y="267"/>
                  </a:lnTo>
                  <a:lnTo>
                    <a:pt x="70" y="267"/>
                  </a:lnTo>
                  <a:lnTo>
                    <a:pt x="70" y="269"/>
                  </a:lnTo>
                  <a:lnTo>
                    <a:pt x="68" y="269"/>
                  </a:lnTo>
                  <a:lnTo>
                    <a:pt x="66" y="269"/>
                  </a:lnTo>
                  <a:lnTo>
                    <a:pt x="66" y="270"/>
                  </a:lnTo>
                  <a:lnTo>
                    <a:pt x="66" y="271"/>
                  </a:lnTo>
                  <a:lnTo>
                    <a:pt x="66" y="272"/>
                  </a:lnTo>
                  <a:lnTo>
                    <a:pt x="68" y="274"/>
                  </a:lnTo>
                  <a:lnTo>
                    <a:pt x="70" y="274"/>
                  </a:lnTo>
                  <a:lnTo>
                    <a:pt x="71" y="274"/>
                  </a:lnTo>
                  <a:lnTo>
                    <a:pt x="73" y="274"/>
                  </a:lnTo>
                  <a:lnTo>
                    <a:pt x="74" y="274"/>
                  </a:lnTo>
                  <a:lnTo>
                    <a:pt x="74" y="275"/>
                  </a:lnTo>
                  <a:lnTo>
                    <a:pt x="73" y="275"/>
                  </a:lnTo>
                  <a:lnTo>
                    <a:pt x="71" y="276"/>
                  </a:lnTo>
                  <a:lnTo>
                    <a:pt x="73" y="276"/>
                  </a:lnTo>
                  <a:lnTo>
                    <a:pt x="74" y="276"/>
                  </a:lnTo>
                  <a:lnTo>
                    <a:pt x="74" y="277"/>
                  </a:lnTo>
                  <a:lnTo>
                    <a:pt x="73" y="277"/>
                  </a:lnTo>
                  <a:lnTo>
                    <a:pt x="73" y="280"/>
                  </a:lnTo>
                  <a:lnTo>
                    <a:pt x="71" y="277"/>
                  </a:lnTo>
                  <a:lnTo>
                    <a:pt x="71" y="279"/>
                  </a:lnTo>
                  <a:lnTo>
                    <a:pt x="71" y="281"/>
                  </a:lnTo>
                  <a:lnTo>
                    <a:pt x="73" y="281"/>
                  </a:lnTo>
                  <a:lnTo>
                    <a:pt x="73" y="281"/>
                  </a:lnTo>
                  <a:lnTo>
                    <a:pt x="294" y="289"/>
                  </a:lnTo>
                  <a:lnTo>
                    <a:pt x="301" y="289"/>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4" name="Roseau">
              <a:extLst>
                <a:ext uri="{FF2B5EF4-FFF2-40B4-BE49-F238E27FC236}">
                  <a16:creationId xmlns:a16="http://schemas.microsoft.com/office/drawing/2014/main" id="{34552327-828A-B7AD-DFA6-BE57A02E3379}"/>
                </a:ext>
              </a:extLst>
            </p:cNvPr>
            <p:cNvSpPr>
              <a:spLocks/>
            </p:cNvSpPr>
            <p:nvPr/>
          </p:nvSpPr>
          <p:spPr bwMode="auto">
            <a:xfrm>
              <a:off x="4794562" y="1671406"/>
              <a:ext cx="677229" cy="325578"/>
            </a:xfrm>
            <a:custGeom>
              <a:avLst/>
              <a:gdLst>
                <a:gd name="T0" fmla="*/ 2 w 369"/>
                <a:gd name="T1" fmla="*/ 186 h 196"/>
                <a:gd name="T2" fmla="*/ 295 w 369"/>
                <a:gd name="T3" fmla="*/ 196 h 196"/>
                <a:gd name="T4" fmla="*/ 334 w 369"/>
                <a:gd name="T5" fmla="*/ 126 h 196"/>
                <a:gd name="T6" fmla="*/ 367 w 369"/>
                <a:gd name="T7" fmla="*/ 126 h 196"/>
                <a:gd name="T8" fmla="*/ 367 w 369"/>
                <a:gd name="T9" fmla="*/ 47 h 196"/>
                <a:gd name="T10" fmla="*/ 357 w 369"/>
                <a:gd name="T11" fmla="*/ 54 h 196"/>
                <a:gd name="T12" fmla="*/ 343 w 369"/>
                <a:gd name="T13" fmla="*/ 57 h 196"/>
                <a:gd name="T14" fmla="*/ 329 w 369"/>
                <a:gd name="T15" fmla="*/ 59 h 196"/>
                <a:gd name="T16" fmla="*/ 323 w 369"/>
                <a:gd name="T17" fmla="*/ 56 h 196"/>
                <a:gd name="T18" fmla="*/ 315 w 369"/>
                <a:gd name="T19" fmla="*/ 51 h 196"/>
                <a:gd name="T20" fmla="*/ 309 w 369"/>
                <a:gd name="T21" fmla="*/ 50 h 196"/>
                <a:gd name="T22" fmla="*/ 305 w 369"/>
                <a:gd name="T23" fmla="*/ 51 h 196"/>
                <a:gd name="T24" fmla="*/ 302 w 369"/>
                <a:gd name="T25" fmla="*/ 51 h 196"/>
                <a:gd name="T26" fmla="*/ 303 w 369"/>
                <a:gd name="T27" fmla="*/ 50 h 196"/>
                <a:gd name="T28" fmla="*/ 307 w 369"/>
                <a:gd name="T29" fmla="*/ 47 h 196"/>
                <a:gd name="T30" fmla="*/ 309 w 369"/>
                <a:gd name="T31" fmla="*/ 46 h 196"/>
                <a:gd name="T32" fmla="*/ 309 w 369"/>
                <a:gd name="T33" fmla="*/ 42 h 196"/>
                <a:gd name="T34" fmla="*/ 308 w 369"/>
                <a:gd name="T35" fmla="*/ 39 h 196"/>
                <a:gd name="T36" fmla="*/ 308 w 369"/>
                <a:gd name="T37" fmla="*/ 34 h 196"/>
                <a:gd name="T38" fmla="*/ 310 w 369"/>
                <a:gd name="T39" fmla="*/ 31 h 196"/>
                <a:gd name="T40" fmla="*/ 308 w 369"/>
                <a:gd name="T41" fmla="*/ 27 h 196"/>
                <a:gd name="T42" fmla="*/ 307 w 369"/>
                <a:gd name="T43" fmla="*/ 26 h 196"/>
                <a:gd name="T44" fmla="*/ 307 w 369"/>
                <a:gd name="T45" fmla="*/ 20 h 196"/>
                <a:gd name="T46" fmla="*/ 307 w 369"/>
                <a:gd name="T47" fmla="*/ 16 h 196"/>
                <a:gd name="T48" fmla="*/ 308 w 369"/>
                <a:gd name="T49" fmla="*/ 11 h 196"/>
                <a:gd name="T50" fmla="*/ 310 w 369"/>
                <a:gd name="T51" fmla="*/ 10 h 196"/>
                <a:gd name="T52" fmla="*/ 314 w 369"/>
                <a:gd name="T53" fmla="*/ 10 h 196"/>
                <a:gd name="T54" fmla="*/ 317 w 369"/>
                <a:gd name="T55" fmla="*/ 9 h 196"/>
                <a:gd name="T56" fmla="*/ 290 w 369"/>
                <a:gd name="T57" fmla="*/ 9 h 196"/>
                <a:gd name="T58" fmla="*/ 245 w 369"/>
                <a:gd name="T59" fmla="*/ 7 h 196"/>
                <a:gd name="T60" fmla="*/ 182 w 369"/>
                <a:gd name="T61" fmla="*/ 6 h 196"/>
                <a:gd name="T62" fmla="*/ 157 w 369"/>
                <a:gd name="T63" fmla="*/ 5 h 196"/>
                <a:gd name="T64" fmla="*/ 79 w 369"/>
                <a:gd name="T65" fmla="*/ 2 h 196"/>
                <a:gd name="T66" fmla="*/ 49 w 369"/>
                <a:gd name="T67" fmla="*/ 0 h 196"/>
                <a:gd name="T68" fmla="*/ 4 w 369"/>
                <a:gd name="T69" fmla="*/ 0 h 196"/>
                <a:gd name="T70" fmla="*/ 5 w 369"/>
                <a:gd name="T71" fmla="*/ 1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9" h="196">
                  <a:moveTo>
                    <a:pt x="5" y="116"/>
                  </a:moveTo>
                  <a:lnTo>
                    <a:pt x="2" y="186"/>
                  </a:lnTo>
                  <a:lnTo>
                    <a:pt x="223" y="196"/>
                  </a:lnTo>
                  <a:lnTo>
                    <a:pt x="295" y="196"/>
                  </a:lnTo>
                  <a:lnTo>
                    <a:pt x="297" y="126"/>
                  </a:lnTo>
                  <a:lnTo>
                    <a:pt x="334" y="126"/>
                  </a:lnTo>
                  <a:lnTo>
                    <a:pt x="339" y="126"/>
                  </a:lnTo>
                  <a:lnTo>
                    <a:pt x="367" y="126"/>
                  </a:lnTo>
                  <a:lnTo>
                    <a:pt x="369" y="44"/>
                  </a:lnTo>
                  <a:lnTo>
                    <a:pt x="367" y="47"/>
                  </a:lnTo>
                  <a:lnTo>
                    <a:pt x="360" y="50"/>
                  </a:lnTo>
                  <a:lnTo>
                    <a:pt x="357" y="54"/>
                  </a:lnTo>
                  <a:lnTo>
                    <a:pt x="350" y="55"/>
                  </a:lnTo>
                  <a:lnTo>
                    <a:pt x="343" y="57"/>
                  </a:lnTo>
                  <a:lnTo>
                    <a:pt x="335" y="59"/>
                  </a:lnTo>
                  <a:lnTo>
                    <a:pt x="329" y="59"/>
                  </a:lnTo>
                  <a:lnTo>
                    <a:pt x="325" y="59"/>
                  </a:lnTo>
                  <a:lnTo>
                    <a:pt x="323" y="56"/>
                  </a:lnTo>
                  <a:lnTo>
                    <a:pt x="320" y="54"/>
                  </a:lnTo>
                  <a:lnTo>
                    <a:pt x="315" y="51"/>
                  </a:lnTo>
                  <a:lnTo>
                    <a:pt x="312" y="50"/>
                  </a:lnTo>
                  <a:lnTo>
                    <a:pt x="309" y="50"/>
                  </a:lnTo>
                  <a:lnTo>
                    <a:pt x="308" y="51"/>
                  </a:lnTo>
                  <a:lnTo>
                    <a:pt x="305" y="51"/>
                  </a:lnTo>
                  <a:lnTo>
                    <a:pt x="303" y="51"/>
                  </a:lnTo>
                  <a:lnTo>
                    <a:pt x="302" y="51"/>
                  </a:lnTo>
                  <a:lnTo>
                    <a:pt x="302" y="50"/>
                  </a:lnTo>
                  <a:lnTo>
                    <a:pt x="303" y="50"/>
                  </a:lnTo>
                  <a:lnTo>
                    <a:pt x="305" y="49"/>
                  </a:lnTo>
                  <a:lnTo>
                    <a:pt x="307" y="47"/>
                  </a:lnTo>
                  <a:lnTo>
                    <a:pt x="308" y="47"/>
                  </a:lnTo>
                  <a:lnTo>
                    <a:pt x="309" y="46"/>
                  </a:lnTo>
                  <a:lnTo>
                    <a:pt x="310" y="45"/>
                  </a:lnTo>
                  <a:lnTo>
                    <a:pt x="309" y="42"/>
                  </a:lnTo>
                  <a:lnTo>
                    <a:pt x="308" y="40"/>
                  </a:lnTo>
                  <a:lnTo>
                    <a:pt x="308" y="39"/>
                  </a:lnTo>
                  <a:lnTo>
                    <a:pt x="307" y="35"/>
                  </a:lnTo>
                  <a:lnTo>
                    <a:pt x="308" y="34"/>
                  </a:lnTo>
                  <a:lnTo>
                    <a:pt x="309" y="31"/>
                  </a:lnTo>
                  <a:lnTo>
                    <a:pt x="310" y="31"/>
                  </a:lnTo>
                  <a:lnTo>
                    <a:pt x="309" y="30"/>
                  </a:lnTo>
                  <a:lnTo>
                    <a:pt x="308" y="27"/>
                  </a:lnTo>
                  <a:lnTo>
                    <a:pt x="307" y="27"/>
                  </a:lnTo>
                  <a:lnTo>
                    <a:pt x="307" y="26"/>
                  </a:lnTo>
                  <a:lnTo>
                    <a:pt x="305" y="22"/>
                  </a:lnTo>
                  <a:lnTo>
                    <a:pt x="307" y="20"/>
                  </a:lnTo>
                  <a:lnTo>
                    <a:pt x="305" y="17"/>
                  </a:lnTo>
                  <a:lnTo>
                    <a:pt x="307" y="16"/>
                  </a:lnTo>
                  <a:lnTo>
                    <a:pt x="307" y="12"/>
                  </a:lnTo>
                  <a:lnTo>
                    <a:pt x="308" y="11"/>
                  </a:lnTo>
                  <a:lnTo>
                    <a:pt x="309" y="10"/>
                  </a:lnTo>
                  <a:lnTo>
                    <a:pt x="310" y="10"/>
                  </a:lnTo>
                  <a:lnTo>
                    <a:pt x="312" y="10"/>
                  </a:lnTo>
                  <a:lnTo>
                    <a:pt x="314" y="10"/>
                  </a:lnTo>
                  <a:lnTo>
                    <a:pt x="317" y="10"/>
                  </a:lnTo>
                  <a:lnTo>
                    <a:pt x="317" y="9"/>
                  </a:lnTo>
                  <a:lnTo>
                    <a:pt x="292" y="9"/>
                  </a:lnTo>
                  <a:lnTo>
                    <a:pt x="290" y="9"/>
                  </a:lnTo>
                  <a:lnTo>
                    <a:pt x="289" y="9"/>
                  </a:lnTo>
                  <a:lnTo>
                    <a:pt x="245" y="7"/>
                  </a:lnTo>
                  <a:lnTo>
                    <a:pt x="184" y="6"/>
                  </a:lnTo>
                  <a:lnTo>
                    <a:pt x="182" y="6"/>
                  </a:lnTo>
                  <a:lnTo>
                    <a:pt x="159" y="5"/>
                  </a:lnTo>
                  <a:lnTo>
                    <a:pt x="157" y="5"/>
                  </a:lnTo>
                  <a:lnTo>
                    <a:pt x="130" y="4"/>
                  </a:lnTo>
                  <a:lnTo>
                    <a:pt x="79" y="2"/>
                  </a:lnTo>
                  <a:lnTo>
                    <a:pt x="65" y="2"/>
                  </a:lnTo>
                  <a:lnTo>
                    <a:pt x="49" y="0"/>
                  </a:lnTo>
                  <a:lnTo>
                    <a:pt x="25" y="0"/>
                  </a:lnTo>
                  <a:lnTo>
                    <a:pt x="4" y="0"/>
                  </a:lnTo>
                  <a:lnTo>
                    <a:pt x="0" y="115"/>
                  </a:lnTo>
                  <a:lnTo>
                    <a:pt x="5" y="116"/>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5" name="Lake_of_the_Woods">
              <a:extLst>
                <a:ext uri="{FF2B5EF4-FFF2-40B4-BE49-F238E27FC236}">
                  <a16:creationId xmlns:a16="http://schemas.microsoft.com/office/drawing/2014/main" id="{B71FCF0F-7BE4-0A62-8F10-4C2C53A8023C}"/>
                </a:ext>
              </a:extLst>
            </p:cNvPr>
            <p:cNvSpPr>
              <a:spLocks/>
            </p:cNvSpPr>
            <p:nvPr/>
          </p:nvSpPr>
          <p:spPr bwMode="auto">
            <a:xfrm>
              <a:off x="5334229" y="1418180"/>
              <a:ext cx="476177" cy="710176"/>
            </a:xfrm>
            <a:custGeom>
              <a:avLst/>
              <a:gdLst>
                <a:gd name="T0" fmla="*/ 14 w 257"/>
                <a:gd name="T1" fmla="*/ 158 h 420"/>
                <a:gd name="T2" fmla="*/ 10 w 257"/>
                <a:gd name="T3" fmla="*/ 165 h 420"/>
                <a:gd name="T4" fmla="*/ 12 w 257"/>
                <a:gd name="T5" fmla="*/ 175 h 420"/>
                <a:gd name="T6" fmla="*/ 14 w 257"/>
                <a:gd name="T7" fmla="*/ 179 h 420"/>
                <a:gd name="T8" fmla="*/ 13 w 257"/>
                <a:gd name="T9" fmla="*/ 188 h 420"/>
                <a:gd name="T10" fmla="*/ 13 w 257"/>
                <a:gd name="T11" fmla="*/ 195 h 420"/>
                <a:gd name="T12" fmla="*/ 7 w 257"/>
                <a:gd name="T13" fmla="*/ 198 h 420"/>
                <a:gd name="T14" fmla="*/ 13 w 257"/>
                <a:gd name="T15" fmla="*/ 199 h 420"/>
                <a:gd name="T16" fmla="*/ 25 w 257"/>
                <a:gd name="T17" fmla="*/ 202 h 420"/>
                <a:gd name="T18" fmla="*/ 40 w 257"/>
                <a:gd name="T19" fmla="*/ 207 h 420"/>
                <a:gd name="T20" fmla="*/ 65 w 257"/>
                <a:gd name="T21" fmla="*/ 198 h 420"/>
                <a:gd name="T22" fmla="*/ 44 w 257"/>
                <a:gd name="T23" fmla="*/ 274 h 420"/>
                <a:gd name="T24" fmla="*/ 18 w 257"/>
                <a:gd name="T25" fmla="*/ 345 h 420"/>
                <a:gd name="T26" fmla="*/ 55 w 257"/>
                <a:gd name="T27" fmla="*/ 418 h 420"/>
                <a:gd name="T28" fmla="*/ 255 w 257"/>
                <a:gd name="T29" fmla="*/ 420 h 420"/>
                <a:gd name="T30" fmla="*/ 255 w 257"/>
                <a:gd name="T31" fmla="*/ 385 h 420"/>
                <a:gd name="T32" fmla="*/ 255 w 257"/>
                <a:gd name="T33" fmla="*/ 285 h 420"/>
                <a:gd name="T34" fmla="*/ 250 w 257"/>
                <a:gd name="T35" fmla="*/ 288 h 420"/>
                <a:gd name="T36" fmla="*/ 244 w 257"/>
                <a:gd name="T37" fmla="*/ 287 h 420"/>
                <a:gd name="T38" fmla="*/ 235 w 257"/>
                <a:gd name="T39" fmla="*/ 285 h 420"/>
                <a:gd name="T40" fmla="*/ 229 w 257"/>
                <a:gd name="T41" fmla="*/ 284 h 420"/>
                <a:gd name="T42" fmla="*/ 225 w 257"/>
                <a:gd name="T43" fmla="*/ 282 h 420"/>
                <a:gd name="T44" fmla="*/ 220 w 257"/>
                <a:gd name="T45" fmla="*/ 278 h 420"/>
                <a:gd name="T46" fmla="*/ 214 w 257"/>
                <a:gd name="T47" fmla="*/ 278 h 420"/>
                <a:gd name="T48" fmla="*/ 209 w 257"/>
                <a:gd name="T49" fmla="*/ 272 h 420"/>
                <a:gd name="T50" fmla="*/ 203 w 257"/>
                <a:gd name="T51" fmla="*/ 269 h 420"/>
                <a:gd name="T52" fmla="*/ 199 w 257"/>
                <a:gd name="T53" fmla="*/ 267 h 420"/>
                <a:gd name="T54" fmla="*/ 197 w 257"/>
                <a:gd name="T55" fmla="*/ 263 h 420"/>
                <a:gd name="T56" fmla="*/ 192 w 257"/>
                <a:gd name="T57" fmla="*/ 257 h 420"/>
                <a:gd name="T58" fmla="*/ 185 w 257"/>
                <a:gd name="T59" fmla="*/ 252 h 420"/>
                <a:gd name="T60" fmla="*/ 183 w 257"/>
                <a:gd name="T61" fmla="*/ 248 h 420"/>
                <a:gd name="T62" fmla="*/ 183 w 257"/>
                <a:gd name="T63" fmla="*/ 242 h 420"/>
                <a:gd name="T64" fmla="*/ 183 w 257"/>
                <a:gd name="T65" fmla="*/ 237 h 420"/>
                <a:gd name="T66" fmla="*/ 182 w 257"/>
                <a:gd name="T67" fmla="*/ 232 h 420"/>
                <a:gd name="T68" fmla="*/ 184 w 257"/>
                <a:gd name="T69" fmla="*/ 228 h 420"/>
                <a:gd name="T70" fmla="*/ 188 w 257"/>
                <a:gd name="T71" fmla="*/ 224 h 420"/>
                <a:gd name="T72" fmla="*/ 190 w 257"/>
                <a:gd name="T73" fmla="*/ 210 h 420"/>
                <a:gd name="T74" fmla="*/ 170 w 257"/>
                <a:gd name="T75" fmla="*/ 122 h 420"/>
                <a:gd name="T76" fmla="*/ 164 w 257"/>
                <a:gd name="T77" fmla="*/ 112 h 420"/>
                <a:gd name="T78" fmla="*/ 162 w 257"/>
                <a:gd name="T79" fmla="*/ 93 h 420"/>
                <a:gd name="T80" fmla="*/ 159 w 257"/>
                <a:gd name="T81" fmla="*/ 79 h 420"/>
                <a:gd name="T82" fmla="*/ 158 w 257"/>
                <a:gd name="T83" fmla="*/ 69 h 420"/>
                <a:gd name="T84" fmla="*/ 154 w 257"/>
                <a:gd name="T85" fmla="*/ 47 h 420"/>
                <a:gd name="T86" fmla="*/ 153 w 257"/>
                <a:gd name="T87" fmla="*/ 34 h 420"/>
                <a:gd name="T88" fmla="*/ 149 w 257"/>
                <a:gd name="T89" fmla="*/ 28 h 420"/>
                <a:gd name="T90" fmla="*/ 138 w 257"/>
                <a:gd name="T91" fmla="*/ 24 h 420"/>
                <a:gd name="T92" fmla="*/ 132 w 257"/>
                <a:gd name="T93" fmla="*/ 17 h 420"/>
                <a:gd name="T94" fmla="*/ 124 w 257"/>
                <a:gd name="T95" fmla="*/ 13 h 420"/>
                <a:gd name="T96" fmla="*/ 118 w 257"/>
                <a:gd name="T97" fmla="*/ 8 h 420"/>
                <a:gd name="T98" fmla="*/ 112 w 257"/>
                <a:gd name="T99" fmla="*/ 8 h 420"/>
                <a:gd name="T100" fmla="*/ 107 w 257"/>
                <a:gd name="T101" fmla="*/ 8 h 420"/>
                <a:gd name="T102" fmla="*/ 103 w 257"/>
                <a:gd name="T103" fmla="*/ 10 h 420"/>
                <a:gd name="T104" fmla="*/ 95 w 257"/>
                <a:gd name="T105" fmla="*/ 15 h 420"/>
                <a:gd name="T106" fmla="*/ 88 w 257"/>
                <a:gd name="T107" fmla="*/ 13 h 420"/>
                <a:gd name="T108" fmla="*/ 79 w 257"/>
                <a:gd name="T109" fmla="*/ 10 h 420"/>
                <a:gd name="T110" fmla="*/ 68 w 257"/>
                <a:gd name="T111" fmla="*/ 5 h 420"/>
                <a:gd name="T112" fmla="*/ 63 w 257"/>
                <a:gd name="T113" fmla="*/ 13 h 420"/>
                <a:gd name="T114" fmla="*/ 58 w 257"/>
                <a:gd name="T115" fmla="*/ 15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 h="420">
                  <a:moveTo>
                    <a:pt x="19" y="158"/>
                  </a:moveTo>
                  <a:lnTo>
                    <a:pt x="17" y="158"/>
                  </a:lnTo>
                  <a:lnTo>
                    <a:pt x="15" y="158"/>
                  </a:lnTo>
                  <a:lnTo>
                    <a:pt x="14" y="158"/>
                  </a:lnTo>
                  <a:lnTo>
                    <a:pt x="13" y="159"/>
                  </a:lnTo>
                  <a:lnTo>
                    <a:pt x="12" y="160"/>
                  </a:lnTo>
                  <a:lnTo>
                    <a:pt x="12" y="164"/>
                  </a:lnTo>
                  <a:lnTo>
                    <a:pt x="10" y="165"/>
                  </a:lnTo>
                  <a:lnTo>
                    <a:pt x="12" y="168"/>
                  </a:lnTo>
                  <a:lnTo>
                    <a:pt x="10" y="170"/>
                  </a:lnTo>
                  <a:lnTo>
                    <a:pt x="12" y="174"/>
                  </a:lnTo>
                  <a:lnTo>
                    <a:pt x="12" y="175"/>
                  </a:lnTo>
                  <a:lnTo>
                    <a:pt x="13" y="175"/>
                  </a:lnTo>
                  <a:lnTo>
                    <a:pt x="14" y="178"/>
                  </a:lnTo>
                  <a:lnTo>
                    <a:pt x="15" y="179"/>
                  </a:lnTo>
                  <a:lnTo>
                    <a:pt x="14" y="179"/>
                  </a:lnTo>
                  <a:lnTo>
                    <a:pt x="13" y="182"/>
                  </a:lnTo>
                  <a:lnTo>
                    <a:pt x="12" y="183"/>
                  </a:lnTo>
                  <a:lnTo>
                    <a:pt x="13" y="187"/>
                  </a:lnTo>
                  <a:lnTo>
                    <a:pt x="13" y="188"/>
                  </a:lnTo>
                  <a:lnTo>
                    <a:pt x="14" y="190"/>
                  </a:lnTo>
                  <a:lnTo>
                    <a:pt x="15" y="193"/>
                  </a:lnTo>
                  <a:lnTo>
                    <a:pt x="14" y="194"/>
                  </a:lnTo>
                  <a:lnTo>
                    <a:pt x="13" y="195"/>
                  </a:lnTo>
                  <a:lnTo>
                    <a:pt x="12" y="195"/>
                  </a:lnTo>
                  <a:lnTo>
                    <a:pt x="10" y="197"/>
                  </a:lnTo>
                  <a:lnTo>
                    <a:pt x="8" y="198"/>
                  </a:lnTo>
                  <a:lnTo>
                    <a:pt x="7" y="198"/>
                  </a:lnTo>
                  <a:lnTo>
                    <a:pt x="7" y="199"/>
                  </a:lnTo>
                  <a:lnTo>
                    <a:pt x="8" y="199"/>
                  </a:lnTo>
                  <a:lnTo>
                    <a:pt x="10" y="199"/>
                  </a:lnTo>
                  <a:lnTo>
                    <a:pt x="13" y="199"/>
                  </a:lnTo>
                  <a:lnTo>
                    <a:pt x="14" y="198"/>
                  </a:lnTo>
                  <a:lnTo>
                    <a:pt x="17" y="198"/>
                  </a:lnTo>
                  <a:lnTo>
                    <a:pt x="20" y="199"/>
                  </a:lnTo>
                  <a:lnTo>
                    <a:pt x="25" y="202"/>
                  </a:lnTo>
                  <a:lnTo>
                    <a:pt x="28" y="204"/>
                  </a:lnTo>
                  <a:lnTo>
                    <a:pt x="30" y="207"/>
                  </a:lnTo>
                  <a:lnTo>
                    <a:pt x="34" y="207"/>
                  </a:lnTo>
                  <a:lnTo>
                    <a:pt x="40" y="207"/>
                  </a:lnTo>
                  <a:lnTo>
                    <a:pt x="48" y="205"/>
                  </a:lnTo>
                  <a:lnTo>
                    <a:pt x="55" y="203"/>
                  </a:lnTo>
                  <a:lnTo>
                    <a:pt x="62" y="202"/>
                  </a:lnTo>
                  <a:lnTo>
                    <a:pt x="65" y="198"/>
                  </a:lnTo>
                  <a:lnTo>
                    <a:pt x="72" y="195"/>
                  </a:lnTo>
                  <a:lnTo>
                    <a:pt x="74" y="192"/>
                  </a:lnTo>
                  <a:lnTo>
                    <a:pt x="72" y="274"/>
                  </a:lnTo>
                  <a:lnTo>
                    <a:pt x="44" y="274"/>
                  </a:lnTo>
                  <a:lnTo>
                    <a:pt x="39" y="274"/>
                  </a:lnTo>
                  <a:lnTo>
                    <a:pt x="2" y="274"/>
                  </a:lnTo>
                  <a:lnTo>
                    <a:pt x="0" y="344"/>
                  </a:lnTo>
                  <a:lnTo>
                    <a:pt x="18" y="345"/>
                  </a:lnTo>
                  <a:lnTo>
                    <a:pt x="37" y="345"/>
                  </a:lnTo>
                  <a:lnTo>
                    <a:pt x="37" y="352"/>
                  </a:lnTo>
                  <a:lnTo>
                    <a:pt x="34" y="415"/>
                  </a:lnTo>
                  <a:lnTo>
                    <a:pt x="55" y="418"/>
                  </a:lnTo>
                  <a:lnTo>
                    <a:pt x="60" y="418"/>
                  </a:lnTo>
                  <a:lnTo>
                    <a:pt x="85" y="418"/>
                  </a:lnTo>
                  <a:lnTo>
                    <a:pt x="90" y="418"/>
                  </a:lnTo>
                  <a:lnTo>
                    <a:pt x="255" y="420"/>
                  </a:lnTo>
                  <a:lnTo>
                    <a:pt x="254" y="403"/>
                  </a:lnTo>
                  <a:lnTo>
                    <a:pt x="255" y="397"/>
                  </a:lnTo>
                  <a:lnTo>
                    <a:pt x="255" y="392"/>
                  </a:lnTo>
                  <a:lnTo>
                    <a:pt x="255" y="385"/>
                  </a:lnTo>
                  <a:lnTo>
                    <a:pt x="255" y="360"/>
                  </a:lnTo>
                  <a:lnTo>
                    <a:pt x="255" y="354"/>
                  </a:lnTo>
                  <a:lnTo>
                    <a:pt x="257" y="284"/>
                  </a:lnTo>
                  <a:lnTo>
                    <a:pt x="255" y="285"/>
                  </a:lnTo>
                  <a:lnTo>
                    <a:pt x="255" y="287"/>
                  </a:lnTo>
                  <a:lnTo>
                    <a:pt x="254" y="288"/>
                  </a:lnTo>
                  <a:lnTo>
                    <a:pt x="253" y="288"/>
                  </a:lnTo>
                  <a:lnTo>
                    <a:pt x="250" y="288"/>
                  </a:lnTo>
                  <a:lnTo>
                    <a:pt x="249" y="288"/>
                  </a:lnTo>
                  <a:lnTo>
                    <a:pt x="248" y="288"/>
                  </a:lnTo>
                  <a:lnTo>
                    <a:pt x="247" y="287"/>
                  </a:lnTo>
                  <a:lnTo>
                    <a:pt x="244" y="287"/>
                  </a:lnTo>
                  <a:lnTo>
                    <a:pt x="242" y="285"/>
                  </a:lnTo>
                  <a:lnTo>
                    <a:pt x="240" y="285"/>
                  </a:lnTo>
                  <a:lnTo>
                    <a:pt x="238" y="285"/>
                  </a:lnTo>
                  <a:lnTo>
                    <a:pt x="235" y="285"/>
                  </a:lnTo>
                  <a:lnTo>
                    <a:pt x="234" y="285"/>
                  </a:lnTo>
                  <a:lnTo>
                    <a:pt x="232" y="284"/>
                  </a:lnTo>
                  <a:lnTo>
                    <a:pt x="230" y="284"/>
                  </a:lnTo>
                  <a:lnTo>
                    <a:pt x="229" y="284"/>
                  </a:lnTo>
                  <a:lnTo>
                    <a:pt x="228" y="283"/>
                  </a:lnTo>
                  <a:lnTo>
                    <a:pt x="227" y="283"/>
                  </a:lnTo>
                  <a:lnTo>
                    <a:pt x="227" y="282"/>
                  </a:lnTo>
                  <a:lnTo>
                    <a:pt x="225" y="282"/>
                  </a:lnTo>
                  <a:lnTo>
                    <a:pt x="225" y="280"/>
                  </a:lnTo>
                  <a:lnTo>
                    <a:pt x="224" y="279"/>
                  </a:lnTo>
                  <a:lnTo>
                    <a:pt x="223" y="279"/>
                  </a:lnTo>
                  <a:lnTo>
                    <a:pt x="220" y="278"/>
                  </a:lnTo>
                  <a:lnTo>
                    <a:pt x="218" y="278"/>
                  </a:lnTo>
                  <a:lnTo>
                    <a:pt x="217" y="278"/>
                  </a:lnTo>
                  <a:lnTo>
                    <a:pt x="215" y="278"/>
                  </a:lnTo>
                  <a:lnTo>
                    <a:pt x="214" y="278"/>
                  </a:lnTo>
                  <a:lnTo>
                    <a:pt x="213" y="277"/>
                  </a:lnTo>
                  <a:lnTo>
                    <a:pt x="212" y="275"/>
                  </a:lnTo>
                  <a:lnTo>
                    <a:pt x="210" y="274"/>
                  </a:lnTo>
                  <a:lnTo>
                    <a:pt x="209" y="272"/>
                  </a:lnTo>
                  <a:lnTo>
                    <a:pt x="208" y="272"/>
                  </a:lnTo>
                  <a:lnTo>
                    <a:pt x="205" y="270"/>
                  </a:lnTo>
                  <a:lnTo>
                    <a:pt x="204" y="269"/>
                  </a:lnTo>
                  <a:lnTo>
                    <a:pt x="203" y="269"/>
                  </a:lnTo>
                  <a:lnTo>
                    <a:pt x="202" y="268"/>
                  </a:lnTo>
                  <a:lnTo>
                    <a:pt x="200" y="268"/>
                  </a:lnTo>
                  <a:lnTo>
                    <a:pt x="199" y="268"/>
                  </a:lnTo>
                  <a:lnTo>
                    <a:pt x="199" y="267"/>
                  </a:lnTo>
                  <a:lnTo>
                    <a:pt x="198" y="267"/>
                  </a:lnTo>
                  <a:lnTo>
                    <a:pt x="198" y="265"/>
                  </a:lnTo>
                  <a:lnTo>
                    <a:pt x="198" y="264"/>
                  </a:lnTo>
                  <a:lnTo>
                    <a:pt x="197" y="263"/>
                  </a:lnTo>
                  <a:lnTo>
                    <a:pt x="195" y="262"/>
                  </a:lnTo>
                  <a:lnTo>
                    <a:pt x="195" y="260"/>
                  </a:lnTo>
                  <a:lnTo>
                    <a:pt x="193" y="258"/>
                  </a:lnTo>
                  <a:lnTo>
                    <a:pt x="192" y="257"/>
                  </a:lnTo>
                  <a:lnTo>
                    <a:pt x="189" y="257"/>
                  </a:lnTo>
                  <a:lnTo>
                    <a:pt x="188" y="255"/>
                  </a:lnTo>
                  <a:lnTo>
                    <a:pt x="187" y="253"/>
                  </a:lnTo>
                  <a:lnTo>
                    <a:pt x="185" y="252"/>
                  </a:lnTo>
                  <a:lnTo>
                    <a:pt x="184" y="250"/>
                  </a:lnTo>
                  <a:lnTo>
                    <a:pt x="184" y="249"/>
                  </a:lnTo>
                  <a:lnTo>
                    <a:pt x="184" y="248"/>
                  </a:lnTo>
                  <a:lnTo>
                    <a:pt x="183" y="248"/>
                  </a:lnTo>
                  <a:lnTo>
                    <a:pt x="183" y="247"/>
                  </a:lnTo>
                  <a:lnTo>
                    <a:pt x="183" y="244"/>
                  </a:lnTo>
                  <a:lnTo>
                    <a:pt x="183" y="243"/>
                  </a:lnTo>
                  <a:lnTo>
                    <a:pt x="183" y="242"/>
                  </a:lnTo>
                  <a:lnTo>
                    <a:pt x="183" y="240"/>
                  </a:lnTo>
                  <a:lnTo>
                    <a:pt x="183" y="239"/>
                  </a:lnTo>
                  <a:lnTo>
                    <a:pt x="183" y="238"/>
                  </a:lnTo>
                  <a:lnTo>
                    <a:pt x="183" y="237"/>
                  </a:lnTo>
                  <a:lnTo>
                    <a:pt x="182" y="235"/>
                  </a:lnTo>
                  <a:lnTo>
                    <a:pt x="182" y="234"/>
                  </a:lnTo>
                  <a:lnTo>
                    <a:pt x="182" y="233"/>
                  </a:lnTo>
                  <a:lnTo>
                    <a:pt x="182" y="232"/>
                  </a:lnTo>
                  <a:lnTo>
                    <a:pt x="182" y="229"/>
                  </a:lnTo>
                  <a:lnTo>
                    <a:pt x="183" y="229"/>
                  </a:lnTo>
                  <a:lnTo>
                    <a:pt x="183" y="228"/>
                  </a:lnTo>
                  <a:lnTo>
                    <a:pt x="184" y="228"/>
                  </a:lnTo>
                  <a:lnTo>
                    <a:pt x="185" y="227"/>
                  </a:lnTo>
                  <a:lnTo>
                    <a:pt x="185" y="225"/>
                  </a:lnTo>
                  <a:lnTo>
                    <a:pt x="188" y="225"/>
                  </a:lnTo>
                  <a:lnTo>
                    <a:pt x="188" y="224"/>
                  </a:lnTo>
                  <a:lnTo>
                    <a:pt x="188" y="223"/>
                  </a:lnTo>
                  <a:lnTo>
                    <a:pt x="187" y="220"/>
                  </a:lnTo>
                  <a:lnTo>
                    <a:pt x="187" y="215"/>
                  </a:lnTo>
                  <a:lnTo>
                    <a:pt x="190" y="210"/>
                  </a:lnTo>
                  <a:lnTo>
                    <a:pt x="188" y="208"/>
                  </a:lnTo>
                  <a:lnTo>
                    <a:pt x="179" y="160"/>
                  </a:lnTo>
                  <a:lnTo>
                    <a:pt x="177" y="157"/>
                  </a:lnTo>
                  <a:lnTo>
                    <a:pt x="170" y="122"/>
                  </a:lnTo>
                  <a:lnTo>
                    <a:pt x="170" y="120"/>
                  </a:lnTo>
                  <a:lnTo>
                    <a:pt x="165" y="113"/>
                  </a:lnTo>
                  <a:lnTo>
                    <a:pt x="165" y="112"/>
                  </a:lnTo>
                  <a:lnTo>
                    <a:pt x="164" y="112"/>
                  </a:lnTo>
                  <a:lnTo>
                    <a:pt x="164" y="108"/>
                  </a:lnTo>
                  <a:lnTo>
                    <a:pt x="163" y="100"/>
                  </a:lnTo>
                  <a:lnTo>
                    <a:pt x="162" y="97"/>
                  </a:lnTo>
                  <a:lnTo>
                    <a:pt x="162" y="93"/>
                  </a:lnTo>
                  <a:lnTo>
                    <a:pt x="160" y="87"/>
                  </a:lnTo>
                  <a:lnTo>
                    <a:pt x="159" y="85"/>
                  </a:lnTo>
                  <a:lnTo>
                    <a:pt x="159" y="83"/>
                  </a:lnTo>
                  <a:lnTo>
                    <a:pt x="159" y="79"/>
                  </a:lnTo>
                  <a:lnTo>
                    <a:pt x="159" y="75"/>
                  </a:lnTo>
                  <a:lnTo>
                    <a:pt x="159" y="74"/>
                  </a:lnTo>
                  <a:lnTo>
                    <a:pt x="158" y="72"/>
                  </a:lnTo>
                  <a:lnTo>
                    <a:pt x="158" y="69"/>
                  </a:lnTo>
                  <a:lnTo>
                    <a:pt x="157" y="63"/>
                  </a:lnTo>
                  <a:lnTo>
                    <a:pt x="157" y="58"/>
                  </a:lnTo>
                  <a:lnTo>
                    <a:pt x="155" y="53"/>
                  </a:lnTo>
                  <a:lnTo>
                    <a:pt x="154" y="47"/>
                  </a:lnTo>
                  <a:lnTo>
                    <a:pt x="153" y="42"/>
                  </a:lnTo>
                  <a:lnTo>
                    <a:pt x="152" y="40"/>
                  </a:lnTo>
                  <a:lnTo>
                    <a:pt x="152" y="38"/>
                  </a:lnTo>
                  <a:lnTo>
                    <a:pt x="153" y="34"/>
                  </a:lnTo>
                  <a:lnTo>
                    <a:pt x="154" y="28"/>
                  </a:lnTo>
                  <a:lnTo>
                    <a:pt x="153" y="28"/>
                  </a:lnTo>
                  <a:lnTo>
                    <a:pt x="152" y="28"/>
                  </a:lnTo>
                  <a:lnTo>
                    <a:pt x="149" y="28"/>
                  </a:lnTo>
                  <a:lnTo>
                    <a:pt x="144" y="27"/>
                  </a:lnTo>
                  <a:lnTo>
                    <a:pt x="142" y="25"/>
                  </a:lnTo>
                  <a:lnTo>
                    <a:pt x="139" y="24"/>
                  </a:lnTo>
                  <a:lnTo>
                    <a:pt x="138" y="24"/>
                  </a:lnTo>
                  <a:lnTo>
                    <a:pt x="137" y="22"/>
                  </a:lnTo>
                  <a:lnTo>
                    <a:pt x="135" y="20"/>
                  </a:lnTo>
                  <a:lnTo>
                    <a:pt x="133" y="19"/>
                  </a:lnTo>
                  <a:lnTo>
                    <a:pt x="132" y="17"/>
                  </a:lnTo>
                  <a:lnTo>
                    <a:pt x="128" y="17"/>
                  </a:lnTo>
                  <a:lnTo>
                    <a:pt x="128" y="15"/>
                  </a:lnTo>
                  <a:lnTo>
                    <a:pt x="127" y="14"/>
                  </a:lnTo>
                  <a:lnTo>
                    <a:pt x="124" y="13"/>
                  </a:lnTo>
                  <a:lnTo>
                    <a:pt x="123" y="13"/>
                  </a:lnTo>
                  <a:lnTo>
                    <a:pt x="122" y="12"/>
                  </a:lnTo>
                  <a:lnTo>
                    <a:pt x="120" y="10"/>
                  </a:lnTo>
                  <a:lnTo>
                    <a:pt x="118" y="8"/>
                  </a:lnTo>
                  <a:lnTo>
                    <a:pt x="117" y="7"/>
                  </a:lnTo>
                  <a:lnTo>
                    <a:pt x="114" y="7"/>
                  </a:lnTo>
                  <a:lnTo>
                    <a:pt x="113" y="7"/>
                  </a:lnTo>
                  <a:lnTo>
                    <a:pt x="112" y="8"/>
                  </a:lnTo>
                  <a:lnTo>
                    <a:pt x="110" y="8"/>
                  </a:lnTo>
                  <a:lnTo>
                    <a:pt x="109" y="8"/>
                  </a:lnTo>
                  <a:lnTo>
                    <a:pt x="108" y="8"/>
                  </a:lnTo>
                  <a:lnTo>
                    <a:pt x="107" y="8"/>
                  </a:lnTo>
                  <a:lnTo>
                    <a:pt x="105" y="9"/>
                  </a:lnTo>
                  <a:lnTo>
                    <a:pt x="104" y="9"/>
                  </a:lnTo>
                  <a:lnTo>
                    <a:pt x="104" y="10"/>
                  </a:lnTo>
                  <a:lnTo>
                    <a:pt x="103" y="10"/>
                  </a:lnTo>
                  <a:lnTo>
                    <a:pt x="100" y="13"/>
                  </a:lnTo>
                  <a:lnTo>
                    <a:pt x="99" y="14"/>
                  </a:lnTo>
                  <a:lnTo>
                    <a:pt x="98" y="14"/>
                  </a:lnTo>
                  <a:lnTo>
                    <a:pt x="95" y="15"/>
                  </a:lnTo>
                  <a:lnTo>
                    <a:pt x="93" y="15"/>
                  </a:lnTo>
                  <a:lnTo>
                    <a:pt x="92" y="15"/>
                  </a:lnTo>
                  <a:lnTo>
                    <a:pt x="89" y="15"/>
                  </a:lnTo>
                  <a:lnTo>
                    <a:pt x="88" y="13"/>
                  </a:lnTo>
                  <a:lnTo>
                    <a:pt x="85" y="13"/>
                  </a:lnTo>
                  <a:lnTo>
                    <a:pt x="83" y="12"/>
                  </a:lnTo>
                  <a:lnTo>
                    <a:pt x="82" y="10"/>
                  </a:lnTo>
                  <a:lnTo>
                    <a:pt x="79" y="10"/>
                  </a:lnTo>
                  <a:lnTo>
                    <a:pt x="78" y="9"/>
                  </a:lnTo>
                  <a:lnTo>
                    <a:pt x="75" y="8"/>
                  </a:lnTo>
                  <a:lnTo>
                    <a:pt x="70" y="8"/>
                  </a:lnTo>
                  <a:lnTo>
                    <a:pt x="68" y="5"/>
                  </a:lnTo>
                  <a:lnTo>
                    <a:pt x="63" y="0"/>
                  </a:lnTo>
                  <a:lnTo>
                    <a:pt x="63" y="3"/>
                  </a:lnTo>
                  <a:lnTo>
                    <a:pt x="63" y="12"/>
                  </a:lnTo>
                  <a:lnTo>
                    <a:pt x="63" y="13"/>
                  </a:lnTo>
                  <a:lnTo>
                    <a:pt x="60" y="70"/>
                  </a:lnTo>
                  <a:lnTo>
                    <a:pt x="60" y="72"/>
                  </a:lnTo>
                  <a:lnTo>
                    <a:pt x="60" y="84"/>
                  </a:lnTo>
                  <a:lnTo>
                    <a:pt x="58" y="158"/>
                  </a:lnTo>
                  <a:lnTo>
                    <a:pt x="22" y="157"/>
                  </a:lnTo>
                  <a:lnTo>
                    <a:pt x="22" y="158"/>
                  </a:lnTo>
                  <a:lnTo>
                    <a:pt x="19" y="158"/>
                  </a:lnTo>
                  <a:close/>
                </a:path>
              </a:pathLst>
            </a:custGeom>
            <a:solidFill>
              <a:schemeClr val="bg1">
                <a:lumMod val="85000"/>
              </a:schemeClr>
            </a:solidFill>
            <a:ln w="0">
              <a:solidFill>
                <a:srgbClr val="000000"/>
              </a:solidFill>
              <a:prstDash val="solid"/>
              <a:round/>
              <a:headEnd/>
              <a:tailEnd/>
            </a:ln>
          </p:spPr>
          <p:txBody>
            <a:bodyPr/>
            <a:lstStyle/>
            <a:p>
              <a:pPr>
                <a:defRPr/>
              </a:pPr>
              <a:endParaRPr lang="en-US" sz="2304" dirty="0"/>
            </a:p>
          </p:txBody>
        </p:sp>
        <p:sp>
          <p:nvSpPr>
            <p:cNvPr id="216" name="Freeform 107">
              <a:extLst>
                <a:ext uri="{FF2B5EF4-FFF2-40B4-BE49-F238E27FC236}">
                  <a16:creationId xmlns:a16="http://schemas.microsoft.com/office/drawing/2014/main" id="{A841F6C6-DE2E-C4D5-4B3C-6803C60F28C2}"/>
                </a:ext>
              </a:extLst>
            </p:cNvPr>
            <p:cNvSpPr>
              <a:spLocks/>
            </p:cNvSpPr>
            <p:nvPr/>
          </p:nvSpPr>
          <p:spPr bwMode="auto">
            <a:xfrm>
              <a:off x="7024216" y="3232782"/>
              <a:ext cx="33114" cy="40178"/>
            </a:xfrm>
            <a:custGeom>
              <a:avLst/>
              <a:gdLst>
                <a:gd name="T0" fmla="*/ 0 w 19"/>
                <a:gd name="T1" fmla="*/ 0 h 23"/>
                <a:gd name="T2" fmla="*/ 0 w 19"/>
                <a:gd name="T3" fmla="*/ 2147483646 h 23"/>
                <a:gd name="T4" fmla="*/ 0 w 19"/>
                <a:gd name="T5" fmla="*/ 2147483646 h 23"/>
                <a:gd name="T6" fmla="*/ 2147483646 w 19"/>
                <a:gd name="T7" fmla="*/ 2147483646 h 23"/>
                <a:gd name="T8" fmla="*/ 2147483646 w 19"/>
                <a:gd name="T9" fmla="*/ 2147483646 h 23"/>
                <a:gd name="T10" fmla="*/ 2147483646 w 19"/>
                <a:gd name="T11" fmla="*/ 2147483646 h 23"/>
                <a:gd name="T12" fmla="*/ 2147483646 w 19"/>
                <a:gd name="T13" fmla="*/ 2147483646 h 23"/>
                <a:gd name="T14" fmla="*/ 2147483646 w 19"/>
                <a:gd name="T15" fmla="*/ 2147483646 h 23"/>
                <a:gd name="T16" fmla="*/ 2147483646 w 19"/>
                <a:gd name="T17" fmla="*/ 2147483646 h 23"/>
                <a:gd name="T18" fmla="*/ 2147483646 w 19"/>
                <a:gd name="T19" fmla="*/ 2147483646 h 23"/>
                <a:gd name="T20" fmla="*/ 2147483646 w 19"/>
                <a:gd name="T21" fmla="*/ 2147483646 h 23"/>
                <a:gd name="T22" fmla="*/ 2147483646 w 19"/>
                <a:gd name="T23" fmla="*/ 2147483646 h 23"/>
                <a:gd name="T24" fmla="*/ 2147483646 w 19"/>
                <a:gd name="T25" fmla="*/ 2147483646 h 23"/>
                <a:gd name="T26" fmla="*/ 2147483646 w 19"/>
                <a:gd name="T27" fmla="*/ 2147483646 h 23"/>
                <a:gd name="T28" fmla="*/ 2147483646 w 19"/>
                <a:gd name="T29" fmla="*/ 2147483646 h 23"/>
                <a:gd name="T30" fmla="*/ 2147483646 w 19"/>
                <a:gd name="T31" fmla="*/ 2147483646 h 23"/>
                <a:gd name="T32" fmla="*/ 2147483646 w 19"/>
                <a:gd name="T33" fmla="*/ 2147483646 h 23"/>
                <a:gd name="T34" fmla="*/ 2147483646 w 19"/>
                <a:gd name="T35" fmla="*/ 2147483646 h 23"/>
                <a:gd name="T36" fmla="*/ 2147483646 w 19"/>
                <a:gd name="T37" fmla="*/ 2147483646 h 23"/>
                <a:gd name="T38" fmla="*/ 2147483646 w 19"/>
                <a:gd name="T39" fmla="*/ 2147483646 h 23"/>
                <a:gd name="T40" fmla="*/ 2147483646 w 19"/>
                <a:gd name="T41" fmla="*/ 2147483646 h 23"/>
                <a:gd name="T42" fmla="*/ 2147483646 w 19"/>
                <a:gd name="T43" fmla="*/ 0 h 23"/>
                <a:gd name="T44" fmla="*/ 0 w 19"/>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23">
                  <a:moveTo>
                    <a:pt x="0" y="0"/>
                  </a:moveTo>
                  <a:lnTo>
                    <a:pt x="0" y="1"/>
                  </a:lnTo>
                  <a:lnTo>
                    <a:pt x="0" y="2"/>
                  </a:lnTo>
                  <a:lnTo>
                    <a:pt x="1" y="5"/>
                  </a:lnTo>
                  <a:lnTo>
                    <a:pt x="4" y="7"/>
                  </a:lnTo>
                  <a:lnTo>
                    <a:pt x="9" y="16"/>
                  </a:lnTo>
                  <a:lnTo>
                    <a:pt x="12" y="20"/>
                  </a:lnTo>
                  <a:lnTo>
                    <a:pt x="14" y="22"/>
                  </a:lnTo>
                  <a:lnTo>
                    <a:pt x="17" y="23"/>
                  </a:lnTo>
                  <a:lnTo>
                    <a:pt x="17" y="22"/>
                  </a:lnTo>
                  <a:lnTo>
                    <a:pt x="19" y="21"/>
                  </a:lnTo>
                  <a:lnTo>
                    <a:pt x="17" y="20"/>
                  </a:lnTo>
                  <a:lnTo>
                    <a:pt x="14" y="17"/>
                  </a:lnTo>
                  <a:lnTo>
                    <a:pt x="12" y="16"/>
                  </a:lnTo>
                  <a:lnTo>
                    <a:pt x="11" y="15"/>
                  </a:lnTo>
                  <a:lnTo>
                    <a:pt x="10" y="11"/>
                  </a:lnTo>
                  <a:lnTo>
                    <a:pt x="7" y="8"/>
                  </a:lnTo>
                  <a:lnTo>
                    <a:pt x="6" y="6"/>
                  </a:lnTo>
                  <a:lnTo>
                    <a:pt x="4" y="3"/>
                  </a:lnTo>
                  <a:lnTo>
                    <a:pt x="2" y="2"/>
                  </a:lnTo>
                  <a:lnTo>
                    <a:pt x="1" y="1"/>
                  </a:lnTo>
                  <a:lnTo>
                    <a:pt x="1" y="0"/>
                  </a:lnTo>
                  <a:lnTo>
                    <a:pt x="0" y="0"/>
                  </a:lnTo>
                  <a:close/>
                </a:path>
              </a:pathLst>
            </a:custGeom>
            <a:solidFill>
              <a:srgbClr val="FFF537"/>
            </a:solidFill>
            <a:ln w="0">
              <a:solidFill>
                <a:srgbClr val="000000"/>
              </a:solidFill>
              <a:prstDash val="solid"/>
              <a:round/>
              <a:headEnd/>
              <a:tailEnd/>
            </a:ln>
          </p:spPr>
          <p:txBody>
            <a:bodyPr/>
            <a:lstStyle/>
            <a:p>
              <a:endParaRPr lang="en-US" sz="2304"/>
            </a:p>
          </p:txBody>
        </p:sp>
        <p:sp>
          <p:nvSpPr>
            <p:cNvPr id="217" name="Rectangle 216">
              <a:extLst>
                <a:ext uri="{FF2B5EF4-FFF2-40B4-BE49-F238E27FC236}">
                  <a16:creationId xmlns:a16="http://schemas.microsoft.com/office/drawing/2014/main" id="{D4D57D9E-418C-C7FA-5B9B-AC10341F8225}"/>
                </a:ext>
              </a:extLst>
            </p:cNvPr>
            <p:cNvSpPr>
              <a:spLocks noChangeArrowheads="1"/>
            </p:cNvSpPr>
            <p:nvPr/>
          </p:nvSpPr>
          <p:spPr bwMode="auto">
            <a:xfrm rot="3840000">
              <a:off x="6556417" y="4269873"/>
              <a:ext cx="0" cy="65607"/>
            </a:xfrm>
            <a:prstGeom prst="rect">
              <a:avLst/>
            </a:prstGeom>
            <a:noFill/>
            <a:ln>
              <a:noFill/>
            </a:ln>
          </p:spPr>
          <p:txBody>
            <a:bodyPr wrap="none"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endParaRPr lang="en-US" sz="720" dirty="0">
                <a:solidFill>
                  <a:srgbClr val="000000"/>
                </a:solidFill>
                <a:latin typeface="Arial"/>
                <a:cs typeface="Arial"/>
              </a:endParaRPr>
            </a:p>
          </p:txBody>
        </p:sp>
        <p:sp>
          <p:nvSpPr>
            <p:cNvPr id="218" name="Rectangle 217">
              <a:extLst>
                <a:ext uri="{FF2B5EF4-FFF2-40B4-BE49-F238E27FC236}">
                  <a16:creationId xmlns:a16="http://schemas.microsoft.com/office/drawing/2014/main" id="{AE5B701C-C16E-1D81-7948-9F7ACD9998BC}"/>
                </a:ext>
              </a:extLst>
            </p:cNvPr>
            <p:cNvSpPr>
              <a:spLocks noChangeArrowheads="1"/>
            </p:cNvSpPr>
            <p:nvPr/>
          </p:nvSpPr>
          <p:spPr bwMode="auto">
            <a:xfrm rot="3060000">
              <a:off x="5454861" y="3263526"/>
              <a:ext cx="0" cy="67723"/>
            </a:xfrm>
            <a:prstGeom prst="rect">
              <a:avLst/>
            </a:prstGeom>
            <a:solidFill>
              <a:schemeClr val="bg1">
                <a:lumMod val="85000"/>
              </a:schemeClr>
            </a:solidFill>
            <a:ln>
              <a:noFill/>
            </a:ln>
          </p:spPr>
          <p:txBody>
            <a:bodyPr wrap="none"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endParaRPr lang="en-US" sz="720" dirty="0">
                <a:solidFill>
                  <a:srgbClr val="000000"/>
                </a:solidFill>
                <a:latin typeface="Arial"/>
                <a:cs typeface="Arial"/>
              </a:endParaRPr>
            </a:p>
          </p:txBody>
        </p:sp>
        <p:sp>
          <p:nvSpPr>
            <p:cNvPr id="219" name="Rectangle 218">
              <a:extLst>
                <a:ext uri="{FF2B5EF4-FFF2-40B4-BE49-F238E27FC236}">
                  <a16:creationId xmlns:a16="http://schemas.microsoft.com/office/drawing/2014/main" id="{75C3C3E1-8BE2-8B3A-0CE7-C8803FC7981A}"/>
                </a:ext>
              </a:extLst>
            </p:cNvPr>
            <p:cNvSpPr>
              <a:spLocks noChangeArrowheads="1"/>
            </p:cNvSpPr>
            <p:nvPr/>
          </p:nvSpPr>
          <p:spPr bwMode="auto">
            <a:xfrm>
              <a:off x="5105664" y="3443992"/>
              <a:ext cx="0" cy="60927"/>
            </a:xfrm>
            <a:prstGeom prst="rect">
              <a:avLst/>
            </a:prstGeom>
            <a:solidFill>
              <a:schemeClr val="bg1">
                <a:lumMod val="85000"/>
              </a:schemeClr>
            </a:solidFill>
            <a:ln>
              <a:noFill/>
            </a:ln>
          </p:spPr>
          <p:txBody>
            <a:bodyPr wrap="none"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endParaRPr lang="en-US" sz="720" dirty="0">
                <a:solidFill>
                  <a:srgbClr val="000000"/>
                </a:solidFill>
                <a:latin typeface="Arial"/>
                <a:cs typeface="Arial"/>
              </a:endParaRPr>
            </a:p>
          </p:txBody>
        </p:sp>
      </p:grpSp>
      <p:grpSp>
        <p:nvGrpSpPr>
          <p:cNvPr id="220" name="Group 222">
            <a:extLst>
              <a:ext uri="{FF2B5EF4-FFF2-40B4-BE49-F238E27FC236}">
                <a16:creationId xmlns:a16="http://schemas.microsoft.com/office/drawing/2014/main" id="{19180662-047C-A196-3DD1-BEDBD11D8865}"/>
              </a:ext>
            </a:extLst>
          </p:cNvPr>
          <p:cNvGrpSpPr>
            <a:grpSpLocks/>
          </p:cNvGrpSpPr>
          <p:nvPr/>
        </p:nvGrpSpPr>
        <p:grpSpPr bwMode="auto">
          <a:xfrm>
            <a:off x="12000258" y="5686969"/>
            <a:ext cx="2328679" cy="853440"/>
            <a:chOff x="7392362" y="4337993"/>
            <a:chExt cx="1398322" cy="268037"/>
          </a:xfrm>
        </p:grpSpPr>
        <p:sp>
          <p:nvSpPr>
            <p:cNvPr id="221" name="Rectangle 220">
              <a:extLst>
                <a:ext uri="{FF2B5EF4-FFF2-40B4-BE49-F238E27FC236}">
                  <a16:creationId xmlns:a16="http://schemas.microsoft.com/office/drawing/2014/main" id="{D0BE6DD3-ABB1-E843-4769-E206A3D422DF}"/>
                </a:ext>
              </a:extLst>
            </p:cNvPr>
            <p:cNvSpPr/>
            <p:nvPr/>
          </p:nvSpPr>
          <p:spPr>
            <a:xfrm>
              <a:off x="7392362" y="4353228"/>
              <a:ext cx="204379" cy="107694"/>
            </a:xfrm>
            <a:prstGeom prst="rect">
              <a:avLst/>
            </a:prstGeom>
            <a:solidFill>
              <a:srgbClr val="8FCAE7"/>
            </a:solidFill>
            <a:ln>
              <a:solidFill>
                <a:srgbClr val="8FCAE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04" dirty="0"/>
            </a:p>
          </p:txBody>
        </p:sp>
        <p:sp>
          <p:nvSpPr>
            <p:cNvPr id="222" name="TextBox 221">
              <a:extLst>
                <a:ext uri="{FF2B5EF4-FFF2-40B4-BE49-F238E27FC236}">
                  <a16:creationId xmlns:a16="http://schemas.microsoft.com/office/drawing/2014/main" id="{CCF71469-D569-689C-3F21-0D72F0F00A3D}"/>
                </a:ext>
              </a:extLst>
            </p:cNvPr>
            <p:cNvSpPr txBox="1"/>
            <p:nvPr/>
          </p:nvSpPr>
          <p:spPr>
            <a:xfrm>
              <a:off x="7614743" y="4337993"/>
              <a:ext cx="1175941" cy="268037"/>
            </a:xfrm>
            <a:prstGeom prst="rect">
              <a:avLst/>
            </a:prstGeom>
            <a:ln>
              <a:noFill/>
            </a:ln>
          </p:spPr>
          <p:txBody>
            <a:bodyPr>
              <a:normAutofit lnSpcReduction="10000"/>
            </a:bodyPr>
            <a:lstStyle/>
            <a:p>
              <a:pPr>
                <a:defRPr/>
              </a:pPr>
              <a:r>
                <a:rPr lang="en-US" sz="1680" dirty="0">
                  <a:solidFill>
                    <a:schemeClr val="tx2"/>
                  </a:solidFill>
                  <a:cs typeface="Arial" panose="020B0604020202020204" pitchFamily="34" charset="0"/>
                </a:rPr>
                <a:t>Platinum Blue available in </a:t>
              </a:r>
              <a:br>
                <a:rPr lang="en-US" sz="1680" dirty="0">
                  <a:solidFill>
                    <a:schemeClr val="tx2"/>
                  </a:solidFill>
                  <a:cs typeface="Arial" panose="020B0604020202020204" pitchFamily="34" charset="0"/>
                </a:rPr>
              </a:br>
              <a:r>
                <a:rPr lang="en-US" sz="1680" dirty="0">
                  <a:solidFill>
                    <a:schemeClr val="tx2"/>
                  </a:solidFill>
                  <a:cs typeface="Arial" panose="020B0604020202020204" pitchFamily="34" charset="0"/>
                </a:rPr>
                <a:t>these counties </a:t>
              </a:r>
            </a:p>
          </p:txBody>
        </p:sp>
      </p:grpSp>
    </p:spTree>
    <p:extLst>
      <p:ext uri="{BB962C8B-B14F-4D97-AF65-F5344CB8AC3E}">
        <p14:creationId xmlns:p14="http://schemas.microsoft.com/office/powerpoint/2010/main" val="19991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99D559-D55F-AD75-055A-4A2E09762308}"/>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8398431" y="0"/>
            <a:ext cx="6426200" cy="8229600"/>
          </a:xfrm>
          <a:prstGeom prst="rect">
            <a:avLst/>
          </a:prstGeom>
        </p:spPr>
      </p:pic>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11" name="Footer Placeholder 4">
            <a:extLst>
              <a:ext uri="{FF2B5EF4-FFF2-40B4-BE49-F238E27FC236}">
                <a16:creationId xmlns:a16="http://schemas.microsoft.com/office/drawing/2014/main" id="{B9A765C0-2A17-2CF3-1FDF-D002C7BC44A6}"/>
              </a:ext>
            </a:extLst>
          </p:cNvPr>
          <p:cNvSpPr>
            <a:spLocks noGrp="1"/>
          </p:cNvSpPr>
          <p:nvPr>
            <p:ph type="ftr" sz="quarter" idx="3"/>
          </p:nvPr>
        </p:nvSpPr>
        <p:spPr>
          <a:xfrm>
            <a:off x="505414" y="7627621"/>
            <a:ext cx="7536739" cy="369367"/>
          </a:xfrm>
        </p:spPr>
        <p:txBody>
          <a:bodyPr/>
          <a:lstStyle/>
          <a:p>
            <a:pPr lvl="0" defTabSz="728952">
              <a:defRPr/>
            </a:pPr>
            <a:r>
              <a:rPr lang="en-US" altLang="en-US" sz="1200" dirty="0" err="1">
                <a:solidFill>
                  <a:srgbClr val="7F7F7F"/>
                </a:solidFill>
                <a:cs typeface="Arial" panose="020B0604020202020204" pitchFamily="34" charset="0"/>
              </a:rPr>
              <a:t>SilverSneakers</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is a registered trademark of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Health, Inc., an independent company that provides health and fitness programs.</a:t>
            </a:r>
            <a:endParaRPr lang="en-US" altLang="en-US" sz="1200" b="1" dirty="0">
              <a:solidFill>
                <a:srgbClr val="FF2F92"/>
              </a:solidFill>
              <a:cs typeface="Arial" panose="020B0604020202020204" pitchFamily="34" charset="0"/>
            </a:endParaRPr>
          </a:p>
          <a:p>
            <a:pPr lvl="0" defTabSz="728952">
              <a:defRPr/>
            </a:pPr>
            <a:r>
              <a:rPr lang="en-US" altLang="en-US" sz="1200" dirty="0">
                <a:solidFill>
                  <a:srgbClr val="7F7F7F"/>
                </a:solidFill>
                <a:cs typeface="Arial" panose="020B0604020202020204" pitchFamily="34" charset="0"/>
              </a:rPr>
              <a:t>CVS Pharmacy, Inc. d/b/a OTC Health Solutions is an independent company providing OTC supplemental benefit administrative services.</a:t>
            </a:r>
            <a:endParaRPr lang="en-US" altLang="en-US" sz="1200" dirty="0">
              <a:solidFill>
                <a:srgbClr val="FF2F92"/>
              </a:solidFill>
              <a:cs typeface="Arial" panose="020B0604020202020204" pitchFamily="34" charset="0"/>
            </a:endParaRPr>
          </a:p>
        </p:txBody>
      </p:sp>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6"/>
          </p:nvPr>
        </p:nvSpPr>
        <p:spPr>
          <a:xfrm>
            <a:off x="504825" y="1007805"/>
            <a:ext cx="7275596" cy="6335969"/>
          </a:xfrm>
        </p:spPr>
        <p:txBody>
          <a:bodyPr>
            <a:noAutofit/>
          </a:bodyPr>
          <a:lstStyle/>
          <a:p>
            <a:pPr defTabSz="728981" eaLnBrk="0" fontAlgn="base" hangingPunct="0">
              <a:lnSpc>
                <a:spcPct val="100000"/>
              </a:lnSpc>
              <a:spcBef>
                <a:spcPct val="0"/>
              </a:spcBef>
              <a:spcAft>
                <a:spcPts val="960"/>
              </a:spcAft>
              <a:buClr>
                <a:srgbClr val="0094D7"/>
              </a:buClr>
              <a:defRPr/>
            </a:pPr>
            <a:r>
              <a:rPr lang="en-US" altLang="en-US" dirty="0"/>
              <a:t>FEATURES</a:t>
            </a:r>
            <a:endParaRPr lang="en-US" sz="2200" dirty="0">
              <a:solidFill>
                <a:srgbClr val="003359"/>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Easy access to providers in Minnesota</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Travel benefits U.S. and worldwide</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Preventive care services included</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Nurse line</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err="1">
                <a:solidFill>
                  <a:srgbClr val="003359"/>
                </a:solidFill>
                <a:latin typeface="Arial" pitchFamily="34" charset="0"/>
                <a:ea typeface="MS PGothic" panose="020B0600070205080204" pitchFamily="34" charset="-128"/>
              </a:rPr>
              <a:t>SilverSneakers</a:t>
            </a:r>
            <a:r>
              <a:rPr lang="en-US" sz="2200" baseline="30000" dirty="0">
                <a:solidFill>
                  <a:srgbClr val="003359"/>
                </a:solidFill>
                <a:latin typeface="Arial" pitchFamily="34" charset="0"/>
                <a:ea typeface="MS PGothic" panose="020B0600070205080204" pitchFamily="34" charset="-128"/>
              </a:rPr>
              <a:t>®</a:t>
            </a:r>
            <a:endParaRPr lang="en-US" sz="2200" dirty="0">
              <a:solidFill>
                <a:srgbClr val="FF2F92"/>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$150 annual eyewear benefit for non-Medicare covered eyewear</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$499 – $799 copay per hearing aid</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Acupuncture – non-Medicare covered </a:t>
            </a:r>
            <a:br>
              <a:rPr lang="en-US" sz="2200" dirty="0">
                <a:solidFill>
                  <a:srgbClr val="003359"/>
                </a:solidFill>
                <a:latin typeface="Arial" pitchFamily="34" charset="0"/>
                <a:ea typeface="MS PGothic" panose="020B0600070205080204" pitchFamily="34" charset="-128"/>
              </a:rPr>
            </a:br>
            <a:r>
              <a:rPr lang="en-US" sz="2200" dirty="0">
                <a:solidFill>
                  <a:srgbClr val="003359"/>
                </a:solidFill>
                <a:latin typeface="Arial" pitchFamily="34" charset="0"/>
                <a:ea typeface="MS PGothic" panose="020B0600070205080204" pitchFamily="34" charset="-128"/>
              </a:rPr>
              <a:t>acupuncture services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Over-the-Counter Benefit provides $50 quarterly allowance through CVS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200" dirty="0">
              <a:solidFill>
                <a:srgbClr val="003359"/>
              </a:solidFill>
              <a:latin typeface="Arial" pitchFamily="34" charset="0"/>
              <a:ea typeface="MS PGothic" panose="020B0600070205080204" pitchFamily="34" charset="-128"/>
            </a:endParaRP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dirty="0"/>
              <a:t>GROUP PLATINUM BLUE</a:t>
            </a:r>
            <a:r>
              <a:rPr lang="en-US" baseline="30000" dirty="0"/>
              <a:t>SM</a:t>
            </a:r>
          </a:p>
        </p:txBody>
      </p:sp>
      <p:sp>
        <p:nvSpPr>
          <p:cNvPr id="6" name="TextBox 5">
            <a:extLst>
              <a:ext uri="{FF2B5EF4-FFF2-40B4-BE49-F238E27FC236}">
                <a16:creationId xmlns:a16="http://schemas.microsoft.com/office/drawing/2014/main" id="{0D699123-1DE7-5157-C9AE-BCA6D90765E0}"/>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pic>
        <p:nvPicPr>
          <p:cNvPr id="15" name="Picture 14">
            <a:extLst>
              <a:ext uri="{FF2B5EF4-FFF2-40B4-BE49-F238E27FC236}">
                <a16:creationId xmlns:a16="http://schemas.microsoft.com/office/drawing/2014/main" id="{F4C02FA8-0E20-3FE2-59EC-5A1DBEEEB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4400" y="7569444"/>
            <a:ext cx="829128" cy="469433"/>
          </a:xfrm>
          <a:prstGeom prst="rect">
            <a:avLst/>
          </a:prstGeom>
        </p:spPr>
      </p:pic>
    </p:spTree>
    <p:extLst>
      <p:ext uri="{BB962C8B-B14F-4D97-AF65-F5344CB8AC3E}">
        <p14:creationId xmlns:p14="http://schemas.microsoft.com/office/powerpoint/2010/main" val="195049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 reading a book&#10;&#10;Description automatically generated">
            <a:extLst>
              <a:ext uri="{FF2B5EF4-FFF2-40B4-BE49-F238E27FC236}">
                <a16:creationId xmlns:a16="http://schemas.microsoft.com/office/drawing/2014/main" id="{C1F61F5C-3ECC-0437-5E3B-2C7F1B3A5188}"/>
              </a:ext>
            </a:extLst>
          </p:cNvPr>
          <p:cNvPicPr>
            <a:picLocks noChangeAspect="1"/>
          </p:cNvPicPr>
          <p:nvPr/>
        </p:nvPicPr>
        <p:blipFill rotWithShape="1">
          <a:blip r:embed="rId2">
            <a:extLst>
              <a:ext uri="{28A0092B-C50C-407E-A947-70E740481C1C}">
                <a14:useLocalDpi xmlns:a14="http://schemas.microsoft.com/office/drawing/2010/main"/>
              </a:ext>
            </a:extLst>
          </a:blip>
          <a:srcRect l="42726" r="6375" b="960"/>
          <a:stretch/>
        </p:blipFill>
        <p:spPr>
          <a:xfrm>
            <a:off x="8286299" y="-53339"/>
            <a:ext cx="6344101" cy="8229600"/>
          </a:xfrm>
          <a:prstGeom prst="rect">
            <a:avLst/>
          </a:prstGeom>
        </p:spPr>
      </p:pic>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13" name="Footer Placeholder 4">
            <a:extLst>
              <a:ext uri="{FF2B5EF4-FFF2-40B4-BE49-F238E27FC236}">
                <a16:creationId xmlns:a16="http://schemas.microsoft.com/office/drawing/2014/main" id="{5237EE1F-A62C-2C62-30F3-AB4EE6409534}"/>
              </a:ext>
            </a:extLst>
          </p:cNvPr>
          <p:cNvSpPr>
            <a:spLocks noGrp="1"/>
          </p:cNvSpPr>
          <p:nvPr>
            <p:ph type="ftr" sz="quarter" idx="3"/>
          </p:nvPr>
        </p:nvSpPr>
        <p:spPr>
          <a:xfrm>
            <a:off x="505414" y="7846828"/>
            <a:ext cx="6809786" cy="150160"/>
          </a:xfrm>
        </p:spPr>
        <p:txBody>
          <a:bodyPr/>
          <a:lstStyle/>
          <a:p>
            <a:pPr>
              <a:defRPr/>
            </a:pPr>
            <a:r>
              <a:rPr lang="en-US" sz="1200" dirty="0"/>
              <a:t>Costs shown are the amounts members pay for eligible services. For additional coverage details, refer to the </a:t>
            </a:r>
            <a:r>
              <a:rPr lang="en-US" sz="1200" i="1" dirty="0"/>
              <a:t>Summary of Benefits</a:t>
            </a:r>
            <a:r>
              <a:rPr lang="en-US" sz="1200" dirty="0"/>
              <a:t>.</a:t>
            </a: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dirty="0"/>
              <a:t>GROUP PLATINUM BLUE</a:t>
            </a:r>
            <a:r>
              <a:rPr lang="en-US" baseline="30000" dirty="0"/>
              <a:t>SM</a:t>
            </a:r>
            <a:r>
              <a:rPr lang="en-US" dirty="0"/>
              <a:t> </a:t>
            </a:r>
          </a:p>
        </p:txBody>
      </p:sp>
      <p:sp>
        <p:nvSpPr>
          <p:cNvPr id="2" name="Text Placeholder 1">
            <a:extLst>
              <a:ext uri="{FF2B5EF4-FFF2-40B4-BE49-F238E27FC236}">
                <a16:creationId xmlns:a16="http://schemas.microsoft.com/office/drawing/2014/main" id="{A1DEF6CF-C72B-9337-3995-40ED101A55B3}"/>
              </a:ext>
            </a:extLst>
          </p:cNvPr>
          <p:cNvSpPr>
            <a:spLocks noGrp="1"/>
          </p:cNvSpPr>
          <p:nvPr>
            <p:ph type="body" sz="quarter" idx="17"/>
          </p:nvPr>
        </p:nvSpPr>
        <p:spPr/>
        <p:txBody>
          <a:bodyPr/>
          <a:lstStyle/>
          <a:p>
            <a:r>
              <a:rPr lang="en-US" dirty="0"/>
              <a:t>Plan C Medical coverage</a:t>
            </a:r>
          </a:p>
        </p:txBody>
      </p:sp>
      <p:pic>
        <p:nvPicPr>
          <p:cNvPr id="11" name="Picture 10">
            <a:extLst>
              <a:ext uri="{FF2B5EF4-FFF2-40B4-BE49-F238E27FC236}">
                <a16:creationId xmlns:a16="http://schemas.microsoft.com/office/drawing/2014/main" id="{B6A24388-987A-804B-E7D5-20FE479DB0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4400" y="7569444"/>
            <a:ext cx="829128" cy="469433"/>
          </a:xfrm>
          <a:prstGeom prst="rect">
            <a:avLst/>
          </a:prstGeom>
        </p:spPr>
      </p:pic>
      <p:graphicFrame>
        <p:nvGraphicFramePr>
          <p:cNvPr id="12" name="Table 11">
            <a:extLst>
              <a:ext uri="{FF2B5EF4-FFF2-40B4-BE49-F238E27FC236}">
                <a16:creationId xmlns:a16="http://schemas.microsoft.com/office/drawing/2014/main" id="{0DE7CD58-0F96-1390-783C-29B3C9705CA1}"/>
              </a:ext>
            </a:extLst>
          </p:cNvPr>
          <p:cNvGraphicFramePr>
            <a:graphicFrameLocks noGrp="1"/>
          </p:cNvGraphicFramePr>
          <p:nvPr>
            <p:extLst>
              <p:ext uri="{D42A27DB-BD31-4B8C-83A1-F6EECF244321}">
                <p14:modId xmlns:p14="http://schemas.microsoft.com/office/powerpoint/2010/main" val="242705195"/>
              </p:ext>
            </p:extLst>
          </p:nvPr>
        </p:nvGraphicFramePr>
        <p:xfrm>
          <a:off x="536231" y="1762723"/>
          <a:ext cx="7048500" cy="5166360"/>
        </p:xfrm>
        <a:graphic>
          <a:graphicData uri="http://schemas.openxmlformats.org/drawingml/2006/table">
            <a:tbl>
              <a:tblPr firstRow="1" bandRow="1">
                <a:tableStyleId>{5C22544A-7EE6-4342-B048-85BDC9FD1C3A}</a:tableStyleId>
              </a:tblPr>
              <a:tblGrid>
                <a:gridCol w="4292600">
                  <a:extLst>
                    <a:ext uri="{9D8B030D-6E8A-4147-A177-3AD203B41FA5}">
                      <a16:colId xmlns:a16="http://schemas.microsoft.com/office/drawing/2014/main" val="287321725"/>
                    </a:ext>
                  </a:extLst>
                </a:gridCol>
                <a:gridCol w="2755900">
                  <a:extLst>
                    <a:ext uri="{9D8B030D-6E8A-4147-A177-3AD203B41FA5}">
                      <a16:colId xmlns:a16="http://schemas.microsoft.com/office/drawing/2014/main" val="4142227541"/>
                    </a:ext>
                  </a:extLst>
                </a:gridCol>
              </a:tblGrid>
              <a:tr h="640080">
                <a:tc>
                  <a:txBody>
                    <a:bodyPr/>
                    <a:lstStyle/>
                    <a:p>
                      <a:pPr>
                        <a:lnSpc>
                          <a:spcPct val="90000"/>
                        </a:lnSpc>
                      </a:pPr>
                      <a:r>
                        <a:rPr lang="en-US" sz="1800" b="1" dirty="0">
                          <a:solidFill>
                            <a:schemeClr val="bg1"/>
                          </a:solidFill>
                        </a:rPr>
                        <a:t>BENEFITS</a:t>
                      </a:r>
                      <a:endParaRPr lang="en-US" sz="1800" b="1" dirty="0">
                        <a:solidFill>
                          <a:schemeClr val="bg1"/>
                        </a:solidFill>
                        <a:latin typeface="Arial Narrow" panose="020B0606020202030204" pitchFamily="34" charset="0"/>
                      </a:endParaRPr>
                    </a:p>
                  </a:txBody>
                  <a:tcPr marL="182880" marR="45720" marT="27432" marB="27432" anchor="ct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u="none" strike="noStrike" cap="none" normalizeH="0" baseline="0" dirty="0">
                          <a:ln>
                            <a:noFill/>
                          </a:ln>
                          <a:solidFill>
                            <a:schemeClr val="bg1"/>
                          </a:solidFill>
                          <a:effectLst/>
                        </a:rPr>
                        <a:t>COST</a:t>
                      </a:r>
                      <a:endParaRPr kumimoji="0" lang="en-US" sz="1800" b="1" i="0" u="none" strike="noStrike" cap="none" normalizeH="0" baseline="0" dirty="0">
                        <a:ln>
                          <a:noFill/>
                        </a:ln>
                        <a:solidFill>
                          <a:schemeClr val="bg1"/>
                        </a:solidFill>
                        <a:effectLst/>
                        <a:latin typeface="Arial Narrow" panose="020B0604020202020204" pitchFamily="34" charset="0"/>
                        <a:cs typeface="Arial Narrow" panose="020B0604020202020204" pitchFamily="34" charset="0"/>
                      </a:endParaRPr>
                    </a:p>
                  </a:txBody>
                  <a:tcPr marL="140018" marR="70010" marT="46630" marB="46630" anchor="ctr" horzOverflow="overflow"/>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chemeClr val="tx2"/>
                          </a:solidFill>
                          <a:effectLst/>
                        </a:rPr>
                        <a:t>Deductible</a:t>
                      </a:r>
                      <a:endParaRPr kumimoji="0" lang="en-US" sz="1600" b="1" i="0" u="none" strike="noStrike" cap="none" normalizeH="0" baseline="0" dirty="0">
                        <a:ln>
                          <a:noFill/>
                        </a:ln>
                        <a:solidFill>
                          <a:schemeClr val="tx2"/>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$0</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Office visits</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$20 copay</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Preventive services</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$0</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Inpatient hospital care</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$200 copay per stay</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Emergency </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$50 copay</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2775105100"/>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Urgent care</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$20 copay</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449311428"/>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Durable medical equipment (DME)</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20% coinsurance</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883754822"/>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Over-the-counter benefit</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$50 per quarter</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343324534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dirty="0">
                          <a:ln>
                            <a:noFill/>
                          </a:ln>
                          <a:solidFill>
                            <a:srgbClr val="003359"/>
                          </a:solidFill>
                          <a:effectLst/>
                        </a:rPr>
                        <a:t>Annual out-of-pocket maximum</a:t>
                      </a:r>
                      <a:endParaRPr kumimoji="0" lang="en-US" sz="1600" b="1" i="0" u="none" strike="noStrike"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dirty="0">
                          <a:ln>
                            <a:noFill/>
                          </a:ln>
                          <a:solidFill>
                            <a:srgbClr val="003359"/>
                          </a:solidFill>
                          <a:effectLst/>
                        </a:rPr>
                        <a:t>$3,000</a:t>
                      </a:r>
                      <a:endParaRPr kumimoji="0" lang="en-US" sz="1600" b="0" i="0" u="none" strike="noStrike" kern="1200" cap="none" normalizeH="0" baseline="0" dirty="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651089785"/>
                  </a:ext>
                </a:extLst>
              </a:tr>
            </a:tbl>
          </a:graphicData>
        </a:graphic>
      </p:graphicFrame>
    </p:spTree>
    <p:extLst>
      <p:ext uri="{BB962C8B-B14F-4D97-AF65-F5344CB8AC3E}">
        <p14:creationId xmlns:p14="http://schemas.microsoft.com/office/powerpoint/2010/main" val="107455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a:lstStyle/>
          <a:p>
            <a:r>
              <a:rPr lang="en-US" dirty="0"/>
              <a:t>GROUP PLATINUM BLUE</a:t>
            </a:r>
            <a:r>
              <a:rPr lang="en-US" baseline="30000" dirty="0"/>
              <a:t>SM</a:t>
            </a:r>
            <a:r>
              <a:rPr lang="en-US" dirty="0"/>
              <a:t> MEMBER RESOURCES</a:t>
            </a:r>
          </a:p>
        </p:txBody>
      </p:sp>
      <p:sp>
        <p:nvSpPr>
          <p:cNvPr id="14" name="TextBox 13">
            <a:extLst>
              <a:ext uri="{FF2B5EF4-FFF2-40B4-BE49-F238E27FC236}">
                <a16:creationId xmlns:a16="http://schemas.microsoft.com/office/drawing/2014/main" id="{8E6F8485-712F-4478-005E-AD8095BED83F}"/>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sp>
        <p:nvSpPr>
          <p:cNvPr id="17" name="Rectangle 16">
            <a:extLst>
              <a:ext uri="{FF2B5EF4-FFF2-40B4-BE49-F238E27FC236}">
                <a16:creationId xmlns:a16="http://schemas.microsoft.com/office/drawing/2014/main" id="{FA767A08-86AD-39DE-9137-63892DC0E9C4}"/>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18" name="TextBox 17">
            <a:extLst>
              <a:ext uri="{FF2B5EF4-FFF2-40B4-BE49-F238E27FC236}">
                <a16:creationId xmlns:a16="http://schemas.microsoft.com/office/drawing/2014/main" id="{5EA5CE44-D10B-0FE2-7AE1-DC6406DA6AEE}"/>
              </a:ext>
            </a:extLst>
          </p:cNvPr>
          <p:cNvSpPr txBox="1"/>
          <p:nvPr/>
        </p:nvSpPr>
        <p:spPr>
          <a:xfrm>
            <a:off x="964295" y="2612262"/>
            <a:ext cx="3678217" cy="3254737"/>
          </a:xfrm>
          <a:prstGeom prst="rect">
            <a:avLst/>
          </a:prstGeom>
          <a:noFill/>
        </p:spPr>
        <p:txBody>
          <a:bodyPr wrap="square">
            <a:sp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solidFill>
                  <a:srgbClr val="0094D7"/>
                </a:solidFill>
                <a:effectLst/>
                <a:uLnTx/>
                <a:uFillTx/>
                <a:latin typeface="Arial Narrow" panose="020B0604020202020204" pitchFamily="34" charset="0"/>
                <a:ea typeface="Helvetica Neue Thin"/>
                <a:cs typeface="Arial Narrow" panose="020B0604020202020204" pitchFamily="34" charset="0"/>
              </a:rPr>
              <a:t>ONLINE</a:t>
            </a:r>
          </a:p>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1800" b="0" i="0" u="none" strike="noStrike" kern="1200" cap="none" spc="0" normalizeH="0" baseline="0" noProof="0" dirty="0">
                <a:ln>
                  <a:noFill/>
                </a:ln>
                <a:solidFill>
                  <a:srgbClr val="003359"/>
                </a:solidFill>
                <a:effectLst/>
                <a:uLnTx/>
                <a:uFillTx/>
                <a:latin typeface="Arial"/>
                <a:ea typeface="Helvetica Neue Thin"/>
              </a:rPr>
              <a:t>Visit </a:t>
            </a:r>
            <a:r>
              <a:rPr kumimoji="0" lang="en-US" sz="1800" b="1" i="0" u="sng" strike="noStrike" kern="1200" cap="none" spc="0" normalizeH="0" baseline="0" noProof="0" dirty="0">
                <a:ln>
                  <a:noFill/>
                </a:ln>
                <a:solidFill>
                  <a:srgbClr val="0094D7"/>
                </a:solidFill>
                <a:effectLst/>
                <a:uLnTx/>
                <a:uFillTx/>
                <a:latin typeface="Arial"/>
                <a:ea typeface="Helvetica Neue Thin"/>
              </a:rPr>
              <a:t>bluecrossmn.com</a:t>
            </a:r>
            <a:r>
              <a:rPr lang="en-US" sz="1800" dirty="0">
                <a:solidFill>
                  <a:srgbClr val="003359"/>
                </a:solidFill>
                <a:latin typeface="Arial"/>
                <a:ea typeface="Helvetica Neue Thin"/>
              </a:rPr>
              <a:t> </a:t>
            </a:r>
            <a:r>
              <a:rPr kumimoji="0" lang="en-US" sz="1800" b="0" i="0" u="none" strike="noStrike" kern="1200" cap="none" spc="0" normalizeH="0" baseline="0" noProof="0" dirty="0">
                <a:ln>
                  <a:noFill/>
                </a:ln>
                <a:solidFill>
                  <a:srgbClr val="003359"/>
                </a:solidFill>
                <a:effectLst/>
                <a:uLnTx/>
                <a:uFillTx/>
                <a:latin typeface="Arial"/>
                <a:ea typeface="Helvetica Neue Thin"/>
              </a:rPr>
              <a:t>to:</a:t>
            </a:r>
          </a:p>
          <a:p>
            <a:pPr marL="208915" lvl="1" indent="-208915" defTabSz="1097280">
              <a:spcBef>
                <a:spcPts val="900"/>
              </a:spcBef>
              <a:buClr>
                <a:srgbClr val="0094D7"/>
              </a:buClr>
              <a:buSzPct val="100000"/>
              <a:buFont typeface="Arial" panose="020B0604020202020204" pitchFamily="34" charset="0"/>
              <a:buChar char="•"/>
              <a:defRPr/>
            </a:pPr>
            <a:r>
              <a:rPr lang="en-US" sz="1800" dirty="0">
                <a:solidFill>
                  <a:srgbClr val="003359"/>
                </a:solidFill>
              </a:rPr>
              <a:t>View claim history</a:t>
            </a:r>
          </a:p>
          <a:p>
            <a:pPr marL="208915" lvl="1" indent="-208915" defTabSz="1097280">
              <a:spcBef>
                <a:spcPts val="900"/>
              </a:spcBef>
              <a:buClr>
                <a:srgbClr val="0094D7"/>
              </a:buClr>
              <a:buSzPct val="100000"/>
              <a:buFont typeface="Arial" panose="020B0604020202020204" pitchFamily="34" charset="0"/>
              <a:buChar char="•"/>
              <a:defRPr/>
            </a:pPr>
            <a:r>
              <a:rPr lang="en-US" sz="1800" dirty="0">
                <a:solidFill>
                  <a:srgbClr val="003359"/>
                </a:solidFill>
              </a:rPr>
              <a:t>Find in-network doctors </a:t>
            </a:r>
            <a:br>
              <a:rPr lang="en-US" sz="1800" dirty="0">
                <a:solidFill>
                  <a:srgbClr val="003359"/>
                </a:solidFill>
              </a:rPr>
            </a:br>
            <a:r>
              <a:rPr lang="en-US" sz="1800" dirty="0">
                <a:solidFill>
                  <a:srgbClr val="003359"/>
                </a:solidFill>
              </a:rPr>
              <a:t>and hospitals</a:t>
            </a:r>
          </a:p>
          <a:p>
            <a:pPr marL="208915" lvl="1" indent="-208915" defTabSz="1097280">
              <a:spcBef>
                <a:spcPts val="900"/>
              </a:spcBef>
              <a:buClr>
                <a:srgbClr val="0094D7"/>
              </a:buClr>
              <a:buSzPct val="100000"/>
              <a:buFont typeface="Arial" panose="020B0604020202020204" pitchFamily="34" charset="0"/>
              <a:buChar char="•"/>
              <a:defRPr/>
            </a:pPr>
            <a:r>
              <a:rPr lang="en-US" sz="1800" dirty="0">
                <a:solidFill>
                  <a:srgbClr val="003359"/>
                </a:solidFill>
              </a:rPr>
              <a:t>Find quality ratings for doctors and other providers</a:t>
            </a:r>
          </a:p>
          <a:p>
            <a:pPr marL="208915" lvl="1" indent="-208915" defTabSz="1097280">
              <a:spcBef>
                <a:spcPts val="900"/>
              </a:spcBef>
              <a:buClr>
                <a:srgbClr val="0094D7"/>
              </a:buClr>
              <a:buSzPct val="100000"/>
              <a:buFont typeface="Arial" panose="020B0604020202020204" pitchFamily="34" charset="0"/>
              <a:buChar char="•"/>
              <a:defRPr/>
            </a:pPr>
            <a:r>
              <a:rPr lang="en-US" sz="1800" dirty="0">
                <a:solidFill>
                  <a:srgbClr val="003359"/>
                </a:solidFill>
              </a:rPr>
              <a:t>Send secure emails to </a:t>
            </a:r>
            <a:br>
              <a:rPr lang="en-US" sz="1800" dirty="0">
                <a:solidFill>
                  <a:srgbClr val="003359"/>
                </a:solidFill>
              </a:rPr>
            </a:br>
            <a:r>
              <a:rPr lang="en-US" sz="1800" dirty="0">
                <a:solidFill>
                  <a:srgbClr val="003359"/>
                </a:solidFill>
              </a:rPr>
              <a:t>customer service</a:t>
            </a:r>
          </a:p>
        </p:txBody>
      </p:sp>
      <p:sp>
        <p:nvSpPr>
          <p:cNvPr id="19" name="Rectangle 18">
            <a:extLst>
              <a:ext uri="{FF2B5EF4-FFF2-40B4-BE49-F238E27FC236}">
                <a16:creationId xmlns:a16="http://schemas.microsoft.com/office/drawing/2014/main" id="{91B22BD0-1E0F-2BDB-813A-4268AAD794B5}"/>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20" name="TextBox 19">
            <a:extLst>
              <a:ext uri="{FF2B5EF4-FFF2-40B4-BE49-F238E27FC236}">
                <a16:creationId xmlns:a16="http://schemas.microsoft.com/office/drawing/2014/main" id="{A25398E5-B252-5CBC-3854-ED5D4D1961E0}"/>
              </a:ext>
            </a:extLst>
          </p:cNvPr>
          <p:cNvSpPr txBox="1"/>
          <p:nvPr/>
        </p:nvSpPr>
        <p:spPr>
          <a:xfrm>
            <a:off x="5487494" y="2612262"/>
            <a:ext cx="3678217" cy="1423467"/>
          </a:xfrm>
          <a:prstGeom prst="rect">
            <a:avLst/>
          </a:prstGeom>
          <a:noFill/>
        </p:spPr>
        <p:txBody>
          <a:bodyPr wrap="square">
            <a:sp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solidFill>
                  <a:srgbClr val="0094D7"/>
                </a:solidFill>
                <a:effectLst/>
                <a:uLnTx/>
                <a:uFillTx/>
                <a:latin typeface="Arial Narrow" panose="020B0604020202020204" pitchFamily="34" charset="0"/>
                <a:ea typeface="Helvetica Neue Thin"/>
                <a:cs typeface="Arial Narrow" panose="020B0604020202020204" pitchFamily="34" charset="0"/>
              </a:rPr>
              <a:t>CUSTOMER SERVICE</a:t>
            </a:r>
          </a:p>
          <a:p>
            <a:pPr marL="0" lvl="1" defTabSz="1097280">
              <a:spcBef>
                <a:spcPts val="900"/>
              </a:spcBef>
              <a:buClr>
                <a:srgbClr val="0094D7"/>
              </a:buClr>
              <a:buSzPct val="100000"/>
              <a:defRPr/>
            </a:pPr>
            <a:r>
              <a:rPr lang="en-US" sz="1800" dirty="0">
                <a:solidFill>
                  <a:srgbClr val="003359"/>
                </a:solidFill>
              </a:rPr>
              <a:t>Call </a:t>
            </a:r>
            <a:r>
              <a:rPr lang="en-US" sz="1800" b="1" dirty="0"/>
              <a:t>1-866-340-8654</a:t>
            </a:r>
            <a:r>
              <a:rPr lang="en-US" sz="1800" dirty="0">
                <a:solidFill>
                  <a:srgbClr val="003359"/>
                </a:solidFill>
              </a:rPr>
              <a:t> (TTY </a:t>
            </a:r>
            <a:r>
              <a:rPr lang="en-US" sz="1800" b="1" dirty="0"/>
              <a:t>711</a:t>
            </a:r>
            <a:r>
              <a:rPr lang="en-US" sz="1800" dirty="0">
                <a:solidFill>
                  <a:srgbClr val="003359"/>
                </a:solidFill>
              </a:rPr>
              <a:t>) Monday through Friday, </a:t>
            </a:r>
            <a:br>
              <a:rPr lang="en-US" sz="1800" dirty="0">
                <a:solidFill>
                  <a:srgbClr val="003359"/>
                </a:solidFill>
              </a:rPr>
            </a:br>
            <a:r>
              <a:rPr lang="en-US" sz="1800" dirty="0">
                <a:solidFill>
                  <a:srgbClr val="003359"/>
                </a:solidFill>
              </a:rPr>
              <a:t>8 a.m. to 8 p.m.*, Central Time</a:t>
            </a:r>
          </a:p>
        </p:txBody>
      </p:sp>
      <p:sp>
        <p:nvSpPr>
          <p:cNvPr id="12" name="Footer Placeholder 4">
            <a:extLst>
              <a:ext uri="{FF2B5EF4-FFF2-40B4-BE49-F238E27FC236}">
                <a16:creationId xmlns:a16="http://schemas.microsoft.com/office/drawing/2014/main" id="{0EEA7B48-6DE1-A90C-0D7A-FAA0EB002D30}"/>
              </a:ext>
            </a:extLst>
          </p:cNvPr>
          <p:cNvSpPr>
            <a:spLocks noGrp="1"/>
          </p:cNvSpPr>
          <p:nvPr>
            <p:ph type="ftr" sz="quarter" idx="3"/>
          </p:nvPr>
        </p:nvSpPr>
        <p:spPr>
          <a:xfrm>
            <a:off x="505412" y="7368988"/>
            <a:ext cx="13577713" cy="628000"/>
          </a:xfrm>
        </p:spPr>
        <p:txBody>
          <a:bodyPr/>
          <a:lstStyle/>
          <a:p>
            <a:pPr>
              <a:defRPr/>
            </a:pPr>
            <a:r>
              <a:rPr lang="en-US" sz="1000" dirty="0"/>
              <a:t>*We are available seven days a week October 1 through March 31 and available Monday through Friday the rest of the year.</a:t>
            </a:r>
          </a:p>
        </p:txBody>
      </p:sp>
    </p:spTree>
    <p:extLst>
      <p:ext uri="{BB962C8B-B14F-4D97-AF65-F5344CB8AC3E}">
        <p14:creationId xmlns:p14="http://schemas.microsoft.com/office/powerpoint/2010/main" val="5231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pic>
        <p:nvPicPr>
          <p:cNvPr id="7" name="Picture Placeholder 6">
            <a:extLst>
              <a:ext uri="{FF2B5EF4-FFF2-40B4-BE49-F238E27FC236}">
                <a16:creationId xmlns:a16="http://schemas.microsoft.com/office/drawing/2014/main" id="{1EDDE561-CC2B-4089-8AFD-44386134F49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62" r="62"/>
          <a:stretch/>
        </p:blipFill>
        <p:spPr>
          <a:xfrm>
            <a:off x="6829425" y="0"/>
            <a:ext cx="7800975" cy="7302674"/>
          </a:xfrm>
          <a:prstGeom prst="rect">
            <a:avLst/>
          </a:prstGeom>
        </p:spPr>
      </p:pic>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dirty="0">
                <a:solidFill>
                  <a:schemeClr val="tx2"/>
                </a:solidFill>
              </a:rPr>
              <a:t>QUESTIONS ABOUT </a:t>
            </a:r>
            <a:br>
              <a:rPr lang="en-US" dirty="0">
                <a:solidFill>
                  <a:schemeClr val="tx2"/>
                </a:solidFill>
              </a:rPr>
            </a:br>
            <a:r>
              <a:rPr lang="en-US" dirty="0">
                <a:solidFill>
                  <a:schemeClr val="tx2"/>
                </a:solidFill>
              </a:rPr>
              <a:t>GROUP PLATINUM BLUE</a:t>
            </a:r>
            <a:r>
              <a:rPr lang="en-US" baseline="30000" dirty="0">
                <a:solidFill>
                  <a:schemeClr val="tx2"/>
                </a:solidFill>
              </a:rPr>
              <a:t>SM</a:t>
            </a:r>
            <a:r>
              <a:rPr lang="en-US" dirty="0">
                <a:solidFill>
                  <a:schemeClr val="tx2"/>
                </a:solidFill>
              </a:rPr>
              <a:t>?</a:t>
            </a:r>
          </a:p>
        </p:txBody>
      </p:sp>
    </p:spTree>
    <p:extLst>
      <p:ext uri="{BB962C8B-B14F-4D97-AF65-F5344CB8AC3E}">
        <p14:creationId xmlns:p14="http://schemas.microsoft.com/office/powerpoint/2010/main" val="21186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887323-973F-01CD-BFC7-EA675BFAD13F}"/>
              </a:ext>
            </a:extLst>
          </p:cNvPr>
          <p:cNvSpPr/>
          <p:nvPr/>
        </p:nvSpPr>
        <p:spPr>
          <a:xfrm>
            <a:off x="609600" y="2262831"/>
            <a:ext cx="6501397" cy="5104269"/>
          </a:xfrm>
          <a:prstGeom prst="rect">
            <a:avLst/>
          </a:prstGeom>
          <a:ln w="25400">
            <a:solidFill>
              <a:schemeClr val="accent2"/>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effectLst/>
                <a:uLnTx/>
                <a:uFillTx/>
                <a:latin typeface="Arial Narrow" panose="020B0604020202020204" pitchFamily="34" charset="0"/>
                <a:ea typeface="Helvetica Neue Thin"/>
                <a:cs typeface="Arial Narrow" panose="020B0604020202020204" pitchFamily="34" charset="0"/>
              </a:rPr>
              <a:t>RETIREE</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Be identified as an eligible plan participant by your employer </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Be entitled to Medicare benefits under Part A </a:t>
            </a:r>
            <a:br>
              <a:rPr lang="en-US" sz="2000" dirty="0">
                <a:solidFill>
                  <a:srgbClr val="003359"/>
                </a:solidFill>
              </a:rPr>
            </a:br>
            <a:r>
              <a:rPr lang="en-US" sz="2000" dirty="0">
                <a:solidFill>
                  <a:srgbClr val="003359"/>
                </a:solidFill>
              </a:rPr>
              <a:t>and /or enrolled in Medicare Part B</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Continue to pay your Part B premium </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Live in the plan’s service area</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You are a U.S. citizen or lawfully present </a:t>
            </a:r>
            <a:br>
              <a:rPr lang="en-US" sz="2000" dirty="0">
                <a:solidFill>
                  <a:srgbClr val="003359"/>
                </a:solidFill>
              </a:rPr>
            </a:br>
            <a:r>
              <a:rPr lang="en-US" sz="2000" dirty="0">
                <a:solidFill>
                  <a:srgbClr val="003359"/>
                </a:solidFill>
              </a:rPr>
              <a:t>in the U.S. </a:t>
            </a:r>
          </a:p>
          <a:p>
            <a:pPr marL="272415" lvl="1" indent="-272415" defTabSz="1097280">
              <a:spcBef>
                <a:spcPts val="900"/>
              </a:spcBef>
              <a:buClr>
                <a:srgbClr val="0094D7"/>
              </a:buClr>
              <a:buSzPct val="100000"/>
              <a:buFont typeface="Arial" panose="020B0604020202020204" pitchFamily="34" charset="0"/>
              <a:buChar char="•"/>
              <a:defRPr/>
            </a:pPr>
            <a:r>
              <a:rPr lang="en-US" sz="2000" dirty="0">
                <a:solidFill>
                  <a:srgbClr val="003359"/>
                </a:solidFill>
              </a:rPr>
              <a:t>Please note: May only be enrolled in one Part D plan at </a:t>
            </a:r>
            <a:r>
              <a:rPr lang="en-US" sz="1900" dirty="0">
                <a:solidFill>
                  <a:srgbClr val="003359"/>
                </a:solidFill>
              </a:rPr>
              <a:t>any time</a:t>
            </a:r>
          </a:p>
        </p:txBody>
      </p:sp>
      <p:sp>
        <p:nvSpPr>
          <p:cNvPr id="18" name="Rectangle 17">
            <a:extLst>
              <a:ext uri="{FF2B5EF4-FFF2-40B4-BE49-F238E27FC236}">
                <a16:creationId xmlns:a16="http://schemas.microsoft.com/office/drawing/2014/main" id="{E481B41F-A804-2553-9767-D79A4B829800}"/>
              </a:ext>
            </a:extLst>
          </p:cNvPr>
          <p:cNvSpPr/>
          <p:nvPr/>
        </p:nvSpPr>
        <p:spPr>
          <a:xfrm>
            <a:off x="7581729" y="2258945"/>
            <a:ext cx="6501397" cy="5104269"/>
          </a:xfrm>
          <a:prstGeom prst="rect">
            <a:avLst/>
          </a:prstGeom>
          <a:ln w="25400">
            <a:solidFill>
              <a:schemeClr val="accent3"/>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dirty="0">
                <a:ln>
                  <a:noFill/>
                </a:ln>
                <a:effectLst/>
                <a:uLnTx/>
                <a:uFillTx/>
                <a:latin typeface="Arial Narrow" panose="020B0604020202020204" pitchFamily="34" charset="0"/>
                <a:ea typeface="Helvetica Neue Thin"/>
                <a:cs typeface="Arial Narrow" panose="020B0604020202020204" pitchFamily="34" charset="0"/>
              </a:rPr>
              <a:t>EMPLOYER GROUP / UNION</a:t>
            </a:r>
          </a:p>
          <a:p>
            <a:pPr marL="272415" marR="0" lvl="1" indent="-272415" algn="l" defTabSz="1097280" rtl="0" eaLnBrk="1" fontAlgn="auto" latinLnBrk="0" hangingPunct="1">
              <a:lnSpc>
                <a:spcPct val="100000"/>
              </a:lnSpc>
              <a:spcBef>
                <a:spcPts val="900"/>
              </a:spcBef>
              <a:spcAft>
                <a:spcPts val="0"/>
              </a:spcAft>
              <a:buClr>
                <a:srgbClr val="0094D7"/>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3359"/>
                </a:solidFill>
                <a:effectLst/>
                <a:uLnTx/>
                <a:uFillTx/>
                <a:latin typeface="Arial"/>
                <a:ea typeface="Helvetica Neue Thin"/>
              </a:rPr>
              <a:t>Must be headquartered in Minnesota </a:t>
            </a:r>
          </a:p>
        </p:txBody>
      </p:sp>
      <p:sp>
        <p:nvSpPr>
          <p:cNvPr id="3" name="Slide Number Placeholder 2">
            <a:extLst>
              <a:ext uri="{FF2B5EF4-FFF2-40B4-BE49-F238E27FC236}">
                <a16:creationId xmlns:a16="http://schemas.microsoft.com/office/drawing/2014/main" id="{81FFB423-E220-1071-B841-3355EF2FB0A8}"/>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7F4B8A06-90D9-230C-63AA-A034597F6AC3}"/>
              </a:ext>
            </a:extLst>
          </p:cNvPr>
          <p:cNvSpPr>
            <a:spLocks noGrp="1"/>
          </p:cNvSpPr>
          <p:nvPr>
            <p:ph type="body" sz="quarter" idx="13"/>
          </p:nvPr>
        </p:nvSpPr>
        <p:spPr/>
        <p:txBody>
          <a:bodyPr/>
          <a:lstStyle/>
          <a:p>
            <a:r>
              <a:rPr lang="en-US" dirty="0"/>
              <a:t>GROUP MEDICAREBLUE</a:t>
            </a:r>
            <a:r>
              <a:rPr lang="en-US" baseline="30000" dirty="0"/>
              <a:t>SM</a:t>
            </a:r>
            <a:r>
              <a:rPr lang="en-US" dirty="0"/>
              <a:t> RX (PDP) </a:t>
            </a:r>
          </a:p>
        </p:txBody>
      </p:sp>
      <p:sp>
        <p:nvSpPr>
          <p:cNvPr id="7" name="Text Placeholder 6">
            <a:extLst>
              <a:ext uri="{FF2B5EF4-FFF2-40B4-BE49-F238E27FC236}">
                <a16:creationId xmlns:a16="http://schemas.microsoft.com/office/drawing/2014/main" id="{66C2583E-8555-4435-3FE4-C3424A32EBAF}"/>
              </a:ext>
            </a:extLst>
          </p:cNvPr>
          <p:cNvSpPr>
            <a:spLocks noGrp="1"/>
          </p:cNvSpPr>
          <p:nvPr>
            <p:ph type="body" sz="quarter" idx="17"/>
          </p:nvPr>
        </p:nvSpPr>
        <p:spPr/>
        <p:txBody>
          <a:bodyPr/>
          <a:lstStyle/>
          <a:p>
            <a:r>
              <a:rPr lang="en-US" dirty="0"/>
              <a:t>Eligibility requirements</a:t>
            </a:r>
          </a:p>
        </p:txBody>
      </p:sp>
      <p:sp>
        <p:nvSpPr>
          <p:cNvPr id="6" name="Rectangle 5">
            <a:extLst>
              <a:ext uri="{FF2B5EF4-FFF2-40B4-BE49-F238E27FC236}">
                <a16:creationId xmlns:a16="http://schemas.microsoft.com/office/drawing/2014/main" id="{7D2637DB-9675-FCF2-7668-76B4C8F087ED}"/>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19" name="Oval 18">
            <a:extLst>
              <a:ext uri="{FF2B5EF4-FFF2-40B4-BE49-F238E27FC236}">
                <a16:creationId xmlns:a16="http://schemas.microsoft.com/office/drawing/2014/main" id="{890992C6-1967-34CA-C11E-8EB6C7723BEF}"/>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910BB519-DC3B-0198-1F3C-2435A224AF20}"/>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29" name="Oval 28">
            <a:extLst>
              <a:ext uri="{FF2B5EF4-FFF2-40B4-BE49-F238E27FC236}">
                <a16:creationId xmlns:a16="http://schemas.microsoft.com/office/drawing/2014/main" id="{B711C91B-9554-ADC8-DA5D-167E3EB571EE}"/>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32" name="Graphic 31">
            <a:extLst>
              <a:ext uri="{FF2B5EF4-FFF2-40B4-BE49-F238E27FC236}">
                <a16:creationId xmlns:a16="http://schemas.microsoft.com/office/drawing/2014/main" id="{8B1FB331-C98C-8B94-E2F4-3DA087FAC5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09073" y="1888432"/>
            <a:ext cx="864877" cy="864877"/>
          </a:xfrm>
          <a:prstGeom prst="rect">
            <a:avLst/>
          </a:prstGeom>
        </p:spPr>
      </p:pic>
      <p:pic>
        <p:nvPicPr>
          <p:cNvPr id="34" name="Graphic 33">
            <a:extLst>
              <a:ext uri="{FF2B5EF4-FFF2-40B4-BE49-F238E27FC236}">
                <a16:creationId xmlns:a16="http://schemas.microsoft.com/office/drawing/2014/main" id="{C875CC88-7AEE-85C3-3433-1A0353ADE8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99572" y="1888432"/>
            <a:ext cx="864877" cy="864877"/>
          </a:xfrm>
          <a:prstGeom prst="rect">
            <a:avLst/>
          </a:prstGeom>
        </p:spPr>
      </p:pic>
    </p:spTree>
    <p:extLst>
      <p:ext uri="{BB962C8B-B14F-4D97-AF65-F5344CB8AC3E}">
        <p14:creationId xmlns:p14="http://schemas.microsoft.com/office/powerpoint/2010/main" val="21325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acher smiling and writing on whiteboard">
            <a:extLst>
              <a:ext uri="{FF2B5EF4-FFF2-40B4-BE49-F238E27FC236}">
                <a16:creationId xmlns:a16="http://schemas.microsoft.com/office/drawing/2014/main" id="{B0C83C08-7C41-431E-473F-F9B003861D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65" t="2192" r="43784"/>
          <a:stretch/>
        </p:blipFill>
        <p:spPr>
          <a:xfrm>
            <a:off x="8758238" y="0"/>
            <a:ext cx="5889379" cy="8229601"/>
          </a:xfrm>
          <a:prstGeom prst="rect">
            <a:avLst/>
          </a:prstGeom>
        </p:spPr>
      </p:pic>
      <p:sp>
        <p:nvSpPr>
          <p:cNvPr id="4" name="Slide Number Placeholder 3">
            <a:extLst>
              <a:ext uri="{FF2B5EF4-FFF2-40B4-BE49-F238E27FC236}">
                <a16:creationId xmlns:a16="http://schemas.microsoft.com/office/drawing/2014/main" id="{1C7B721C-FA68-4F23-8FDF-BF09C5D3ADC8}"/>
              </a:ext>
            </a:extLst>
          </p:cNvPr>
          <p:cNvSpPr>
            <a:spLocks noGrp="1"/>
          </p:cNvSpPr>
          <p:nvPr>
            <p:ph type="sldNum" sz="quarter" idx="12"/>
          </p:nvPr>
        </p:nvSpPr>
        <p:spPr/>
        <p:txBody>
          <a:bodyPr/>
          <a:lstStyle/>
          <a:p>
            <a:pPr marL="0" marR="0" lvl="0" indent="0" algn="r" defTabSz="728952" rtl="0" eaLnBrk="1" fontAlgn="base" latinLnBrk="0" hangingPunct="1">
              <a:lnSpc>
                <a:spcPct val="100000"/>
              </a:lnSpc>
              <a:spcBef>
                <a:spcPct val="0"/>
              </a:spcBef>
              <a:spcAft>
                <a:spcPct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rPr>
              <a:pPr marL="0" marR="0" lvl="0" indent="0" algn="r" defTabSz="728952"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94D7"/>
              </a:solidFill>
              <a:effectLst/>
              <a:uLnTx/>
              <a:uFillTx/>
              <a:latin typeface="Arial" panose="020B0604020202020204" pitchFamily="34" charset="0"/>
              <a:ea typeface="MS PGothic" panose="020B0600070205080204" pitchFamily="34" charset="-128"/>
            </a:endParaRPr>
          </a:p>
        </p:txBody>
      </p:sp>
      <p:sp>
        <p:nvSpPr>
          <p:cNvPr id="3" name="Text Placeholder 2">
            <a:extLst>
              <a:ext uri="{FF2B5EF4-FFF2-40B4-BE49-F238E27FC236}">
                <a16:creationId xmlns:a16="http://schemas.microsoft.com/office/drawing/2014/main" id="{7FEB9540-F41A-4DA7-B38C-3F02801368EF}"/>
              </a:ext>
            </a:extLst>
          </p:cNvPr>
          <p:cNvSpPr>
            <a:spLocks noGrp="1"/>
          </p:cNvSpPr>
          <p:nvPr>
            <p:ph type="body" sz="quarter" idx="13"/>
          </p:nvPr>
        </p:nvSpPr>
        <p:spPr>
          <a:xfrm>
            <a:off x="505415" y="186070"/>
            <a:ext cx="8003586" cy="936293"/>
          </a:xfrm>
        </p:spPr>
        <p:txBody>
          <a:bodyPr/>
          <a:lstStyle/>
          <a:p>
            <a:r>
              <a:rPr lang="en-US" dirty="0"/>
              <a:t>TODAY’S TOPICS</a:t>
            </a:r>
          </a:p>
        </p:txBody>
      </p:sp>
      <p:sp>
        <p:nvSpPr>
          <p:cNvPr id="7" name="Text Box 38">
            <a:extLst>
              <a:ext uri="{FF2B5EF4-FFF2-40B4-BE49-F238E27FC236}">
                <a16:creationId xmlns:a16="http://schemas.microsoft.com/office/drawing/2014/main" id="{398E240D-224D-4A14-A966-F1EC10F4A6BC}"/>
              </a:ext>
            </a:extLst>
          </p:cNvPr>
          <p:cNvSpPr txBox="1">
            <a:spLocks noChangeArrowheads="1"/>
          </p:cNvSpPr>
          <p:nvPr/>
        </p:nvSpPr>
        <p:spPr bwMode="auto">
          <a:xfrm>
            <a:off x="14100342" y="7548882"/>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rPr>
              <a:t> </a:t>
            </a:r>
          </a:p>
        </p:txBody>
      </p:sp>
      <p:sp>
        <p:nvSpPr>
          <p:cNvPr id="8" name="TextBox 9">
            <a:extLst>
              <a:ext uri="{FF2B5EF4-FFF2-40B4-BE49-F238E27FC236}">
                <a16:creationId xmlns:a16="http://schemas.microsoft.com/office/drawing/2014/main" id="{FDA53937-381E-48DA-A7DA-1B15C75FDD08}"/>
              </a:ext>
            </a:extLst>
          </p:cNvPr>
          <p:cNvSpPr txBox="1">
            <a:spLocks noChangeArrowheads="1"/>
          </p:cNvSpPr>
          <p:nvPr/>
        </p:nvSpPr>
        <p:spPr bwMode="auto">
          <a:xfrm>
            <a:off x="0" y="347982"/>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2" name="TextBox 9">
            <a:extLst>
              <a:ext uri="{FF2B5EF4-FFF2-40B4-BE49-F238E27FC236}">
                <a16:creationId xmlns:a16="http://schemas.microsoft.com/office/drawing/2014/main" id="{E83A526E-6964-41FA-9E53-539FBC51BDBA}"/>
              </a:ext>
            </a:extLst>
          </p:cNvPr>
          <p:cNvSpPr txBox="1">
            <a:spLocks noChangeArrowheads="1"/>
          </p:cNvSpPr>
          <p:nvPr/>
        </p:nvSpPr>
        <p:spPr bwMode="auto">
          <a:xfrm>
            <a:off x="0" y="198091"/>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7" name="TextBox 16">
            <a:extLst>
              <a:ext uri="{FF2B5EF4-FFF2-40B4-BE49-F238E27FC236}">
                <a16:creationId xmlns:a16="http://schemas.microsoft.com/office/drawing/2014/main" id="{D3838EFD-1F8E-4B5C-91BE-0DEE6A397AAD}"/>
              </a:ext>
            </a:extLst>
          </p:cNvPr>
          <p:cNvSpPr txBox="1"/>
          <p:nvPr/>
        </p:nvSpPr>
        <p:spPr>
          <a:xfrm>
            <a:off x="505413" y="1274490"/>
            <a:ext cx="7780457" cy="2072362"/>
          </a:xfrm>
          <a:prstGeom prst="rect">
            <a:avLst/>
          </a:prstGeom>
          <a:noFill/>
        </p:spPr>
        <p:txBody>
          <a:bodyPr wrap="square">
            <a:spAutoFit/>
          </a:bodyPr>
          <a:lstStyle/>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Group Medicare coverage for PEIP (Public Employees Insurance Programs</a:t>
            </a: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2023 renewal updates</a:t>
            </a: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Useful resources</a:t>
            </a:r>
            <a:endParaRPr lang="en-US" sz="2800" dirty="0">
              <a:solidFill>
                <a:srgbClr val="FF2F92"/>
              </a:solidFill>
              <a:latin typeface="Arial" pitchFamily="34" charset="0"/>
              <a:ea typeface="MS PGothic" panose="020B0600070205080204" pitchFamily="34" charset="-128"/>
            </a:endParaRPr>
          </a:p>
        </p:txBody>
      </p:sp>
      <p:pic>
        <p:nvPicPr>
          <p:cNvPr id="10" name="Picture 9">
            <a:extLst>
              <a:ext uri="{FF2B5EF4-FFF2-40B4-BE49-F238E27FC236}">
                <a16:creationId xmlns:a16="http://schemas.microsoft.com/office/drawing/2014/main" id="{2DE0F18B-15BF-4D02-788D-264CBB494C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Tree>
    <p:extLst>
      <p:ext uri="{BB962C8B-B14F-4D97-AF65-F5344CB8AC3E}">
        <p14:creationId xmlns:p14="http://schemas.microsoft.com/office/powerpoint/2010/main" val="25652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8123E0-C0E4-499C-47A2-70E2C0CCA441}"/>
              </a:ext>
            </a:extLst>
          </p:cNvPr>
          <p:cNvSpPr>
            <a:spLocks noGrp="1"/>
          </p:cNvSpPr>
          <p:nvPr>
            <p:ph type="body" sz="quarter" idx="16"/>
          </p:nvPr>
        </p:nvSpPr>
        <p:spPr>
          <a:xfrm>
            <a:off x="504825" y="1411857"/>
            <a:ext cx="7554654" cy="5931917"/>
          </a:xfrm>
        </p:spPr>
        <p:txBody>
          <a:bodyPr/>
          <a:lstStyle/>
          <a:p>
            <a:r>
              <a:rPr lang="en-US" dirty="0"/>
              <a:t>FEATURES</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Stand-alone Medicare Part D plan</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Helps pay for generic and brand-name drugs</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Includes some coverage for supplemental drugs</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Offers a 90-day supply for two copays</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More than 63,000 participating pharmacies nationwide</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pitchFamily="34" charset="0"/>
                <a:ea typeface="ＭＳ Ｐゴシック" pitchFamily="68" charset="-128"/>
                <a:cs typeface="Arial" pitchFamily="34" charset="0"/>
              </a:rPr>
              <a:t>No deductible </a:t>
            </a:r>
          </a:p>
        </p:txBody>
      </p:sp>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dirty="0"/>
              <a:t>GROUP MEDICAREBLUE</a:t>
            </a:r>
            <a:r>
              <a:rPr lang="en-US" baseline="30000" dirty="0"/>
              <a:t>SM</a:t>
            </a:r>
            <a:r>
              <a:rPr lang="en-US" dirty="0"/>
              <a:t> RX</a:t>
            </a:r>
          </a:p>
        </p:txBody>
      </p:sp>
      <p:sp>
        <p:nvSpPr>
          <p:cNvPr id="4" name="Text Placeholder 3">
            <a:extLst>
              <a:ext uri="{FF2B5EF4-FFF2-40B4-BE49-F238E27FC236}">
                <a16:creationId xmlns:a16="http://schemas.microsoft.com/office/drawing/2014/main" id="{EECD6A09-B379-2DC0-8B27-F3232B8B8FB7}"/>
              </a:ext>
            </a:extLst>
          </p:cNvPr>
          <p:cNvSpPr>
            <a:spLocks noGrp="1"/>
          </p:cNvSpPr>
          <p:nvPr>
            <p:ph type="body" sz="quarter" idx="17"/>
          </p:nvPr>
        </p:nvSpPr>
        <p:spPr/>
        <p:txBody>
          <a:bodyPr/>
          <a:lstStyle/>
          <a:p>
            <a:r>
              <a:rPr lang="en-US" dirty="0"/>
              <a:t>Prescription drug coverage</a:t>
            </a:r>
          </a:p>
        </p:txBody>
      </p:sp>
      <p:pic>
        <p:nvPicPr>
          <p:cNvPr id="11" name="Picture 8">
            <a:extLst>
              <a:ext uri="{FF2B5EF4-FFF2-40B4-BE49-F238E27FC236}">
                <a16:creationId xmlns:a16="http://schemas.microsoft.com/office/drawing/2014/main" id="{D643721E-DB1D-2E29-C81B-658FFEC47913}"/>
              </a:ext>
            </a:extLst>
          </p:cNvPr>
          <p:cNvPicPr>
            <a:picLocks noChangeAspect="1" noChangeArrowheads="1"/>
          </p:cNvPicPr>
          <p:nvPr/>
        </p:nvPicPr>
        <p:blipFill>
          <a:blip r:embed="rId2">
            <a:extLst>
              <a:ext uri="{28A0092B-C50C-407E-A947-70E740481C1C}">
                <a14:useLocalDpi xmlns:a14="http://schemas.microsoft.com/office/drawing/2010/main"/>
              </a:ext>
            </a:extLst>
          </a:blip>
          <a:srcRect l="28323" r="28323"/>
          <a:stretch/>
        </p:blipFill>
        <p:spPr bwMode="auto">
          <a:xfrm>
            <a:off x="8287473" y="0"/>
            <a:ext cx="6342927"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F7CF044-F6A3-F361-3597-0CBAEDB172D2}"/>
              </a:ext>
            </a:extLst>
          </p:cNvPr>
          <p:cNvSpPr txBox="1"/>
          <p:nvPr/>
        </p:nvSpPr>
        <p:spPr>
          <a:xfrm rot="10800000">
            <a:off x="14083127" y="7363214"/>
            <a:ext cx="385226"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rPr>
              <a:t>[</a:t>
            </a:r>
          </a:p>
        </p:txBody>
      </p:sp>
      <p:pic>
        <p:nvPicPr>
          <p:cNvPr id="13" name="Picture 12">
            <a:extLst>
              <a:ext uri="{FF2B5EF4-FFF2-40B4-BE49-F238E27FC236}">
                <a16:creationId xmlns:a16="http://schemas.microsoft.com/office/drawing/2014/main" id="{265AC37A-3D6B-5E7F-D59D-5AA386E99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28482" y="7627621"/>
            <a:ext cx="829128" cy="469433"/>
          </a:xfrm>
          <a:prstGeom prst="rect">
            <a:avLst/>
          </a:prstGeom>
        </p:spPr>
      </p:pic>
    </p:spTree>
    <p:extLst>
      <p:ext uri="{BB962C8B-B14F-4D97-AF65-F5344CB8AC3E}">
        <p14:creationId xmlns:p14="http://schemas.microsoft.com/office/powerpoint/2010/main" val="10523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p:txBody>
          <a:bodyPr/>
          <a:lstStyle/>
          <a:p>
            <a:pPr marL="0" marR="0" lvl="0" indent="0" algn="l" defTabSz="728952"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7F7F7F"/>
                </a:solidFill>
                <a:effectLst/>
                <a:uLnTx/>
                <a:uFillTx/>
                <a:latin typeface="Arial"/>
                <a:ea typeface="Helvetica Neue Thin"/>
                <a:cs typeface="Arial" panose="020B0604020202020204" pitchFamily="34" charset="0"/>
              </a:rPr>
              <a:t>Costs shown are the amounts members pay. </a:t>
            </a:r>
          </a:p>
          <a:p>
            <a:pPr marL="0" marR="0" lvl="0" indent="0" algn="l" defTabSz="728952"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7F7F7F"/>
                </a:solidFill>
                <a:effectLst/>
                <a:uLnTx/>
                <a:uFillTx/>
                <a:latin typeface="Arial"/>
                <a:ea typeface="Helvetica Neue Thin"/>
                <a:cs typeface="Arial" panose="020B0604020202020204" pitchFamily="34" charset="0"/>
              </a:rPr>
              <a:t>*The amount you spend on supplemental drugs does not apply toward catastrophic coverage. </a:t>
            </a: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3"/>
          </p:nvPr>
        </p:nvSpPr>
        <p:spPr/>
        <p:txBody>
          <a:bodyPr/>
          <a:lstStyle/>
          <a:p>
            <a:r>
              <a:rPr lang="en-US" dirty="0"/>
              <a:t>GROUP MEDICAREBLUE</a:t>
            </a:r>
            <a:r>
              <a:rPr lang="en-US" baseline="30000" dirty="0"/>
              <a:t>SM</a:t>
            </a:r>
            <a:r>
              <a:rPr lang="en-US" dirty="0"/>
              <a:t> RX</a:t>
            </a:r>
          </a:p>
        </p:txBody>
      </p:sp>
      <p:sp>
        <p:nvSpPr>
          <p:cNvPr id="2" name="Text Placeholder 1">
            <a:extLst>
              <a:ext uri="{FF2B5EF4-FFF2-40B4-BE49-F238E27FC236}">
                <a16:creationId xmlns:a16="http://schemas.microsoft.com/office/drawing/2014/main" id="{059F663C-B3DE-AF4C-E869-C9DC10FFB234}"/>
              </a:ext>
            </a:extLst>
          </p:cNvPr>
          <p:cNvSpPr>
            <a:spLocks noGrp="1"/>
          </p:cNvSpPr>
          <p:nvPr>
            <p:ph type="body" sz="quarter" idx="17"/>
          </p:nvPr>
        </p:nvSpPr>
        <p:spPr/>
        <p:txBody>
          <a:bodyPr/>
          <a:lstStyle/>
          <a:p>
            <a:r>
              <a:rPr lang="en-US" dirty="0"/>
              <a:t>$10 / $25 / $60 / 25% </a:t>
            </a:r>
          </a:p>
        </p:txBody>
      </p:sp>
      <p:sp>
        <p:nvSpPr>
          <p:cNvPr id="8" name="TextBox 7">
            <a:extLst>
              <a:ext uri="{FF2B5EF4-FFF2-40B4-BE49-F238E27FC236}">
                <a16:creationId xmlns:a16="http://schemas.microsoft.com/office/drawing/2014/main" id="{180A7577-F61E-93F0-7505-112EF2C70C2E}"/>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239075243"/>
              </p:ext>
            </p:extLst>
          </p:nvPr>
        </p:nvGraphicFramePr>
        <p:xfrm>
          <a:off x="609600" y="2028825"/>
          <a:ext cx="13525505" cy="5057144"/>
        </p:xfrm>
        <a:graphic>
          <a:graphicData uri="http://schemas.openxmlformats.org/drawingml/2006/table">
            <a:tbl>
              <a:tblPr firstRow="1" bandRow="1">
                <a:tableStyleId>{5C22544A-7EE6-4342-B048-85BDC9FD1C3A}</a:tableStyleId>
              </a:tblPr>
              <a:tblGrid>
                <a:gridCol w="5706979">
                  <a:extLst>
                    <a:ext uri="{9D8B030D-6E8A-4147-A177-3AD203B41FA5}">
                      <a16:colId xmlns:a16="http://schemas.microsoft.com/office/drawing/2014/main" val="287321725"/>
                    </a:ext>
                  </a:extLst>
                </a:gridCol>
                <a:gridCol w="3909263">
                  <a:extLst>
                    <a:ext uri="{9D8B030D-6E8A-4147-A177-3AD203B41FA5}">
                      <a16:colId xmlns:a16="http://schemas.microsoft.com/office/drawing/2014/main" val="4142227541"/>
                    </a:ext>
                  </a:extLst>
                </a:gridCol>
                <a:gridCol w="3909263">
                  <a:extLst>
                    <a:ext uri="{9D8B030D-6E8A-4147-A177-3AD203B41FA5}">
                      <a16:colId xmlns:a16="http://schemas.microsoft.com/office/drawing/2014/main" val="766838268"/>
                    </a:ext>
                  </a:extLst>
                </a:gridCol>
              </a:tblGrid>
              <a:tr h="1152144">
                <a:tc>
                  <a:txBody>
                    <a:bodyPr/>
                    <a:lstStyle/>
                    <a:p>
                      <a:pPr algn="l">
                        <a:lnSpc>
                          <a:spcPct val="90000"/>
                        </a:lnSpc>
                      </a:pPr>
                      <a:endParaRPr lang="en-US" sz="1800" b="1" dirty="0">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Pct val="85000"/>
                        <a:buFont typeface="Arial" pitchFamily="34" charset="0"/>
                        <a:buNone/>
                        <a:tabLst/>
                        <a:defRPr/>
                      </a:pPr>
                      <a:r>
                        <a:rPr lang="en-US" sz="1800" b="1" i="0" u="none" strike="noStrike" kern="1200" baseline="0" dirty="0">
                          <a:solidFill>
                            <a:schemeClr val="bg1"/>
                          </a:solidFill>
                          <a:latin typeface="+mn-lt"/>
                          <a:ea typeface="+mn-ea"/>
                          <a:cs typeface="+mn-cs"/>
                        </a:rPr>
                        <a:t>30-day Supply from a Network Pharmacy or 31-day Supply </a:t>
                      </a:r>
                      <a:br>
                        <a:rPr lang="en-US" sz="1800" b="1" i="0" u="none" strike="noStrike" kern="1200" baseline="0" dirty="0">
                          <a:solidFill>
                            <a:schemeClr val="bg1"/>
                          </a:solidFill>
                          <a:latin typeface="+mn-lt"/>
                          <a:ea typeface="+mn-ea"/>
                          <a:cs typeface="+mn-cs"/>
                        </a:rPr>
                      </a:br>
                      <a:r>
                        <a:rPr lang="en-US" sz="1800" b="1" i="0" u="none" strike="noStrike" kern="1200" baseline="0" dirty="0">
                          <a:solidFill>
                            <a:schemeClr val="bg1"/>
                          </a:solidFill>
                          <a:latin typeface="+mn-lt"/>
                          <a:ea typeface="+mn-ea"/>
                          <a:cs typeface="+mn-cs"/>
                        </a:rPr>
                        <a:t>from a Long-Term Care Facility</a:t>
                      </a:r>
                      <a:endParaRPr lang="en-US" sz="18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1800" b="1" i="0" u="none" strike="noStrike" kern="1200" baseline="0" dirty="0">
                          <a:solidFill>
                            <a:schemeClr val="bg1"/>
                          </a:solidFill>
                          <a:latin typeface="+mn-lt"/>
                          <a:ea typeface="+mn-ea"/>
                          <a:cs typeface="+mn-cs"/>
                        </a:rPr>
                        <a:t>90-day Supply from a Network Pharmacy or Mail Order</a:t>
                      </a:r>
                      <a:endParaRPr lang="en-US" sz="18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1: Generic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$10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$20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2: Preferred brand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$25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$50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3: Non-Preferred brand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$60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$120 copay</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4: Specialty</a:t>
                      </a:r>
                      <a:r>
                        <a:rPr kumimoji="0" lang="en-US" sz="1600" b="1"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 </a:t>
                      </a: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25% coinsurance</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25% coinsurance</a:t>
                      </a:r>
                    </a:p>
                  </a:txBody>
                  <a:tcPr marL="82302" marR="82302"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Coverage gap</a:t>
                      </a:r>
                      <a:b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After total yearly drug costs reach $4,660</a:t>
                      </a:r>
                    </a:p>
                  </a:txBody>
                  <a:tcPr marL="83366" marR="83366"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You pay no more than your usual cost sharing for generic and brand-name drugs</a:t>
                      </a:r>
                    </a:p>
                  </a:txBody>
                  <a:tcPr marL="83366" marR="83366" marT="41162" marB="411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ase" latinLnBrk="0" hangingPunct="1">
                        <a:lnSpc>
                          <a:spcPct val="105000"/>
                        </a:lnSpc>
                        <a:spcBef>
                          <a:spcPct val="40000"/>
                        </a:spcBef>
                        <a:spcAft>
                          <a:spcPct val="0"/>
                        </a:spcAft>
                        <a:buClrTx/>
                        <a:buSzPct val="85000"/>
                        <a:buFont typeface="Arial" pitchFamily="34" charset="0"/>
                        <a:buNone/>
                        <a:tabLst/>
                      </a:pPr>
                      <a:endParaRPr kumimoji="0" lang="en-US" sz="14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5105100"/>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Catastrophic coverage</a:t>
                      </a:r>
                      <a:b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Amount you pay after annual out-of-pocket prescription </a:t>
                      </a:r>
                      <a:b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drug costs reach $7,400</a:t>
                      </a:r>
                      <a:endPar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83366" marR="83366"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l" defTabSz="914400" rtl="0" eaLnBrk="1" fontAlgn="ctr" latinLnBrk="0" hangingPunct="1">
                        <a:lnSpc>
                          <a:spcPct val="100000"/>
                        </a:lnSpc>
                        <a:spcBef>
                          <a:spcPct val="0"/>
                        </a:spcBef>
                        <a:spcAft>
                          <a:spcPct val="0"/>
                        </a:spcAft>
                        <a:buClrTx/>
                        <a:buSzPct val="85000"/>
                        <a:buFontTx/>
                        <a:buNone/>
                        <a:tabLst/>
                        <a:defRPr/>
                      </a:pPr>
                      <a:r>
                        <a:rPr lang="en-US" sz="1600" kern="1200" dirty="0">
                          <a:solidFill>
                            <a:srgbClr val="003359"/>
                          </a:solidFill>
                          <a:latin typeface="Arial" panose="020B0604020202020204" pitchFamily="34" charset="0"/>
                          <a:ea typeface="+mn-ea"/>
                          <a:cs typeface="Arial" panose="020B0604020202020204" pitchFamily="34" charset="0"/>
                        </a:rPr>
                        <a:t>The greater of $4.15 copay for generic drugs and $10.35 copay for all other covered drugs, or 5% coinsurance.</a:t>
                      </a:r>
                      <a:endPar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83366" marR="83366"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ctr" latinLnBrk="0" hangingPunct="1">
                        <a:lnSpc>
                          <a:spcPct val="100000"/>
                        </a:lnSpc>
                        <a:spcBef>
                          <a:spcPct val="0"/>
                        </a:spcBef>
                        <a:spcAft>
                          <a:spcPct val="0"/>
                        </a:spcAft>
                        <a:buClrTx/>
                        <a:buSzPct val="85000"/>
                        <a:buFontTx/>
                        <a:buNone/>
                        <a:tabLst/>
                      </a:pPr>
                      <a:endParaRPr kumimoji="0" lang="en-US" sz="14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46932056"/>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Supplemental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25% coinsurance</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25% coinsurance</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9198014"/>
                  </a:ext>
                </a:extLst>
              </a:tr>
            </a:tbl>
          </a:graphicData>
        </a:graphic>
      </p:graphicFrame>
    </p:spTree>
    <p:extLst>
      <p:ext uri="{BB962C8B-B14F-4D97-AF65-F5344CB8AC3E}">
        <p14:creationId xmlns:p14="http://schemas.microsoft.com/office/powerpoint/2010/main" val="80476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a:lstStyle/>
          <a:p>
            <a:r>
              <a:rPr lang="en-US" dirty="0"/>
              <a:t>GROUP MEDICAREBLUE</a:t>
            </a:r>
            <a:r>
              <a:rPr lang="en-US" baseline="30000" dirty="0"/>
              <a:t>SM</a:t>
            </a:r>
            <a:r>
              <a:rPr lang="en-US" dirty="0"/>
              <a:t> RX </a:t>
            </a: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627621"/>
            <a:ext cx="12053119" cy="369367"/>
          </a:xfrm>
        </p:spPr>
        <p:txBody>
          <a:bodyPr/>
          <a:lstStyle/>
          <a:p>
            <a:pPr>
              <a:defRPr/>
            </a:pPr>
            <a:r>
              <a:rPr lang="en-US" sz="1200" dirty="0"/>
              <a:t>Costs shown are the amounts members pay. </a:t>
            </a:r>
          </a:p>
          <a:p>
            <a:pPr>
              <a:defRPr/>
            </a:pPr>
            <a:r>
              <a:rPr lang="en-US" sz="1200" dirty="0"/>
              <a:t>*The amount you spend on supplemental drugs does not apply toward catastrophic coverage. </a:t>
            </a: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707081848"/>
              </p:ext>
            </p:extLst>
          </p:nvPr>
        </p:nvGraphicFramePr>
        <p:xfrm>
          <a:off x="599481" y="1347897"/>
          <a:ext cx="13525505" cy="5816024"/>
        </p:xfrm>
        <a:graphic>
          <a:graphicData uri="http://schemas.openxmlformats.org/drawingml/2006/table">
            <a:tbl>
              <a:tblPr firstRow="1" bandRow="1">
                <a:tableStyleId>{5C22544A-7EE6-4342-B048-85BDC9FD1C3A}</a:tableStyleId>
              </a:tblPr>
              <a:tblGrid>
                <a:gridCol w="5706979">
                  <a:extLst>
                    <a:ext uri="{9D8B030D-6E8A-4147-A177-3AD203B41FA5}">
                      <a16:colId xmlns:a16="http://schemas.microsoft.com/office/drawing/2014/main" val="287321725"/>
                    </a:ext>
                  </a:extLst>
                </a:gridCol>
                <a:gridCol w="3909263">
                  <a:extLst>
                    <a:ext uri="{9D8B030D-6E8A-4147-A177-3AD203B41FA5}">
                      <a16:colId xmlns:a16="http://schemas.microsoft.com/office/drawing/2014/main" val="4142227541"/>
                    </a:ext>
                  </a:extLst>
                </a:gridCol>
                <a:gridCol w="3909263">
                  <a:extLst>
                    <a:ext uri="{9D8B030D-6E8A-4147-A177-3AD203B41FA5}">
                      <a16:colId xmlns:a16="http://schemas.microsoft.com/office/drawing/2014/main" val="766838268"/>
                    </a:ext>
                  </a:extLst>
                </a:gridCol>
              </a:tblGrid>
              <a:tr h="1152144">
                <a:tc>
                  <a:txBody>
                    <a:bodyPr/>
                    <a:lstStyle/>
                    <a:p>
                      <a:pPr algn="l">
                        <a:lnSpc>
                          <a:spcPct val="90000"/>
                        </a:lnSpc>
                      </a:pPr>
                      <a:endParaRPr lang="en-US" sz="1800" b="1" dirty="0">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Pct val="85000"/>
                        <a:buFont typeface="Arial" pitchFamily="34" charset="0"/>
                        <a:buNone/>
                        <a:tabLst/>
                        <a:defRPr/>
                      </a:pPr>
                      <a:r>
                        <a:rPr lang="en-US" sz="1800" b="1" i="0" u="none" strike="noStrike" kern="1200" baseline="0" dirty="0">
                          <a:solidFill>
                            <a:schemeClr val="bg1"/>
                          </a:solidFill>
                          <a:latin typeface="+mn-lt"/>
                          <a:ea typeface="+mn-ea"/>
                          <a:cs typeface="+mn-cs"/>
                        </a:rPr>
                        <a:t>30-day Supply from a Network Pharmacy or 31-day Supply </a:t>
                      </a:r>
                      <a:br>
                        <a:rPr lang="en-US" sz="1800" b="1" i="0" u="none" strike="noStrike" kern="1200" baseline="0" dirty="0">
                          <a:solidFill>
                            <a:schemeClr val="bg1"/>
                          </a:solidFill>
                          <a:latin typeface="+mn-lt"/>
                          <a:ea typeface="+mn-ea"/>
                          <a:cs typeface="+mn-cs"/>
                        </a:rPr>
                      </a:br>
                      <a:r>
                        <a:rPr lang="en-US" sz="1800" b="1" i="0" u="none" strike="noStrike" kern="1200" baseline="0" dirty="0">
                          <a:solidFill>
                            <a:schemeClr val="bg1"/>
                          </a:solidFill>
                          <a:latin typeface="+mn-lt"/>
                          <a:ea typeface="+mn-ea"/>
                          <a:cs typeface="+mn-cs"/>
                        </a:rPr>
                        <a:t>from a Long-Term Care Facility</a:t>
                      </a:r>
                      <a:endParaRPr lang="en-US" sz="18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1800" b="1" i="0" u="none" strike="noStrike" kern="1200" baseline="0" dirty="0">
                          <a:solidFill>
                            <a:schemeClr val="bg1"/>
                          </a:solidFill>
                          <a:latin typeface="+mn-lt"/>
                          <a:ea typeface="+mn-ea"/>
                          <a:cs typeface="+mn-cs"/>
                        </a:rPr>
                        <a:t>90-day Supply from a Network Pharmacy or Mail Order</a:t>
                      </a:r>
                      <a:endParaRPr lang="en-US" sz="18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1: Preferred Generic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dirty="0">
                          <a:ln>
                            <a:noFill/>
                          </a:ln>
                          <a:solidFill>
                            <a:srgbClr val="003359"/>
                          </a:solidFill>
                          <a:effectLst/>
                          <a:uLnTx/>
                          <a:uFillTx/>
                          <a:latin typeface="Arial" pitchFamily="34" charset="0"/>
                          <a:ea typeface="ＭＳ Ｐゴシック" pitchFamily="34" charset="-128"/>
                          <a:cs typeface="Arial" pitchFamily="34" charset="0"/>
                        </a:rPr>
                        <a:t>$5 copay</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$10 copay</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2: Generic brand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$10 copay</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$20 copay</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3: </a:t>
                      </a:r>
                      <a:r>
                        <a:rPr kumimoji="0" lang="en-US" sz="1600" b="1" i="0" u="none" strike="noStrike" kern="1200" cap="none" normalizeH="0" baseline="0" dirty="0">
                          <a:ln>
                            <a:noFill/>
                          </a:ln>
                          <a:solidFill>
                            <a:srgbClr val="003359"/>
                          </a:solidFill>
                          <a:effectLst/>
                          <a:latin typeface="Arial" pitchFamily="34" charset="0"/>
                          <a:ea typeface="ＭＳ Ｐゴシック" pitchFamily="34" charset="-128"/>
                          <a:cs typeface="Arial" pitchFamily="34" charset="0"/>
                        </a:rPr>
                        <a:t>Pre</a:t>
                      </a: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ferred brand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20%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20%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4: Non-Preferred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45%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45%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5: Specialty drugs</a:t>
                      </a:r>
                      <a:endParaRPr kumimoji="0" lang="en-US" sz="1600" b="1"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33%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33% 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5105100"/>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Coverage gap</a:t>
                      </a:r>
                      <a:b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After total yearly drug costs reach $4,660</a:t>
                      </a:r>
                    </a:p>
                  </a:txBody>
                  <a:tcPr marL="83366" marR="83366" marT="41134" marB="411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kern="1200" cap="none" spc="0" normalizeH="0" baseline="0" dirty="0">
                          <a:ln>
                            <a:noFill/>
                          </a:ln>
                          <a:solidFill>
                            <a:srgbClr val="003359"/>
                          </a:solidFill>
                          <a:effectLst/>
                          <a:uLnTx/>
                          <a:uFillTx/>
                          <a:latin typeface="Arial" pitchFamily="34" charset="0"/>
                          <a:ea typeface="ＭＳ Ｐゴシック" pitchFamily="34" charset="-128"/>
                          <a:cs typeface="Arial" pitchFamily="34" charset="0"/>
                        </a:rPr>
                        <a:t>You pay your usual copay for tier 1 drugs and copay for tier 2 drugs. You will generally pay no more than 25% of the plan's cost for all other tiers or tier 3, tier 4 and tier 5.</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base" latinLnBrk="0" hangingPunct="1">
                        <a:lnSpc>
                          <a:spcPct val="105000"/>
                        </a:lnSpc>
                        <a:spcBef>
                          <a:spcPct val="40000"/>
                        </a:spcBef>
                        <a:spcAft>
                          <a:spcPct val="0"/>
                        </a:spcAft>
                        <a:buClrTx/>
                        <a:buSzPct val="85000"/>
                        <a:buFont typeface="Arial" pitchFamily="34" charset="0"/>
                        <a:buNone/>
                        <a:tabLst/>
                      </a:pPr>
                      <a:endParaRPr kumimoji="0" lang="en-US" sz="14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46932056"/>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Catastrophic coverage</a:t>
                      </a:r>
                      <a:b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Amount you pay after annual out-of-pocket prescription </a:t>
                      </a:r>
                      <a:b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6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drug costs reach $7,400</a:t>
                      </a:r>
                      <a:endParaRPr kumimoji="0" lang="en-US" sz="16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83366" marR="83366" marT="41134" marB="411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ctr" latinLnBrk="0" hangingPunct="1">
                        <a:lnSpc>
                          <a:spcPct val="100000"/>
                        </a:lnSpc>
                        <a:spcBef>
                          <a:spcPct val="0"/>
                        </a:spcBef>
                        <a:spcAft>
                          <a:spcPct val="0"/>
                        </a:spcAft>
                        <a:buClrTx/>
                        <a:buSzPct val="85000"/>
                        <a:buFontTx/>
                        <a:buNone/>
                        <a:tabLst/>
                        <a:defRPr/>
                      </a:pPr>
                      <a:r>
                        <a:rPr kumimoji="0" lang="en-US" sz="1600" b="0" i="0" u="none" strike="noStrike" kern="1200" cap="none" spc="0" normalizeH="0" baseline="0" dirty="0">
                          <a:ln>
                            <a:noFill/>
                          </a:ln>
                          <a:solidFill>
                            <a:srgbClr val="003359"/>
                          </a:solidFill>
                          <a:effectLst/>
                          <a:uLnTx/>
                          <a:uFillTx/>
                          <a:latin typeface="Arial" pitchFamily="34" charset="0"/>
                          <a:ea typeface="ＭＳ Ｐゴシック" pitchFamily="34" charset="-128"/>
                          <a:cs typeface="Arial" pitchFamily="34" charset="0"/>
                        </a:rPr>
                        <a:t>The greater of $4.15 copay for generic drugs and $10.35 copay for all other covered drugs, or 5% coinsurance.</a:t>
                      </a:r>
                    </a:p>
                  </a:txBody>
                  <a:tcPr marL="83366" marR="83366" marT="41134" marB="411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ctr" latinLnBrk="0" hangingPunct="1">
                        <a:lnSpc>
                          <a:spcPct val="100000"/>
                        </a:lnSpc>
                        <a:spcBef>
                          <a:spcPct val="0"/>
                        </a:spcBef>
                        <a:spcAft>
                          <a:spcPct val="0"/>
                        </a:spcAft>
                        <a:buClrTx/>
                        <a:buSzPct val="85000"/>
                        <a:buFontTx/>
                        <a:buNone/>
                        <a:tabLst/>
                      </a:pPr>
                      <a:endParaRPr kumimoji="0" lang="en-US" sz="14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9198014"/>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Supplemental drugs*</a:t>
                      </a:r>
                      <a:endParaRPr kumimoji="0" lang="en-US" sz="1600" b="1"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Not covered</a:t>
                      </a: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6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Not covered</a:t>
                      </a: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56868798"/>
                  </a:ext>
                </a:extLst>
              </a:tr>
            </a:tbl>
          </a:graphicData>
        </a:graphic>
      </p:graphicFrame>
    </p:spTree>
    <p:extLst>
      <p:ext uri="{BB962C8B-B14F-4D97-AF65-F5344CB8AC3E}">
        <p14:creationId xmlns:p14="http://schemas.microsoft.com/office/powerpoint/2010/main" val="9865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a:lstStyle/>
          <a:p>
            <a:r>
              <a:rPr lang="en-US" dirty="0"/>
              <a:t>IF YOUR DRUG IS NOT ON THE FORMULARY</a:t>
            </a:r>
          </a:p>
        </p:txBody>
      </p:sp>
      <p:sp>
        <p:nvSpPr>
          <p:cNvPr id="17" name="Rectangle 16">
            <a:extLst>
              <a:ext uri="{FF2B5EF4-FFF2-40B4-BE49-F238E27FC236}">
                <a16:creationId xmlns:a16="http://schemas.microsoft.com/office/drawing/2014/main" id="{FA767A08-86AD-39DE-9137-63892DC0E9C4}"/>
              </a:ext>
            </a:extLst>
          </p:cNvPr>
          <p:cNvSpPr/>
          <p:nvPr/>
        </p:nvSpPr>
        <p:spPr>
          <a:xfrm>
            <a:off x="609600" y="2408605"/>
            <a:ext cx="4283742" cy="2476216"/>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18" name="TextBox 17">
            <a:extLst>
              <a:ext uri="{FF2B5EF4-FFF2-40B4-BE49-F238E27FC236}">
                <a16:creationId xmlns:a16="http://schemas.microsoft.com/office/drawing/2014/main" id="{5EA5CE44-D10B-0FE2-7AE1-DC6406DA6AEE}"/>
              </a:ext>
            </a:extLst>
          </p:cNvPr>
          <p:cNvSpPr txBox="1"/>
          <p:nvPr/>
        </p:nvSpPr>
        <p:spPr>
          <a:xfrm>
            <a:off x="964295" y="2612262"/>
            <a:ext cx="3678217" cy="1408078"/>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TALK TO YOUR DOCTOR</a:t>
            </a:r>
          </a:p>
          <a:p>
            <a:pPr marL="0" lvl="1" defTabSz="1097280">
              <a:spcBef>
                <a:spcPts val="900"/>
              </a:spcBef>
              <a:buClr>
                <a:srgbClr val="003359"/>
              </a:buClr>
              <a:buSzPct val="70000"/>
              <a:defRPr/>
            </a:pPr>
            <a:r>
              <a:rPr lang="en-US" sz="1800" dirty="0">
                <a:solidFill>
                  <a:srgbClr val="003359"/>
                </a:solidFill>
              </a:rPr>
              <a:t>He or she can review the formulary and prescribe a similar drug for your condition </a:t>
            </a:r>
          </a:p>
        </p:txBody>
      </p:sp>
      <p:sp>
        <p:nvSpPr>
          <p:cNvPr id="19" name="Rectangle 18">
            <a:extLst>
              <a:ext uri="{FF2B5EF4-FFF2-40B4-BE49-F238E27FC236}">
                <a16:creationId xmlns:a16="http://schemas.microsoft.com/office/drawing/2014/main" id="{91B22BD0-1E0F-2BDB-813A-4268AAD794B5}"/>
              </a:ext>
            </a:extLst>
          </p:cNvPr>
          <p:cNvSpPr/>
          <p:nvPr/>
        </p:nvSpPr>
        <p:spPr>
          <a:xfrm>
            <a:off x="5145932" y="2408605"/>
            <a:ext cx="4283742" cy="2476216"/>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20" name="TextBox 19">
            <a:extLst>
              <a:ext uri="{FF2B5EF4-FFF2-40B4-BE49-F238E27FC236}">
                <a16:creationId xmlns:a16="http://schemas.microsoft.com/office/drawing/2014/main" id="{A25398E5-B252-5CBC-3854-ED5D4D1961E0}"/>
              </a:ext>
            </a:extLst>
          </p:cNvPr>
          <p:cNvSpPr txBox="1"/>
          <p:nvPr/>
        </p:nvSpPr>
        <p:spPr>
          <a:xfrm>
            <a:off x="5487494" y="2612262"/>
            <a:ext cx="3678217" cy="1762021"/>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REQUEST A </a:t>
            </a:r>
            <a:br>
              <a:rPr lang="en-US" sz="2400" dirty="0">
                <a:solidFill>
                  <a:srgbClr val="0094D7"/>
                </a:solidFill>
                <a:latin typeface="Arial Narrow" panose="020B0604020202020204" pitchFamily="34" charset="0"/>
                <a:cs typeface="Arial Narrow" panose="020B0604020202020204" pitchFamily="34" charset="0"/>
              </a:rPr>
            </a:br>
            <a:r>
              <a:rPr lang="en-US" sz="2400" dirty="0">
                <a:solidFill>
                  <a:srgbClr val="0094D7"/>
                </a:solidFill>
                <a:latin typeface="Arial Narrow" panose="020B0604020202020204" pitchFamily="34" charset="0"/>
                <a:cs typeface="Arial Narrow" panose="020B0604020202020204" pitchFamily="34" charset="0"/>
              </a:rPr>
              <a:t>FORMULARY EXCEPTION</a:t>
            </a:r>
          </a:p>
          <a:p>
            <a:pPr marL="0" lvl="1" defTabSz="1097280">
              <a:spcBef>
                <a:spcPts val="900"/>
              </a:spcBef>
              <a:buClr>
                <a:srgbClr val="0094D7"/>
              </a:buClr>
              <a:buSzPct val="100000"/>
              <a:defRPr/>
            </a:pPr>
            <a:r>
              <a:rPr lang="en-US" sz="1800" dirty="0">
                <a:solidFill>
                  <a:srgbClr val="003359"/>
                </a:solidFill>
              </a:rPr>
              <a:t>If other drugs won’t be as effective, your doctor can ask the plan to cover the drug</a:t>
            </a:r>
          </a:p>
        </p:txBody>
      </p:sp>
      <p:sp>
        <p:nvSpPr>
          <p:cNvPr id="21" name="Rectangle 20">
            <a:extLst>
              <a:ext uri="{FF2B5EF4-FFF2-40B4-BE49-F238E27FC236}">
                <a16:creationId xmlns:a16="http://schemas.microsoft.com/office/drawing/2014/main" id="{125E9FF4-E563-5B3D-C200-58896A2A4B70}"/>
              </a:ext>
            </a:extLst>
          </p:cNvPr>
          <p:cNvSpPr/>
          <p:nvPr/>
        </p:nvSpPr>
        <p:spPr>
          <a:xfrm>
            <a:off x="9682263" y="2408605"/>
            <a:ext cx="4283742" cy="2476216"/>
          </a:xfrm>
          <a:prstGeom prst="rect">
            <a:avLst/>
          </a:prstGeom>
          <a:ln w="25400">
            <a:solidFill>
              <a:schemeClr val="accent1"/>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22" name="TextBox 21">
            <a:extLst>
              <a:ext uri="{FF2B5EF4-FFF2-40B4-BE49-F238E27FC236}">
                <a16:creationId xmlns:a16="http://schemas.microsoft.com/office/drawing/2014/main" id="{85028BE8-4D37-0B1E-BCE2-FCE8CCADBDA1}"/>
              </a:ext>
            </a:extLst>
          </p:cNvPr>
          <p:cNvSpPr txBox="1"/>
          <p:nvPr/>
        </p:nvSpPr>
        <p:spPr>
          <a:xfrm>
            <a:off x="10036958" y="2612262"/>
            <a:ext cx="3678217" cy="1777410"/>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REQUEST A</a:t>
            </a:r>
            <a:br>
              <a:rPr lang="en-US" sz="2400" dirty="0">
                <a:solidFill>
                  <a:srgbClr val="0094D7"/>
                </a:solidFill>
                <a:latin typeface="Arial Narrow" panose="020B0604020202020204" pitchFamily="34" charset="0"/>
                <a:cs typeface="Arial Narrow" panose="020B0604020202020204" pitchFamily="34" charset="0"/>
              </a:rPr>
            </a:br>
            <a:r>
              <a:rPr lang="en-US" sz="2400" dirty="0">
                <a:solidFill>
                  <a:srgbClr val="0094D7"/>
                </a:solidFill>
                <a:latin typeface="Arial Narrow" panose="020B0604020202020204" pitchFamily="34" charset="0"/>
                <a:cs typeface="Arial Narrow" panose="020B0604020202020204" pitchFamily="34" charset="0"/>
              </a:rPr>
              <a:t>TRANSITION SUPPLY</a:t>
            </a:r>
          </a:p>
          <a:p>
            <a:pPr marL="0" lvl="1" defTabSz="1097280">
              <a:spcBef>
                <a:spcPts val="900"/>
              </a:spcBef>
              <a:buClr>
                <a:srgbClr val="003359"/>
              </a:buClr>
              <a:buSzPct val="70000"/>
              <a:defRPr/>
            </a:pPr>
            <a:r>
              <a:rPr lang="en-US" sz="1800" dirty="0">
                <a:solidFill>
                  <a:srgbClr val="003359"/>
                </a:solidFill>
              </a:rPr>
              <a:t>You can request up to a 30-day transition supply during your first 90 days of membership</a:t>
            </a:r>
          </a:p>
        </p:txBody>
      </p:sp>
    </p:spTree>
    <p:extLst>
      <p:ext uri="{BB962C8B-B14F-4D97-AF65-F5344CB8AC3E}">
        <p14:creationId xmlns:p14="http://schemas.microsoft.com/office/powerpoint/2010/main" val="239332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887323-973F-01CD-BFC7-EA675BFAD13F}"/>
              </a:ext>
            </a:extLst>
          </p:cNvPr>
          <p:cNvSpPr/>
          <p:nvPr/>
        </p:nvSpPr>
        <p:spPr>
          <a:xfrm>
            <a:off x="609600" y="2262832"/>
            <a:ext cx="6501397" cy="3938276"/>
          </a:xfrm>
          <a:prstGeom prst="rect">
            <a:avLst/>
          </a:prstGeom>
          <a:ln w="25400">
            <a:solidFill>
              <a:schemeClr val="accent2"/>
            </a:solidFill>
          </a:ln>
        </p:spPr>
        <p:txBody>
          <a:bodyPr wrap="square" lIns="365760" tIns="822960" rIns="365760" bIns="182880">
            <a:noAutofit/>
          </a:bodyPr>
          <a:lstStyle/>
          <a:p>
            <a:pPr marL="0" lvl="1" defTabSz="1097280">
              <a:spcBef>
                <a:spcPts val="900"/>
              </a:spcBef>
              <a:buClr>
                <a:srgbClr val="003359"/>
              </a:buClr>
              <a:buSzPct val="70000"/>
              <a:defRPr/>
            </a:pPr>
            <a:r>
              <a:rPr lang="en-US" sz="2600" dirty="0">
                <a:latin typeface="Arial Narrow" panose="020B0604020202020204" pitchFamily="34" charset="0"/>
                <a:cs typeface="Arial Narrow" panose="020B0604020202020204" pitchFamily="34" charset="0"/>
              </a:rPr>
              <a:t>PART B MEDICAL INSURANCE</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Strips		</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Machines		</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Calibration solutions</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Lancets</a:t>
            </a:r>
          </a:p>
        </p:txBody>
      </p:sp>
      <p:sp>
        <p:nvSpPr>
          <p:cNvPr id="18" name="Rectangle 17">
            <a:extLst>
              <a:ext uri="{FF2B5EF4-FFF2-40B4-BE49-F238E27FC236}">
                <a16:creationId xmlns:a16="http://schemas.microsoft.com/office/drawing/2014/main" id="{E481B41F-A804-2553-9767-D79A4B829800}"/>
              </a:ext>
            </a:extLst>
          </p:cNvPr>
          <p:cNvSpPr/>
          <p:nvPr/>
        </p:nvSpPr>
        <p:spPr>
          <a:xfrm>
            <a:off x="7581729" y="2258946"/>
            <a:ext cx="6501397" cy="3938276"/>
          </a:xfrm>
          <a:prstGeom prst="rect">
            <a:avLst/>
          </a:prstGeom>
          <a:ln w="25400">
            <a:solidFill>
              <a:schemeClr val="accent3"/>
            </a:solidFill>
          </a:ln>
        </p:spPr>
        <p:txBody>
          <a:bodyPr wrap="square" lIns="365760" tIns="822960" rIns="365760" bIns="182880">
            <a:noAutofit/>
          </a:bodyPr>
          <a:lstStyle/>
          <a:p>
            <a:pPr marL="0" lvl="1" defTabSz="1097280">
              <a:spcBef>
                <a:spcPts val="900"/>
              </a:spcBef>
              <a:buClr>
                <a:srgbClr val="003359"/>
              </a:buClr>
              <a:buSzPct val="70000"/>
              <a:defRPr/>
            </a:pPr>
            <a:r>
              <a:rPr lang="en-US" sz="2600" dirty="0">
                <a:latin typeface="Arial Narrow" panose="020B0604020202020204" pitchFamily="34" charset="0"/>
                <a:cs typeface="Arial Narrow" panose="020B0604020202020204" pitchFamily="34" charset="0"/>
              </a:rPr>
              <a:t>PART D PRESCRIPTION DRUG BENEFIT</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Syringes	</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Insulin	</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Needles</a:t>
            </a:r>
          </a:p>
          <a:p>
            <a:pPr marL="274320" lvl="1" indent="-274320" defTabSz="1097280">
              <a:spcBef>
                <a:spcPts val="900"/>
              </a:spcBef>
              <a:buClr>
                <a:srgbClr val="0094D7"/>
              </a:buClr>
              <a:buSzPct val="100000"/>
              <a:buFont typeface="Arial" panose="020B0604020202020204" pitchFamily="34" charset="0"/>
              <a:buChar char="•"/>
              <a:defRPr/>
            </a:pPr>
            <a:r>
              <a:rPr lang="en-US" sz="2200" dirty="0">
                <a:solidFill>
                  <a:srgbClr val="003359"/>
                </a:solidFill>
              </a:rPr>
              <a:t>Alcohol swabs</a:t>
            </a:r>
          </a:p>
        </p:txBody>
      </p:sp>
      <p:sp>
        <p:nvSpPr>
          <p:cNvPr id="3" name="Slide Number Placeholder 2">
            <a:extLst>
              <a:ext uri="{FF2B5EF4-FFF2-40B4-BE49-F238E27FC236}">
                <a16:creationId xmlns:a16="http://schemas.microsoft.com/office/drawing/2014/main" id="{81FFB423-E220-1071-B841-3355EF2FB0A8}"/>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7F4B8A06-90D9-230C-63AA-A034597F6AC3}"/>
              </a:ext>
            </a:extLst>
          </p:cNvPr>
          <p:cNvSpPr>
            <a:spLocks noGrp="1"/>
          </p:cNvSpPr>
          <p:nvPr>
            <p:ph type="body" sz="quarter" idx="13"/>
          </p:nvPr>
        </p:nvSpPr>
        <p:spPr/>
        <p:txBody>
          <a:bodyPr/>
          <a:lstStyle/>
          <a:p>
            <a:r>
              <a:rPr lang="en-US" dirty="0"/>
              <a:t>GROUP MEDICAREBLUE</a:t>
            </a:r>
            <a:r>
              <a:rPr lang="en-US" baseline="30000" dirty="0"/>
              <a:t>SM</a:t>
            </a:r>
            <a:r>
              <a:rPr lang="en-US" dirty="0"/>
              <a:t> RX</a:t>
            </a:r>
          </a:p>
        </p:txBody>
      </p:sp>
      <p:sp>
        <p:nvSpPr>
          <p:cNvPr id="10" name="Text Placeholder 9">
            <a:extLst>
              <a:ext uri="{FF2B5EF4-FFF2-40B4-BE49-F238E27FC236}">
                <a16:creationId xmlns:a16="http://schemas.microsoft.com/office/drawing/2014/main" id="{6F584ECF-C598-BDFC-D1E1-FF24CBD61434}"/>
              </a:ext>
            </a:extLst>
          </p:cNvPr>
          <p:cNvSpPr>
            <a:spLocks noGrp="1"/>
          </p:cNvSpPr>
          <p:nvPr>
            <p:ph type="body" sz="quarter" idx="17"/>
          </p:nvPr>
        </p:nvSpPr>
        <p:spPr/>
        <p:txBody>
          <a:bodyPr/>
          <a:lstStyle/>
          <a:p>
            <a:r>
              <a:rPr lang="en-US" dirty="0"/>
              <a:t>Diabetic supply coverage</a:t>
            </a:r>
          </a:p>
        </p:txBody>
      </p:sp>
      <p:sp>
        <p:nvSpPr>
          <p:cNvPr id="6" name="Rectangle 5">
            <a:extLst>
              <a:ext uri="{FF2B5EF4-FFF2-40B4-BE49-F238E27FC236}">
                <a16:creationId xmlns:a16="http://schemas.microsoft.com/office/drawing/2014/main" id="{7D2637DB-9675-FCF2-7668-76B4C8F087ED}"/>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14" name="TextBox 13">
            <a:extLst>
              <a:ext uri="{FF2B5EF4-FFF2-40B4-BE49-F238E27FC236}">
                <a16:creationId xmlns:a16="http://schemas.microsoft.com/office/drawing/2014/main" id="{0319F863-9811-D4FC-FE16-1DA5F269CF63}"/>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sp>
        <p:nvSpPr>
          <p:cNvPr id="15" name="TextBox 14">
            <a:extLst>
              <a:ext uri="{FF2B5EF4-FFF2-40B4-BE49-F238E27FC236}">
                <a16:creationId xmlns:a16="http://schemas.microsoft.com/office/drawing/2014/main" id="{CCBD0CA1-CE80-D8AE-79CD-4C71BD826121}"/>
              </a:ext>
            </a:extLst>
          </p:cNvPr>
          <p:cNvSpPr txBox="1"/>
          <p:nvPr/>
        </p:nvSpPr>
        <p:spPr>
          <a:xfrm rot="10800000">
            <a:off x="14083127" y="7363214"/>
            <a:ext cx="385226"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rPr>
              <a:t>[</a:t>
            </a:r>
          </a:p>
        </p:txBody>
      </p:sp>
      <p:sp>
        <p:nvSpPr>
          <p:cNvPr id="19" name="Oval 18">
            <a:extLst>
              <a:ext uri="{FF2B5EF4-FFF2-40B4-BE49-F238E27FC236}">
                <a16:creationId xmlns:a16="http://schemas.microsoft.com/office/drawing/2014/main" id="{890992C6-1967-34CA-C11E-8EB6C7723BEF}"/>
              </a:ext>
            </a:extLst>
          </p:cNvPr>
          <p:cNvSpPr/>
          <p:nvPr/>
        </p:nvSpPr>
        <p:spPr>
          <a:xfrm>
            <a:off x="3215228" y="1613875"/>
            <a:ext cx="1290140" cy="12901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910BB519-DC3B-0198-1F3C-2435A224AF20}"/>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29" name="Oval 28">
            <a:extLst>
              <a:ext uri="{FF2B5EF4-FFF2-40B4-BE49-F238E27FC236}">
                <a16:creationId xmlns:a16="http://schemas.microsoft.com/office/drawing/2014/main" id="{B711C91B-9554-ADC8-DA5D-167E3EB571EE}"/>
              </a:ext>
            </a:extLst>
          </p:cNvPr>
          <p:cNvSpPr/>
          <p:nvPr/>
        </p:nvSpPr>
        <p:spPr>
          <a:xfrm>
            <a:off x="10187357" y="1609989"/>
            <a:ext cx="1290140" cy="1290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7" name="Graphic 6">
            <a:extLst>
              <a:ext uri="{FF2B5EF4-FFF2-40B4-BE49-F238E27FC236}">
                <a16:creationId xmlns:a16="http://schemas.microsoft.com/office/drawing/2014/main" id="{82A79034-5035-C295-D7A8-0A118735658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65280" y="1872073"/>
            <a:ext cx="765972" cy="765972"/>
          </a:xfrm>
          <a:prstGeom prst="rect">
            <a:avLst/>
          </a:prstGeom>
        </p:spPr>
      </p:pic>
      <p:pic>
        <p:nvPicPr>
          <p:cNvPr id="9" name="Graphic 8">
            <a:extLst>
              <a:ext uri="{FF2B5EF4-FFF2-40B4-BE49-F238E27FC236}">
                <a16:creationId xmlns:a16="http://schemas.microsoft.com/office/drawing/2014/main" id="{DCCA3365-32AB-9763-D863-FBE55529D0C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24275" y="1868232"/>
            <a:ext cx="765972" cy="756151"/>
          </a:xfrm>
          <a:prstGeom prst="rect">
            <a:avLst/>
          </a:prstGeom>
        </p:spPr>
      </p:pic>
    </p:spTree>
    <p:extLst>
      <p:ext uri="{BB962C8B-B14F-4D97-AF65-F5344CB8AC3E}">
        <p14:creationId xmlns:p14="http://schemas.microsoft.com/office/powerpoint/2010/main" val="37423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a:lstStyle/>
          <a:p>
            <a:r>
              <a:rPr lang="en-US" dirty="0"/>
              <a:t>VACCINATION COVERAGE WITH GROUP MEDICAREBLUE</a:t>
            </a:r>
            <a:r>
              <a:rPr lang="en-US" baseline="30000" dirty="0"/>
              <a:t>SM</a:t>
            </a:r>
            <a:r>
              <a:rPr lang="en-US" dirty="0"/>
              <a:t> RX</a:t>
            </a:r>
          </a:p>
        </p:txBody>
      </p:sp>
      <p:sp>
        <p:nvSpPr>
          <p:cNvPr id="12" name="Text Placeholder 9">
            <a:extLst>
              <a:ext uri="{FF2B5EF4-FFF2-40B4-BE49-F238E27FC236}">
                <a16:creationId xmlns:a16="http://schemas.microsoft.com/office/drawing/2014/main" id="{4BE570E2-787A-CD71-E099-D43EABA669AF}"/>
              </a:ext>
            </a:extLst>
          </p:cNvPr>
          <p:cNvSpPr>
            <a:spLocks noGrp="1"/>
          </p:cNvSpPr>
          <p:nvPr>
            <p:ph type="body" sz="quarter" idx="17"/>
          </p:nvPr>
        </p:nvSpPr>
        <p:spPr>
          <a:xfrm>
            <a:off x="504825" y="1304894"/>
            <a:ext cx="13451807" cy="1273047"/>
          </a:xfrm>
        </p:spPr>
        <p:txBody>
          <a:bodyPr>
            <a:noAutofit/>
          </a:bodyPr>
          <a:lstStyle/>
          <a:p>
            <a:pPr lvl="0" defTabSz="728981" eaLnBrk="0" fontAlgn="base" hangingPunct="0">
              <a:lnSpc>
                <a:spcPct val="100000"/>
              </a:lnSpc>
              <a:spcBef>
                <a:spcPct val="0"/>
              </a:spcBef>
              <a:spcAft>
                <a:spcPts val="960"/>
              </a:spcAft>
              <a:buClr>
                <a:srgbClr val="0094D7"/>
              </a:buClr>
              <a:defRPr/>
            </a:pPr>
            <a:r>
              <a:rPr lang="en-US" dirty="0">
                <a:solidFill>
                  <a:srgbClr val="003359"/>
                </a:solidFill>
                <a:latin typeface="Arial" pitchFamily="34" charset="0"/>
                <a:ea typeface="MS PGothic" panose="020B0600070205080204" pitchFamily="34" charset="-128"/>
              </a:rPr>
              <a:t>Using your Part D coverage for vaccinations</a:t>
            </a:r>
          </a:p>
        </p:txBody>
      </p:sp>
      <p:sp>
        <p:nvSpPr>
          <p:cNvPr id="13" name="Rectangle 12">
            <a:extLst>
              <a:ext uri="{FF2B5EF4-FFF2-40B4-BE49-F238E27FC236}">
                <a16:creationId xmlns:a16="http://schemas.microsoft.com/office/drawing/2014/main" id="{37229FF6-9B3B-FF61-B055-92B594A85AA7}"/>
              </a:ext>
            </a:extLst>
          </p:cNvPr>
          <p:cNvSpPr/>
          <p:nvPr/>
        </p:nvSpPr>
        <p:spPr>
          <a:xfrm>
            <a:off x="609600" y="2287361"/>
            <a:ext cx="4283742" cy="4944712"/>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16" name="TextBox 15">
            <a:extLst>
              <a:ext uri="{FF2B5EF4-FFF2-40B4-BE49-F238E27FC236}">
                <a16:creationId xmlns:a16="http://schemas.microsoft.com/office/drawing/2014/main" id="{1C69F46A-5AAA-9626-855B-DFFE2C3C92B1}"/>
              </a:ext>
            </a:extLst>
          </p:cNvPr>
          <p:cNvSpPr txBox="1"/>
          <p:nvPr/>
        </p:nvSpPr>
        <p:spPr>
          <a:xfrm>
            <a:off x="964295" y="2491018"/>
            <a:ext cx="3678217" cy="3023905"/>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AT THE PHARMACY</a:t>
            </a:r>
          </a:p>
          <a:p>
            <a:pPr marL="0" lvl="1" defTabSz="1097280">
              <a:spcBef>
                <a:spcPts val="900"/>
              </a:spcBef>
              <a:buClr>
                <a:srgbClr val="003359"/>
              </a:buClr>
              <a:buSzPct val="70000"/>
              <a:defRPr/>
            </a:pPr>
            <a:r>
              <a:rPr lang="en-US" sz="1800" dirty="0">
                <a:solidFill>
                  <a:srgbClr val="003359"/>
                </a:solidFill>
              </a:rPr>
              <a:t>You buy the Part D vaccine at the pharmacy and the pharmacist administers the vaccine.*</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You pay the pharmacy your copay and cost for </a:t>
            </a:r>
            <a:br>
              <a:rPr lang="en-US" sz="1800" dirty="0">
                <a:solidFill>
                  <a:srgbClr val="003359"/>
                </a:solidFill>
              </a:rPr>
            </a:br>
            <a:r>
              <a:rPr lang="en-US" sz="1800" dirty="0">
                <a:solidFill>
                  <a:srgbClr val="003359"/>
                </a:solidFill>
              </a:rPr>
              <a:t>administering the vaccine</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The plan pays the remainder </a:t>
            </a:r>
            <a:br>
              <a:rPr lang="en-US" sz="1800" dirty="0">
                <a:solidFill>
                  <a:srgbClr val="003359"/>
                </a:solidFill>
              </a:rPr>
            </a:br>
            <a:r>
              <a:rPr lang="en-US" sz="1800" dirty="0">
                <a:solidFill>
                  <a:srgbClr val="003359"/>
                </a:solidFill>
              </a:rPr>
              <a:t>of the costs</a:t>
            </a:r>
          </a:p>
        </p:txBody>
      </p:sp>
      <p:sp>
        <p:nvSpPr>
          <p:cNvPr id="23" name="Rectangle 22">
            <a:extLst>
              <a:ext uri="{FF2B5EF4-FFF2-40B4-BE49-F238E27FC236}">
                <a16:creationId xmlns:a16="http://schemas.microsoft.com/office/drawing/2014/main" id="{DD0298C6-A2B4-E365-8BB0-65BD053A23E9}"/>
              </a:ext>
            </a:extLst>
          </p:cNvPr>
          <p:cNvSpPr/>
          <p:nvPr/>
        </p:nvSpPr>
        <p:spPr>
          <a:xfrm>
            <a:off x="5145932" y="2287361"/>
            <a:ext cx="4283742" cy="4944712"/>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24" name="TextBox 23">
            <a:extLst>
              <a:ext uri="{FF2B5EF4-FFF2-40B4-BE49-F238E27FC236}">
                <a16:creationId xmlns:a16="http://schemas.microsoft.com/office/drawing/2014/main" id="{A8700157-1CA6-E4C2-8389-2EDFC55D59D6}"/>
              </a:ext>
            </a:extLst>
          </p:cNvPr>
          <p:cNvSpPr txBox="1"/>
          <p:nvPr/>
        </p:nvSpPr>
        <p:spPr>
          <a:xfrm>
            <a:off x="5487494" y="2491018"/>
            <a:ext cx="3678217" cy="2585323"/>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AT THE DOCTOR’S OFFICE</a:t>
            </a:r>
          </a:p>
          <a:p>
            <a:pPr marL="0" lvl="1" defTabSz="1097280">
              <a:spcBef>
                <a:spcPts val="900"/>
              </a:spcBef>
              <a:buClr>
                <a:srgbClr val="0094D7"/>
              </a:buClr>
              <a:buSzPct val="100000"/>
              <a:defRPr/>
            </a:pPr>
            <a:r>
              <a:rPr lang="en-US" sz="1800" dirty="0">
                <a:solidFill>
                  <a:srgbClr val="003359"/>
                </a:solidFill>
              </a:rPr>
              <a:t>You get the Part D vaccination</a:t>
            </a:r>
            <a:br>
              <a:rPr lang="en-US" sz="1800" dirty="0">
                <a:solidFill>
                  <a:srgbClr val="003359"/>
                </a:solidFill>
              </a:rPr>
            </a:br>
            <a:r>
              <a:rPr lang="en-US" sz="1800" dirty="0">
                <a:solidFill>
                  <a:srgbClr val="003359"/>
                </a:solidFill>
              </a:rPr>
              <a:t>at your doctor’s office.</a:t>
            </a:r>
          </a:p>
          <a:p>
            <a:pPr marL="179388" lvl="1" indent="-179388" defTabSz="1097280">
              <a:spcBef>
                <a:spcPts val="900"/>
              </a:spcBef>
              <a:buClr>
                <a:srgbClr val="0094D7"/>
              </a:buClr>
              <a:buSzPct val="100000"/>
              <a:buFont typeface="Arial" panose="020B0604020202020204" pitchFamily="34" charset="0"/>
              <a:buChar char="•"/>
              <a:defRPr/>
            </a:pPr>
            <a:r>
              <a:rPr lang="en-US" sz="1800" dirty="0">
                <a:solidFill>
                  <a:srgbClr val="003359"/>
                </a:solidFill>
              </a:rPr>
              <a:t>You pay the entire cost upfront</a:t>
            </a:r>
          </a:p>
          <a:p>
            <a:pPr marL="179388" lvl="1" indent="-179388" defTabSz="1097280">
              <a:spcBef>
                <a:spcPts val="900"/>
              </a:spcBef>
              <a:buClr>
                <a:srgbClr val="0094D7"/>
              </a:buClr>
              <a:buSzPct val="100000"/>
              <a:buFont typeface="Arial" panose="020B0604020202020204" pitchFamily="34" charset="0"/>
              <a:buChar char="•"/>
              <a:defRPr/>
            </a:pPr>
            <a:r>
              <a:rPr lang="en-US" sz="1800" dirty="0">
                <a:solidFill>
                  <a:srgbClr val="003359"/>
                </a:solidFill>
              </a:rPr>
              <a:t>Submit a claim to your plan</a:t>
            </a:r>
          </a:p>
          <a:p>
            <a:pPr marL="179388" lvl="1" indent="-179388" defTabSz="1097280">
              <a:spcBef>
                <a:spcPts val="900"/>
              </a:spcBef>
              <a:buClr>
                <a:srgbClr val="0094D7"/>
              </a:buClr>
              <a:buSzPct val="100000"/>
              <a:buFont typeface="Arial" panose="020B0604020202020204" pitchFamily="34" charset="0"/>
              <a:buChar char="•"/>
              <a:defRPr/>
            </a:pPr>
            <a:r>
              <a:rPr lang="en-US" sz="1800" dirty="0">
                <a:solidFill>
                  <a:srgbClr val="003359"/>
                </a:solidFill>
              </a:rPr>
              <a:t>Plan reimburses you a portion of the amount you paid</a:t>
            </a:r>
          </a:p>
        </p:txBody>
      </p:sp>
      <p:sp>
        <p:nvSpPr>
          <p:cNvPr id="25" name="Rectangle 24">
            <a:extLst>
              <a:ext uri="{FF2B5EF4-FFF2-40B4-BE49-F238E27FC236}">
                <a16:creationId xmlns:a16="http://schemas.microsoft.com/office/drawing/2014/main" id="{1EFE92B8-E99C-BE0A-B036-A3DFCFFD4479}"/>
              </a:ext>
            </a:extLst>
          </p:cNvPr>
          <p:cNvSpPr/>
          <p:nvPr/>
        </p:nvSpPr>
        <p:spPr>
          <a:xfrm>
            <a:off x="9682263" y="2287361"/>
            <a:ext cx="4283742" cy="4944712"/>
          </a:xfrm>
          <a:prstGeom prst="rect">
            <a:avLst/>
          </a:prstGeom>
          <a:ln w="25400">
            <a:solidFill>
              <a:schemeClr val="accent1"/>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dirty="0">
              <a:ln w="28575">
                <a:solidFill>
                  <a:srgbClr val="0094D7"/>
                </a:solidFill>
              </a:ln>
              <a:solidFill>
                <a:srgbClr val="003359"/>
              </a:solidFill>
              <a:effectLst/>
              <a:uLnTx/>
              <a:uFillTx/>
              <a:latin typeface="Arial"/>
              <a:ea typeface="Helvetica Neue Thin"/>
            </a:endParaRPr>
          </a:p>
        </p:txBody>
      </p:sp>
      <p:sp>
        <p:nvSpPr>
          <p:cNvPr id="26" name="TextBox 25">
            <a:extLst>
              <a:ext uri="{FF2B5EF4-FFF2-40B4-BE49-F238E27FC236}">
                <a16:creationId xmlns:a16="http://schemas.microsoft.com/office/drawing/2014/main" id="{BDC5EEEF-1041-B941-9820-AAD264939351}"/>
              </a:ext>
            </a:extLst>
          </p:cNvPr>
          <p:cNvSpPr txBox="1"/>
          <p:nvPr/>
        </p:nvSpPr>
        <p:spPr>
          <a:xfrm>
            <a:off x="10036958" y="2491018"/>
            <a:ext cx="3678217" cy="4455066"/>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PHARMACY AND</a:t>
            </a:r>
            <a:br>
              <a:rPr lang="en-US" sz="2400" dirty="0">
                <a:solidFill>
                  <a:srgbClr val="0094D7"/>
                </a:solidFill>
                <a:latin typeface="Arial Narrow" panose="020B0604020202020204" pitchFamily="34" charset="0"/>
                <a:cs typeface="Arial Narrow" panose="020B0604020202020204" pitchFamily="34" charset="0"/>
              </a:rPr>
            </a:br>
            <a:r>
              <a:rPr lang="en-US" sz="2400" dirty="0">
                <a:solidFill>
                  <a:srgbClr val="0094D7"/>
                </a:solidFill>
                <a:latin typeface="Arial Narrow" panose="020B0604020202020204" pitchFamily="34" charset="0"/>
                <a:cs typeface="Arial Narrow" panose="020B0604020202020204" pitchFamily="34" charset="0"/>
              </a:rPr>
              <a:t>DOCTOR’S OFFICE</a:t>
            </a:r>
          </a:p>
          <a:p>
            <a:pPr marL="0" lvl="1" defTabSz="1097280">
              <a:spcBef>
                <a:spcPts val="900"/>
              </a:spcBef>
              <a:buClr>
                <a:srgbClr val="003359"/>
              </a:buClr>
              <a:buSzPct val="70000"/>
              <a:defRPr/>
            </a:pPr>
            <a:r>
              <a:rPr lang="en-US" sz="1800" dirty="0">
                <a:solidFill>
                  <a:srgbClr val="003359"/>
                </a:solidFill>
              </a:rPr>
              <a:t>You buy the Part D vaccine at your pharmacy and take it to your doctor’s office where the doctor administers the vaccine. </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You pay the pharmacy your copay for the vaccine solution</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You pay your doctor the entire cost of administering it</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Submit a claim to your plan</a:t>
            </a:r>
          </a:p>
          <a:p>
            <a:pPr marL="179388" lvl="1" indent="-179388"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Plan reimburses you a portion of the amount you paid</a:t>
            </a:r>
          </a:p>
        </p:txBody>
      </p:sp>
      <p:sp>
        <p:nvSpPr>
          <p:cNvPr id="27" name="Footer Placeholder 4">
            <a:extLst>
              <a:ext uri="{FF2B5EF4-FFF2-40B4-BE49-F238E27FC236}">
                <a16:creationId xmlns:a16="http://schemas.microsoft.com/office/drawing/2014/main" id="{3B1A340B-DA58-E358-8CC5-890E0F72909E}"/>
              </a:ext>
            </a:extLst>
          </p:cNvPr>
          <p:cNvSpPr>
            <a:spLocks noGrp="1"/>
          </p:cNvSpPr>
          <p:nvPr>
            <p:ph type="ftr" sz="quarter" idx="3"/>
          </p:nvPr>
        </p:nvSpPr>
        <p:spPr>
          <a:xfrm>
            <a:off x="505414" y="7627621"/>
            <a:ext cx="8660298" cy="369367"/>
          </a:xfrm>
        </p:spPr>
        <p:txBody>
          <a:bodyPr/>
          <a:lstStyle/>
          <a:p>
            <a:pPr>
              <a:defRPr/>
            </a:pPr>
            <a:r>
              <a:rPr lang="en-US" sz="1200" dirty="0"/>
              <a:t>*Some states do not allow the pharmacy to administer the vaccination. View Chapter 5 of your </a:t>
            </a:r>
            <a:r>
              <a:rPr lang="en-US" sz="1200" i="1" dirty="0"/>
              <a:t>Evidence of Coverage (EOC), </a:t>
            </a:r>
            <a:r>
              <a:rPr lang="en-US" sz="1200" dirty="0"/>
              <a:t>“Asking us to pay our share of the costs for covered drugs” for more information. </a:t>
            </a:r>
          </a:p>
        </p:txBody>
      </p:sp>
    </p:spTree>
    <p:extLst>
      <p:ext uri="{BB962C8B-B14F-4D97-AF65-F5344CB8AC3E}">
        <p14:creationId xmlns:p14="http://schemas.microsoft.com/office/powerpoint/2010/main" val="75926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fld id="{9A980B10-2A40-48A3-B68E-FF4291541DB6}" type="slidenum">
              <a:rPr lang="en-CA" smtClean="0"/>
              <a:t>26</a:t>
            </a:fld>
            <a:endParaRPr lang="en-CA" dirty="0"/>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a:lstStyle/>
          <a:p>
            <a:pPr lvl="0">
              <a:spcBef>
                <a:spcPts val="900"/>
              </a:spcBef>
            </a:pPr>
            <a:r>
              <a:rPr lang="en-US" dirty="0">
                <a:solidFill>
                  <a:srgbClr val="0094D7"/>
                </a:solidFill>
              </a:rPr>
              <a:t>GROUP MEDICAREBLUE</a:t>
            </a:r>
            <a:r>
              <a:rPr lang="en-US" baseline="30000" dirty="0">
                <a:solidFill>
                  <a:srgbClr val="0094D7"/>
                </a:solidFill>
              </a:rPr>
              <a:t>SM </a:t>
            </a:r>
            <a:r>
              <a:rPr lang="en-US" dirty="0">
                <a:solidFill>
                  <a:srgbClr val="0094D7"/>
                </a:solidFill>
              </a:rPr>
              <a:t>RX MEMBER RESOURCES</a:t>
            </a:r>
          </a:p>
        </p:txBody>
      </p:sp>
      <p:sp>
        <p:nvSpPr>
          <p:cNvPr id="17" name="Rectangle 16">
            <a:extLst>
              <a:ext uri="{FF2B5EF4-FFF2-40B4-BE49-F238E27FC236}">
                <a16:creationId xmlns:a16="http://schemas.microsoft.com/office/drawing/2014/main" id="{FA767A08-86AD-39DE-9137-63892DC0E9C4}"/>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algn="ctr" defTabSz="1097280">
              <a:lnSpc>
                <a:spcPct val="90000"/>
              </a:lnSpc>
              <a:spcBef>
                <a:spcPts val="480"/>
              </a:spcBef>
            </a:pPr>
            <a:endParaRPr lang="en-CA" sz="840" dirty="0">
              <a:ln w="28575">
                <a:solidFill>
                  <a:schemeClr val="tx1"/>
                </a:solidFill>
              </a:ln>
              <a:solidFill>
                <a:schemeClr val="tx2"/>
              </a:solidFill>
            </a:endParaRPr>
          </a:p>
        </p:txBody>
      </p:sp>
      <p:sp>
        <p:nvSpPr>
          <p:cNvPr id="18" name="TextBox 17">
            <a:extLst>
              <a:ext uri="{FF2B5EF4-FFF2-40B4-BE49-F238E27FC236}">
                <a16:creationId xmlns:a16="http://schemas.microsoft.com/office/drawing/2014/main" id="{5EA5CE44-D10B-0FE2-7AE1-DC6406DA6AEE}"/>
              </a:ext>
            </a:extLst>
          </p:cNvPr>
          <p:cNvSpPr txBox="1"/>
          <p:nvPr/>
        </p:nvSpPr>
        <p:spPr>
          <a:xfrm>
            <a:off x="964295" y="3120262"/>
            <a:ext cx="3917674" cy="2700739"/>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chemeClr val="accent2"/>
                </a:solidFill>
                <a:latin typeface="Arial Narrow" panose="020B0604020202020204" pitchFamily="34" charset="0"/>
                <a:cs typeface="Arial Narrow" panose="020B0604020202020204" pitchFamily="34" charset="0"/>
              </a:rPr>
              <a:t>ONLINE</a:t>
            </a:r>
          </a:p>
          <a:p>
            <a:pPr marL="0" lvl="1" defTabSz="1097280">
              <a:spcBef>
                <a:spcPts val="900"/>
              </a:spcBef>
              <a:buClr>
                <a:srgbClr val="003359"/>
              </a:buClr>
              <a:buSzPct val="70000"/>
              <a:defRPr/>
            </a:pPr>
            <a:r>
              <a:rPr lang="en-US" sz="1800" dirty="0">
                <a:solidFill>
                  <a:srgbClr val="003359"/>
                </a:solidFill>
              </a:rPr>
              <a:t>Visit </a:t>
            </a:r>
            <a:r>
              <a:rPr lang="en-US" sz="1800" b="1" u="sng" dirty="0">
                <a:solidFill>
                  <a:schemeClr val="accent2"/>
                </a:solidFill>
              </a:rPr>
              <a:t>YourMedicareSolutions.com/</a:t>
            </a:r>
          </a:p>
          <a:p>
            <a:pPr marL="0" lvl="1" defTabSz="1097280">
              <a:spcBef>
                <a:spcPts val="900"/>
              </a:spcBef>
              <a:buClr>
                <a:srgbClr val="003359"/>
              </a:buClr>
              <a:buSzPct val="70000"/>
              <a:defRPr/>
            </a:pPr>
            <a:r>
              <a:rPr lang="en-US" sz="1800" b="1" u="sng" dirty="0" err="1">
                <a:solidFill>
                  <a:schemeClr val="accent2"/>
                </a:solidFill>
              </a:rPr>
              <a:t>GroupPlans</a:t>
            </a:r>
            <a:r>
              <a:rPr lang="en-US" sz="1800" b="1" u="sng" dirty="0">
                <a:solidFill>
                  <a:schemeClr val="accent2"/>
                </a:solidFill>
              </a:rPr>
              <a:t> </a:t>
            </a:r>
            <a:br>
              <a:rPr lang="en-US" sz="1800" dirty="0">
                <a:solidFill>
                  <a:srgbClr val="003359"/>
                </a:solidFill>
              </a:rPr>
            </a:br>
            <a:r>
              <a:rPr lang="en-US" sz="1800" dirty="0">
                <a:solidFill>
                  <a:srgbClr val="003359"/>
                </a:solidFill>
              </a:rPr>
              <a:t>to see:</a:t>
            </a:r>
          </a:p>
          <a:p>
            <a:pPr marL="174625" lvl="1" indent="-174625"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Forms</a:t>
            </a:r>
          </a:p>
          <a:p>
            <a:pPr marL="174625" lvl="1" indent="-174625"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Formulary</a:t>
            </a:r>
          </a:p>
          <a:p>
            <a:pPr marL="174625" lvl="1" indent="-174625" defTabSz="1097280">
              <a:spcBef>
                <a:spcPts val="900"/>
              </a:spcBef>
              <a:buClr>
                <a:schemeClr val="accent2"/>
              </a:buClr>
              <a:buSzPct val="100000"/>
              <a:buFont typeface="Arial" panose="020B0604020202020204" pitchFamily="34" charset="0"/>
              <a:buChar char="•"/>
              <a:defRPr/>
            </a:pPr>
            <a:r>
              <a:rPr lang="en-US" sz="1800" dirty="0">
                <a:solidFill>
                  <a:srgbClr val="003359"/>
                </a:solidFill>
              </a:rPr>
              <a:t>Pharmacy locator</a:t>
            </a:r>
          </a:p>
        </p:txBody>
      </p:sp>
      <p:sp>
        <p:nvSpPr>
          <p:cNvPr id="19" name="Rectangle 18">
            <a:extLst>
              <a:ext uri="{FF2B5EF4-FFF2-40B4-BE49-F238E27FC236}">
                <a16:creationId xmlns:a16="http://schemas.microsoft.com/office/drawing/2014/main" id="{91B22BD0-1E0F-2BDB-813A-4268AAD794B5}"/>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algn="ctr" defTabSz="1097280">
              <a:lnSpc>
                <a:spcPct val="90000"/>
              </a:lnSpc>
              <a:spcBef>
                <a:spcPts val="480"/>
              </a:spcBef>
            </a:pPr>
            <a:endParaRPr lang="en-CA" sz="840" dirty="0">
              <a:ln w="28575">
                <a:solidFill>
                  <a:schemeClr val="tx1"/>
                </a:solidFill>
              </a:ln>
              <a:solidFill>
                <a:schemeClr val="tx2"/>
              </a:solidFill>
            </a:endParaRPr>
          </a:p>
        </p:txBody>
      </p:sp>
      <p:sp>
        <p:nvSpPr>
          <p:cNvPr id="20" name="TextBox 19">
            <a:extLst>
              <a:ext uri="{FF2B5EF4-FFF2-40B4-BE49-F238E27FC236}">
                <a16:creationId xmlns:a16="http://schemas.microsoft.com/office/drawing/2014/main" id="{A25398E5-B252-5CBC-3854-ED5D4D1961E0}"/>
              </a:ext>
            </a:extLst>
          </p:cNvPr>
          <p:cNvSpPr txBox="1"/>
          <p:nvPr/>
        </p:nvSpPr>
        <p:spPr>
          <a:xfrm>
            <a:off x="5487494" y="3120262"/>
            <a:ext cx="3678217" cy="1408078"/>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CUSTOMER SERVICE</a:t>
            </a:r>
          </a:p>
          <a:p>
            <a:pPr marL="0" lvl="1" defTabSz="1097280">
              <a:spcBef>
                <a:spcPts val="900"/>
              </a:spcBef>
              <a:buClr>
                <a:schemeClr val="accent2"/>
              </a:buClr>
              <a:buSzPct val="100000"/>
              <a:defRPr/>
            </a:pPr>
            <a:r>
              <a:rPr lang="en-US" sz="1800" dirty="0">
                <a:solidFill>
                  <a:srgbClr val="003359"/>
                </a:solidFill>
              </a:rPr>
              <a:t>Call </a:t>
            </a:r>
            <a:r>
              <a:rPr lang="en-US" sz="1800" b="1" dirty="0"/>
              <a:t>1-877-838-3827</a:t>
            </a:r>
            <a:r>
              <a:rPr lang="en-US" sz="1800" dirty="0">
                <a:solidFill>
                  <a:srgbClr val="003359"/>
                </a:solidFill>
              </a:rPr>
              <a:t> (TTY </a:t>
            </a:r>
            <a:r>
              <a:rPr lang="en-US" sz="1800" b="1" dirty="0"/>
              <a:t>711</a:t>
            </a:r>
            <a:r>
              <a:rPr lang="en-US" sz="1800" dirty="0">
                <a:solidFill>
                  <a:srgbClr val="003359"/>
                </a:solidFill>
              </a:rPr>
              <a:t>) </a:t>
            </a:r>
            <a:br>
              <a:rPr lang="en-US" sz="1800" dirty="0">
                <a:solidFill>
                  <a:srgbClr val="003359"/>
                </a:solidFill>
              </a:rPr>
            </a:br>
            <a:r>
              <a:rPr lang="en-US" sz="1800" dirty="0">
                <a:solidFill>
                  <a:srgbClr val="003359"/>
                </a:solidFill>
              </a:rPr>
              <a:t>daily, 8 a.m. to 8 p.m.*, Central and Mountain Times</a:t>
            </a:r>
          </a:p>
        </p:txBody>
      </p:sp>
      <p:grpSp>
        <p:nvGrpSpPr>
          <p:cNvPr id="5" name="Group 4">
            <a:extLst>
              <a:ext uri="{FF2B5EF4-FFF2-40B4-BE49-F238E27FC236}">
                <a16:creationId xmlns:a16="http://schemas.microsoft.com/office/drawing/2014/main" id="{CBEF68EA-5733-9DF9-BE36-9FA1EBCF7993}"/>
              </a:ext>
            </a:extLst>
          </p:cNvPr>
          <p:cNvGrpSpPr/>
          <p:nvPr/>
        </p:nvGrpSpPr>
        <p:grpSpPr>
          <a:xfrm>
            <a:off x="2032000" y="1816377"/>
            <a:ext cx="1460500" cy="1188720"/>
            <a:chOff x="2032000" y="1816377"/>
            <a:chExt cx="1460500" cy="1188720"/>
          </a:xfrm>
        </p:grpSpPr>
        <p:sp>
          <p:nvSpPr>
            <p:cNvPr id="6" name="Rectangle 5">
              <a:extLst>
                <a:ext uri="{FF2B5EF4-FFF2-40B4-BE49-F238E27FC236}">
                  <a16:creationId xmlns:a16="http://schemas.microsoft.com/office/drawing/2014/main" id="{CA0C00AD-FA85-BC4E-AC8D-3F0622877A1A}"/>
                </a:ext>
              </a:extLst>
            </p:cNvPr>
            <p:cNvSpPr/>
            <p:nvPr/>
          </p:nvSpPr>
          <p:spPr>
            <a:xfrm>
              <a:off x="2032000" y="210716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742BC34A-76E4-334B-D09D-FADC4932230D}"/>
                </a:ext>
              </a:extLst>
            </p:cNvPr>
            <p:cNvGrpSpPr/>
            <p:nvPr/>
          </p:nvGrpSpPr>
          <p:grpSpPr>
            <a:xfrm>
              <a:off x="2165024" y="1816377"/>
              <a:ext cx="1188720" cy="1188720"/>
              <a:chOff x="2137538" y="1816377"/>
              <a:chExt cx="1188720" cy="1188720"/>
            </a:xfrm>
          </p:grpSpPr>
          <p:sp>
            <p:nvSpPr>
              <p:cNvPr id="8" name="Oval 7">
                <a:extLst>
                  <a:ext uri="{FF2B5EF4-FFF2-40B4-BE49-F238E27FC236}">
                    <a16:creationId xmlns:a16="http://schemas.microsoft.com/office/drawing/2014/main" id="{3E91A972-9ED9-958E-2314-0D0C772DE219}"/>
                  </a:ext>
                </a:extLst>
              </p:cNvPr>
              <p:cNvSpPr>
                <a:spLocks noChangeAspect="1"/>
              </p:cNvSpPr>
              <p:nvPr/>
            </p:nvSpPr>
            <p:spPr>
              <a:xfrm>
                <a:off x="2137538" y="1816377"/>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9" name="Graphic 8">
                <a:extLst>
                  <a:ext uri="{FF2B5EF4-FFF2-40B4-BE49-F238E27FC236}">
                    <a16:creationId xmlns:a16="http://schemas.microsoft.com/office/drawing/2014/main" id="{2618140F-F29F-DCED-B550-EA02EE45C5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86012" y="2107168"/>
                <a:ext cx="667512" cy="667512"/>
              </a:xfrm>
              <a:prstGeom prst="rect">
                <a:avLst/>
              </a:prstGeom>
            </p:spPr>
          </p:pic>
        </p:grpSp>
      </p:grpSp>
      <p:grpSp>
        <p:nvGrpSpPr>
          <p:cNvPr id="10" name="Group 9">
            <a:extLst>
              <a:ext uri="{FF2B5EF4-FFF2-40B4-BE49-F238E27FC236}">
                <a16:creationId xmlns:a16="http://schemas.microsoft.com/office/drawing/2014/main" id="{3E11ADA7-B11C-2455-44E9-9840FE2E3612}"/>
              </a:ext>
            </a:extLst>
          </p:cNvPr>
          <p:cNvGrpSpPr/>
          <p:nvPr/>
        </p:nvGrpSpPr>
        <p:grpSpPr>
          <a:xfrm>
            <a:off x="6557017" y="1816377"/>
            <a:ext cx="1460500" cy="1188720"/>
            <a:chOff x="6557017" y="1816377"/>
            <a:chExt cx="1460500" cy="1188720"/>
          </a:xfrm>
        </p:grpSpPr>
        <p:sp>
          <p:nvSpPr>
            <p:cNvPr id="11" name="Rectangle 10">
              <a:extLst>
                <a:ext uri="{FF2B5EF4-FFF2-40B4-BE49-F238E27FC236}">
                  <a16:creationId xmlns:a16="http://schemas.microsoft.com/office/drawing/2014/main" id="{7B2B2A75-6CD5-FB5D-1E03-0866B8CC9F86}"/>
                </a:ext>
              </a:extLst>
            </p:cNvPr>
            <p:cNvSpPr/>
            <p:nvPr/>
          </p:nvSpPr>
          <p:spPr>
            <a:xfrm>
              <a:off x="6557017" y="205793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7DF6DC7-9BE4-69ED-5132-32C02F494C06}"/>
                </a:ext>
              </a:extLst>
            </p:cNvPr>
            <p:cNvGrpSpPr/>
            <p:nvPr/>
          </p:nvGrpSpPr>
          <p:grpSpPr>
            <a:xfrm>
              <a:off x="6701356" y="1816377"/>
              <a:ext cx="1188720" cy="1188720"/>
              <a:chOff x="6716052" y="1816377"/>
              <a:chExt cx="1188720" cy="1188720"/>
            </a:xfrm>
          </p:grpSpPr>
          <p:sp>
            <p:nvSpPr>
              <p:cNvPr id="13" name="Oval 12">
                <a:extLst>
                  <a:ext uri="{FF2B5EF4-FFF2-40B4-BE49-F238E27FC236}">
                    <a16:creationId xmlns:a16="http://schemas.microsoft.com/office/drawing/2014/main" id="{2870E8F9-FBD3-9FF1-BF5A-0AF934A29801}"/>
                  </a:ext>
                </a:extLst>
              </p:cNvPr>
              <p:cNvSpPr>
                <a:spLocks noChangeAspect="1"/>
              </p:cNvSpPr>
              <p:nvPr/>
            </p:nvSpPr>
            <p:spPr>
              <a:xfrm>
                <a:off x="6716052" y="1816377"/>
                <a:ext cx="1188720" cy="1188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6" name="Graphic 9">
                <a:extLst>
                  <a:ext uri="{FF2B5EF4-FFF2-40B4-BE49-F238E27FC236}">
                    <a16:creationId xmlns:a16="http://schemas.microsoft.com/office/drawing/2014/main" id="{AD6D6132-46E3-9AEC-B55C-B86653B11C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64526" y="2107168"/>
                <a:ext cx="667512" cy="667512"/>
              </a:xfrm>
              <a:prstGeom prst="rect">
                <a:avLst/>
              </a:prstGeom>
            </p:spPr>
          </p:pic>
        </p:grpSp>
      </p:grpSp>
    </p:spTree>
    <p:extLst>
      <p:ext uri="{BB962C8B-B14F-4D97-AF65-F5344CB8AC3E}">
        <p14:creationId xmlns:p14="http://schemas.microsoft.com/office/powerpoint/2010/main" val="331567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pic>
        <p:nvPicPr>
          <p:cNvPr id="7" name="Picture Placeholder 6">
            <a:extLst>
              <a:ext uri="{FF2B5EF4-FFF2-40B4-BE49-F238E27FC236}">
                <a16:creationId xmlns:a16="http://schemas.microsoft.com/office/drawing/2014/main" id="{1EDDE561-CC2B-4089-8AFD-44386134F49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62" r="62"/>
          <a:stretch/>
        </p:blipFill>
        <p:spPr>
          <a:xfrm>
            <a:off x="6829425" y="0"/>
            <a:ext cx="7800975" cy="7302674"/>
          </a:xfrm>
          <a:prstGeom prst="rect">
            <a:avLst/>
          </a:prstGeom>
        </p:spPr>
      </p:pic>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dirty="0">
                <a:solidFill>
                  <a:schemeClr val="tx2"/>
                </a:solidFill>
              </a:rPr>
              <a:t>QUESTIONS ABOUT GROUP MEDICAREBLUE</a:t>
            </a:r>
            <a:r>
              <a:rPr lang="en-US" sz="4000" b="0" baseline="30000" dirty="0">
                <a:solidFill>
                  <a:schemeClr val="tx2"/>
                </a:solidFill>
                <a:latin typeface="Arial" panose="020B0604020202020204" pitchFamily="34" charset="0"/>
                <a:cs typeface="Arial" panose="020B0604020202020204" pitchFamily="34" charset="0"/>
              </a:rPr>
              <a:t>SM</a:t>
            </a:r>
            <a:r>
              <a:rPr lang="en-US" dirty="0">
                <a:solidFill>
                  <a:schemeClr val="tx2"/>
                </a:solidFill>
              </a:rPr>
              <a:t> RX?</a:t>
            </a:r>
          </a:p>
        </p:txBody>
      </p:sp>
    </p:spTree>
    <p:extLst>
      <p:ext uri="{BB962C8B-B14F-4D97-AF65-F5344CB8AC3E}">
        <p14:creationId xmlns:p14="http://schemas.microsoft.com/office/powerpoint/2010/main" val="23766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5DCF-3C33-DC26-A983-4EF93D418E9F}"/>
              </a:ext>
            </a:extLst>
          </p:cNvPr>
          <p:cNvSpPr>
            <a:spLocks noGrp="1"/>
          </p:cNvSpPr>
          <p:nvPr>
            <p:ph type="title"/>
          </p:nvPr>
        </p:nvSpPr>
        <p:spPr>
          <a:xfrm>
            <a:off x="589280" y="177801"/>
            <a:ext cx="11158221" cy="1226821"/>
          </a:xfrm>
        </p:spPr>
        <p:txBody>
          <a:bodyPr/>
          <a:lstStyle/>
          <a:p>
            <a:pPr>
              <a:defRPr/>
            </a:pPr>
            <a:r>
              <a:rPr lang="en-US" dirty="0">
                <a:solidFill>
                  <a:schemeClr val="tx2"/>
                </a:solidFill>
              </a:rPr>
              <a:t>2023 Group Medicare Renewal</a:t>
            </a:r>
            <a:br>
              <a:rPr lang="en-US" dirty="0">
                <a:solidFill>
                  <a:schemeClr val="tx2"/>
                </a:solidFill>
              </a:rPr>
            </a:br>
            <a:r>
              <a:rPr lang="en-US" sz="1800" dirty="0">
                <a:solidFill>
                  <a:schemeClr val="tx2"/>
                </a:solidFill>
              </a:rPr>
              <a:t>Group Medicare Advantage Standard (MA only PPO) with Group MedicareBlue Rx (PDP) </a:t>
            </a:r>
            <a:br>
              <a:rPr lang="en-US" dirty="0">
                <a:solidFill>
                  <a:schemeClr val="tx2"/>
                </a:solidFill>
              </a:rPr>
            </a:br>
            <a:endParaRPr lang="en-US" sz="2240" dirty="0">
              <a:solidFill>
                <a:schemeClr val="tx2"/>
              </a:solidFill>
            </a:endParaRPr>
          </a:p>
        </p:txBody>
      </p:sp>
      <p:sp>
        <p:nvSpPr>
          <p:cNvPr id="54275" name="Slide Number Placeholder 3">
            <a:extLst>
              <a:ext uri="{FF2B5EF4-FFF2-40B4-BE49-F238E27FC236}">
                <a16:creationId xmlns:a16="http://schemas.microsoft.com/office/drawing/2014/main" id="{41E3C048-B083-A37B-82B0-0CB9FEE0D2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9BF732-7521-4C73-AC80-CED289E5427A}" type="slidenum">
              <a:rPr lang="en-US" altLang="en-US" smtClean="0"/>
              <a:pPr/>
              <a:t>28</a:t>
            </a:fld>
            <a:endParaRPr lang="en-US" altLang="en-US" sz="2880" dirty="0">
              <a:solidFill>
                <a:schemeClr val="tx2"/>
              </a:solidFill>
            </a:endParaRPr>
          </a:p>
        </p:txBody>
      </p:sp>
      <p:graphicFrame>
        <p:nvGraphicFramePr>
          <p:cNvPr id="6" name="Table 5">
            <a:extLst>
              <a:ext uri="{FF2B5EF4-FFF2-40B4-BE49-F238E27FC236}">
                <a16:creationId xmlns:a16="http://schemas.microsoft.com/office/drawing/2014/main" id="{AFA58796-9A63-FAB6-CA8E-FB4C903ACBE0}"/>
              </a:ext>
            </a:extLst>
          </p:cNvPr>
          <p:cNvGraphicFramePr>
            <a:graphicFrameLocks noGrp="1"/>
          </p:cNvGraphicFramePr>
          <p:nvPr/>
        </p:nvGraphicFramePr>
        <p:xfrm>
          <a:off x="411481" y="1776732"/>
          <a:ext cx="8423909" cy="2537138"/>
        </p:xfrm>
        <a:graphic>
          <a:graphicData uri="http://schemas.openxmlformats.org/drawingml/2006/table">
            <a:tbl>
              <a:tblPr firstRow="1" bandRow="1">
                <a:tableStyleId>{073A0DAA-6AF3-43AB-8588-CEC1D06C72B9}</a:tableStyleId>
              </a:tblPr>
              <a:tblGrid>
                <a:gridCol w="2828398">
                  <a:extLst>
                    <a:ext uri="{9D8B030D-6E8A-4147-A177-3AD203B41FA5}">
                      <a16:colId xmlns:a16="http://schemas.microsoft.com/office/drawing/2014/main" val="20000"/>
                    </a:ext>
                  </a:extLst>
                </a:gridCol>
                <a:gridCol w="2882727">
                  <a:extLst>
                    <a:ext uri="{9D8B030D-6E8A-4147-A177-3AD203B41FA5}">
                      <a16:colId xmlns:a16="http://schemas.microsoft.com/office/drawing/2014/main" val="20001"/>
                    </a:ext>
                  </a:extLst>
                </a:gridCol>
                <a:gridCol w="2712784">
                  <a:extLst>
                    <a:ext uri="{9D8B030D-6E8A-4147-A177-3AD203B41FA5}">
                      <a16:colId xmlns:a16="http://schemas.microsoft.com/office/drawing/2014/main" val="20002"/>
                    </a:ext>
                  </a:extLst>
                </a:gridCol>
              </a:tblGrid>
              <a:tr h="286897">
                <a:tc>
                  <a:txBody>
                    <a:bodyPr/>
                    <a:lstStyle/>
                    <a:p>
                      <a:r>
                        <a:rPr lang="en-US" sz="1800" dirty="0"/>
                        <a:t>High Option Rx </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2600" dirty="0">
                          <a:latin typeface="Arial" panose="020B0604020202020204" pitchFamily="34" charset="0"/>
                          <a:cs typeface="Arial" panose="020B0604020202020204" pitchFamily="34" charset="0"/>
                        </a:rPr>
                        <a:t>2022</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2600" dirty="0">
                          <a:latin typeface="Arial" panose="020B0604020202020204" pitchFamily="34" charset="0"/>
                          <a:cs typeface="Arial" panose="020B0604020202020204" pitchFamily="34" charset="0"/>
                        </a:rPr>
                        <a:t>2023</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735223">
                <a:tc>
                  <a:txBody>
                    <a:bodyPr/>
                    <a:lstStyle/>
                    <a:p>
                      <a:r>
                        <a:rPr lang="en-US" sz="1600" kern="1200" dirty="0">
                          <a:solidFill>
                            <a:srgbClr val="003A69"/>
                          </a:solidFill>
                          <a:latin typeface="Arial" pitchFamily="34" charset="0"/>
                        </a:rPr>
                        <a:t>Group Medicare Advantage Standard Plan </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$133.00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$127.00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0696">
                <a:tc>
                  <a:txBody>
                    <a:bodyPr/>
                    <a:lstStyle/>
                    <a:p>
                      <a:r>
                        <a:rPr lang="en-US" sz="1600" kern="1200" dirty="0">
                          <a:solidFill>
                            <a:srgbClr val="003A69"/>
                          </a:solidFill>
                          <a:latin typeface="Arial" pitchFamily="34" charset="0"/>
                        </a:rPr>
                        <a:t>Group MedicareBlue RX </a:t>
                      </a:r>
                      <a:br>
                        <a:rPr lang="en-US" sz="1600" kern="1200" dirty="0">
                          <a:solidFill>
                            <a:srgbClr val="003A69"/>
                          </a:solidFill>
                          <a:latin typeface="Arial" pitchFamily="34" charset="0"/>
                        </a:rPr>
                      </a:br>
                      <a:r>
                        <a:rPr lang="en-US" sz="1600" kern="1200" dirty="0">
                          <a:solidFill>
                            <a:srgbClr val="003A69"/>
                          </a:solidFill>
                          <a:latin typeface="Arial" pitchFamily="34" charset="0"/>
                        </a:rPr>
                        <a:t>$10/$25/$60/25%</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$238.50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$213.50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5223">
                <a:tc>
                  <a:txBody>
                    <a:bodyPr/>
                    <a:lstStyle/>
                    <a:p>
                      <a:r>
                        <a:rPr lang="en-US" sz="1600" b="1" kern="1200" dirty="0">
                          <a:solidFill>
                            <a:srgbClr val="003A69"/>
                          </a:solidFill>
                          <a:latin typeface="Arial" pitchFamily="34" charset="0"/>
                        </a:rPr>
                        <a:t>Total monthly premium per member</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kern="1200" dirty="0">
                          <a:solidFill>
                            <a:srgbClr val="003A69"/>
                          </a:solidFill>
                          <a:latin typeface="Arial" pitchFamily="34" charset="0"/>
                        </a:rPr>
                        <a:t>$371.50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$340.50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54298" name="TextBox 8">
            <a:extLst>
              <a:ext uri="{FF2B5EF4-FFF2-40B4-BE49-F238E27FC236}">
                <a16:creationId xmlns:a16="http://schemas.microsoft.com/office/drawing/2014/main" id="{E76AF00C-3833-B638-EDD9-5B7F1E3C6B4F}"/>
              </a:ext>
            </a:extLst>
          </p:cNvPr>
          <p:cNvSpPr txBox="1">
            <a:spLocks noChangeArrowheads="1"/>
          </p:cNvSpPr>
          <p:nvPr/>
        </p:nvSpPr>
        <p:spPr bwMode="auto">
          <a:xfrm>
            <a:off x="1143000" y="5824221"/>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ltLang="en-US" sz="2400" dirty="0"/>
          </a:p>
        </p:txBody>
      </p:sp>
      <p:graphicFrame>
        <p:nvGraphicFramePr>
          <p:cNvPr id="3" name="Table 2">
            <a:extLst>
              <a:ext uri="{FF2B5EF4-FFF2-40B4-BE49-F238E27FC236}">
                <a16:creationId xmlns:a16="http://schemas.microsoft.com/office/drawing/2014/main" id="{99A1C1A6-2F0D-6092-5312-6E22AD995FE6}"/>
              </a:ext>
            </a:extLst>
          </p:cNvPr>
          <p:cNvGraphicFramePr>
            <a:graphicFrameLocks noGrp="1"/>
          </p:cNvGraphicFramePr>
          <p:nvPr/>
        </p:nvGraphicFramePr>
        <p:xfrm>
          <a:off x="411481" y="4940303"/>
          <a:ext cx="8423909" cy="2389108"/>
        </p:xfrm>
        <a:graphic>
          <a:graphicData uri="http://schemas.openxmlformats.org/drawingml/2006/table">
            <a:tbl>
              <a:tblPr firstRow="1" bandRow="1">
                <a:tableStyleId>{073A0DAA-6AF3-43AB-8588-CEC1D06C72B9}</a:tableStyleId>
              </a:tblPr>
              <a:tblGrid>
                <a:gridCol w="2828399">
                  <a:extLst>
                    <a:ext uri="{9D8B030D-6E8A-4147-A177-3AD203B41FA5}">
                      <a16:colId xmlns:a16="http://schemas.microsoft.com/office/drawing/2014/main" val="20000"/>
                    </a:ext>
                  </a:extLst>
                </a:gridCol>
                <a:gridCol w="2525781">
                  <a:extLst>
                    <a:ext uri="{9D8B030D-6E8A-4147-A177-3AD203B41FA5}">
                      <a16:colId xmlns:a16="http://schemas.microsoft.com/office/drawing/2014/main" val="20001"/>
                    </a:ext>
                  </a:extLst>
                </a:gridCol>
                <a:gridCol w="3069729">
                  <a:extLst>
                    <a:ext uri="{9D8B030D-6E8A-4147-A177-3AD203B41FA5}">
                      <a16:colId xmlns:a16="http://schemas.microsoft.com/office/drawing/2014/main" val="20002"/>
                    </a:ext>
                  </a:extLst>
                </a:gridCol>
              </a:tblGrid>
              <a:tr h="475139">
                <a:tc>
                  <a:txBody>
                    <a:bodyPr/>
                    <a:lstStyle/>
                    <a:p>
                      <a:r>
                        <a:rPr lang="en-US" sz="1800" dirty="0"/>
                        <a:t>Low Option Rx </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2600" dirty="0">
                          <a:latin typeface="Arial" panose="020B0604020202020204" pitchFamily="34" charset="0"/>
                          <a:cs typeface="Arial" panose="020B0604020202020204" pitchFamily="34" charset="0"/>
                        </a:rPr>
                        <a:t>2022</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2600" dirty="0">
                          <a:latin typeface="Arial" panose="020B0604020202020204" pitchFamily="34" charset="0"/>
                          <a:cs typeface="Arial" panose="020B0604020202020204" pitchFamily="34" charset="0"/>
                        </a:rPr>
                        <a:t>2023</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564237">
                <a:tc>
                  <a:txBody>
                    <a:bodyPr/>
                    <a:lstStyle/>
                    <a:p>
                      <a:r>
                        <a:rPr lang="en-US" sz="1600" kern="1200" dirty="0">
                          <a:solidFill>
                            <a:srgbClr val="003A69"/>
                          </a:solidFill>
                          <a:latin typeface="Arial" pitchFamily="34" charset="0"/>
                        </a:rPr>
                        <a:t>Group Medicare Advantage Standard Plan </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$133.00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$127.00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4237">
                <a:tc>
                  <a:txBody>
                    <a:bodyPr/>
                    <a:lstStyle/>
                    <a:p>
                      <a:r>
                        <a:rPr lang="en-US" sz="1600" kern="1200" dirty="0">
                          <a:solidFill>
                            <a:srgbClr val="003A69"/>
                          </a:solidFill>
                          <a:latin typeface="Arial" pitchFamily="34" charset="0"/>
                        </a:rPr>
                        <a:t>Group MedicareBlue RX </a:t>
                      </a:r>
                      <a:br>
                        <a:rPr lang="en-US" sz="1600" kern="1200" dirty="0">
                          <a:solidFill>
                            <a:srgbClr val="003A69"/>
                          </a:solidFill>
                          <a:latin typeface="Arial" pitchFamily="34" charset="0"/>
                        </a:rPr>
                      </a:br>
                      <a:r>
                        <a:rPr lang="en-US" sz="1600" kern="1200" dirty="0">
                          <a:solidFill>
                            <a:srgbClr val="003A69"/>
                          </a:solidFill>
                          <a:latin typeface="Arial" pitchFamily="34" charset="0"/>
                        </a:rPr>
                        <a:t>$5/$10/20%/45%/33%</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$168.70</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$156.00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3344">
                <a:tc>
                  <a:txBody>
                    <a:bodyPr/>
                    <a:lstStyle/>
                    <a:p>
                      <a:r>
                        <a:rPr lang="en-US" sz="1600" kern="1200" dirty="0">
                          <a:solidFill>
                            <a:srgbClr val="003A69"/>
                          </a:solidFill>
                          <a:latin typeface="Arial" pitchFamily="34" charset="0"/>
                        </a:rPr>
                        <a:t>Total monthly premium per member</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kern="1200" dirty="0">
                          <a:solidFill>
                            <a:srgbClr val="003A69"/>
                          </a:solidFill>
                          <a:latin typeface="Arial" pitchFamily="34" charset="0"/>
                        </a:rPr>
                        <a:t>$301.70</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$283.00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968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5DCF-3C33-DC26-A983-4EF93D418E9F}"/>
              </a:ext>
            </a:extLst>
          </p:cNvPr>
          <p:cNvSpPr>
            <a:spLocks noGrp="1"/>
          </p:cNvSpPr>
          <p:nvPr>
            <p:ph type="title"/>
          </p:nvPr>
        </p:nvSpPr>
        <p:spPr>
          <a:xfrm>
            <a:off x="589280" y="177801"/>
            <a:ext cx="11158221" cy="1226821"/>
          </a:xfrm>
        </p:spPr>
        <p:txBody>
          <a:bodyPr/>
          <a:lstStyle/>
          <a:p>
            <a:pPr>
              <a:defRPr/>
            </a:pPr>
            <a:r>
              <a:rPr lang="en-US" dirty="0">
                <a:solidFill>
                  <a:schemeClr val="tx2"/>
                </a:solidFill>
              </a:rPr>
              <a:t>2023 Group Medicare Renewal</a:t>
            </a:r>
            <a:br>
              <a:rPr lang="en-US" dirty="0">
                <a:solidFill>
                  <a:schemeClr val="tx2"/>
                </a:solidFill>
              </a:rPr>
            </a:br>
            <a:r>
              <a:rPr lang="en-US" sz="1800" dirty="0">
                <a:solidFill>
                  <a:schemeClr val="tx2"/>
                </a:solidFill>
              </a:rPr>
              <a:t>Group Platinum Blue Plan C with Group MedicareBlue Rx </a:t>
            </a:r>
            <a:br>
              <a:rPr lang="en-US" dirty="0">
                <a:solidFill>
                  <a:schemeClr val="tx2"/>
                </a:solidFill>
              </a:rPr>
            </a:br>
            <a:endParaRPr lang="en-US" sz="2240" dirty="0">
              <a:solidFill>
                <a:schemeClr val="tx2"/>
              </a:solidFill>
            </a:endParaRPr>
          </a:p>
        </p:txBody>
      </p:sp>
      <p:sp>
        <p:nvSpPr>
          <p:cNvPr id="54275" name="Slide Number Placeholder 3">
            <a:extLst>
              <a:ext uri="{FF2B5EF4-FFF2-40B4-BE49-F238E27FC236}">
                <a16:creationId xmlns:a16="http://schemas.microsoft.com/office/drawing/2014/main" id="{41E3C048-B083-A37B-82B0-0CB9FEE0D2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9BF732-7521-4C73-AC80-CED289E5427A}" type="slidenum">
              <a:rPr lang="en-US" altLang="en-US" smtClean="0"/>
              <a:pPr/>
              <a:t>29</a:t>
            </a:fld>
            <a:endParaRPr lang="en-US" altLang="en-US" sz="2880" dirty="0">
              <a:solidFill>
                <a:schemeClr val="tx2"/>
              </a:solidFill>
            </a:endParaRPr>
          </a:p>
        </p:txBody>
      </p:sp>
      <p:graphicFrame>
        <p:nvGraphicFramePr>
          <p:cNvPr id="6" name="Table 5">
            <a:extLst>
              <a:ext uri="{FF2B5EF4-FFF2-40B4-BE49-F238E27FC236}">
                <a16:creationId xmlns:a16="http://schemas.microsoft.com/office/drawing/2014/main" id="{AFA58796-9A63-FAB6-CA8E-FB4C903ACBE0}"/>
              </a:ext>
            </a:extLst>
          </p:cNvPr>
          <p:cNvGraphicFramePr>
            <a:graphicFrameLocks noGrp="1"/>
          </p:cNvGraphicFramePr>
          <p:nvPr>
            <p:extLst>
              <p:ext uri="{D42A27DB-BD31-4B8C-83A1-F6EECF244321}">
                <p14:modId xmlns:p14="http://schemas.microsoft.com/office/powerpoint/2010/main" val="2740551529"/>
              </p:ext>
            </p:extLst>
          </p:nvPr>
        </p:nvGraphicFramePr>
        <p:xfrm>
          <a:off x="411481" y="1776732"/>
          <a:ext cx="8423909" cy="2537138"/>
        </p:xfrm>
        <a:graphic>
          <a:graphicData uri="http://schemas.openxmlformats.org/drawingml/2006/table">
            <a:tbl>
              <a:tblPr firstRow="1" bandRow="1">
                <a:tableStyleId>{073A0DAA-6AF3-43AB-8588-CEC1D06C72B9}</a:tableStyleId>
              </a:tblPr>
              <a:tblGrid>
                <a:gridCol w="2828398">
                  <a:extLst>
                    <a:ext uri="{9D8B030D-6E8A-4147-A177-3AD203B41FA5}">
                      <a16:colId xmlns:a16="http://schemas.microsoft.com/office/drawing/2014/main" val="20000"/>
                    </a:ext>
                  </a:extLst>
                </a:gridCol>
                <a:gridCol w="2882727">
                  <a:extLst>
                    <a:ext uri="{9D8B030D-6E8A-4147-A177-3AD203B41FA5}">
                      <a16:colId xmlns:a16="http://schemas.microsoft.com/office/drawing/2014/main" val="20001"/>
                    </a:ext>
                  </a:extLst>
                </a:gridCol>
                <a:gridCol w="2712784">
                  <a:extLst>
                    <a:ext uri="{9D8B030D-6E8A-4147-A177-3AD203B41FA5}">
                      <a16:colId xmlns:a16="http://schemas.microsoft.com/office/drawing/2014/main" val="20002"/>
                    </a:ext>
                  </a:extLst>
                </a:gridCol>
              </a:tblGrid>
              <a:tr h="286897">
                <a:tc>
                  <a:txBody>
                    <a:bodyPr/>
                    <a:lstStyle/>
                    <a:p>
                      <a:r>
                        <a:rPr lang="en-US" sz="1800" dirty="0"/>
                        <a:t>High Option Rx </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600" dirty="0">
                          <a:latin typeface="Arial" panose="020B0604020202020204" pitchFamily="34" charset="0"/>
                          <a:cs typeface="Arial" panose="020B0604020202020204" pitchFamily="34" charset="0"/>
                        </a:rPr>
                        <a:t>2022</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600" dirty="0">
                          <a:latin typeface="Arial" panose="020B0604020202020204" pitchFamily="34" charset="0"/>
                          <a:cs typeface="Arial" panose="020B0604020202020204" pitchFamily="34" charset="0"/>
                        </a:rPr>
                        <a:t>2023</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5223">
                <a:tc>
                  <a:txBody>
                    <a:bodyPr/>
                    <a:lstStyle/>
                    <a:p>
                      <a:r>
                        <a:rPr lang="en-US" sz="1600" kern="1200" dirty="0">
                          <a:solidFill>
                            <a:srgbClr val="003A69"/>
                          </a:solidFill>
                          <a:latin typeface="Arial" pitchFamily="34" charset="0"/>
                        </a:rPr>
                        <a:t>Group Platinum Blue Plan C</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$100.50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$110.50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0696">
                <a:tc>
                  <a:txBody>
                    <a:bodyPr/>
                    <a:lstStyle/>
                    <a:p>
                      <a:r>
                        <a:rPr lang="en-US" sz="1600" kern="1200" dirty="0">
                          <a:solidFill>
                            <a:srgbClr val="003A69"/>
                          </a:solidFill>
                          <a:latin typeface="Arial" pitchFamily="34" charset="0"/>
                        </a:rPr>
                        <a:t>Group MedicareBlue RX </a:t>
                      </a:r>
                      <a:br>
                        <a:rPr lang="en-US" sz="1600" kern="1200" dirty="0">
                          <a:solidFill>
                            <a:srgbClr val="003A69"/>
                          </a:solidFill>
                          <a:latin typeface="Arial" pitchFamily="34" charset="0"/>
                        </a:rPr>
                      </a:br>
                      <a:r>
                        <a:rPr lang="en-US" sz="1600" kern="1200" dirty="0">
                          <a:solidFill>
                            <a:srgbClr val="003A69"/>
                          </a:solidFill>
                          <a:latin typeface="Arial" pitchFamily="34" charset="0"/>
                        </a:rPr>
                        <a:t>$10/$25/$60/25%</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$238.50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$213.50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5223">
                <a:tc>
                  <a:txBody>
                    <a:bodyPr/>
                    <a:lstStyle/>
                    <a:p>
                      <a:r>
                        <a:rPr lang="en-US" sz="1600" b="1" kern="1200" dirty="0">
                          <a:solidFill>
                            <a:srgbClr val="003A69"/>
                          </a:solidFill>
                          <a:latin typeface="Arial" pitchFamily="34" charset="0"/>
                        </a:rPr>
                        <a:t>Total monthly premium per member</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kern="1200" dirty="0">
                          <a:solidFill>
                            <a:srgbClr val="003A69"/>
                          </a:solidFill>
                          <a:latin typeface="Arial" pitchFamily="34" charset="0"/>
                        </a:rPr>
                        <a:t>$339.00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$324.00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54298" name="TextBox 8">
            <a:extLst>
              <a:ext uri="{FF2B5EF4-FFF2-40B4-BE49-F238E27FC236}">
                <a16:creationId xmlns:a16="http://schemas.microsoft.com/office/drawing/2014/main" id="{E76AF00C-3833-B638-EDD9-5B7F1E3C6B4F}"/>
              </a:ext>
            </a:extLst>
          </p:cNvPr>
          <p:cNvSpPr txBox="1">
            <a:spLocks noChangeArrowheads="1"/>
          </p:cNvSpPr>
          <p:nvPr/>
        </p:nvSpPr>
        <p:spPr bwMode="auto">
          <a:xfrm>
            <a:off x="1143000" y="5824221"/>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ltLang="en-US" sz="2400" dirty="0"/>
          </a:p>
        </p:txBody>
      </p:sp>
      <p:graphicFrame>
        <p:nvGraphicFramePr>
          <p:cNvPr id="3" name="Table 2">
            <a:extLst>
              <a:ext uri="{FF2B5EF4-FFF2-40B4-BE49-F238E27FC236}">
                <a16:creationId xmlns:a16="http://schemas.microsoft.com/office/drawing/2014/main" id="{99A1C1A6-2F0D-6092-5312-6E22AD995FE6}"/>
              </a:ext>
            </a:extLst>
          </p:cNvPr>
          <p:cNvGraphicFramePr>
            <a:graphicFrameLocks noGrp="1"/>
          </p:cNvGraphicFramePr>
          <p:nvPr>
            <p:extLst>
              <p:ext uri="{D42A27DB-BD31-4B8C-83A1-F6EECF244321}">
                <p14:modId xmlns:p14="http://schemas.microsoft.com/office/powerpoint/2010/main" val="1915366882"/>
              </p:ext>
            </p:extLst>
          </p:nvPr>
        </p:nvGraphicFramePr>
        <p:xfrm>
          <a:off x="411481" y="4940303"/>
          <a:ext cx="8423909" cy="2374277"/>
        </p:xfrm>
        <a:graphic>
          <a:graphicData uri="http://schemas.openxmlformats.org/drawingml/2006/table">
            <a:tbl>
              <a:tblPr firstRow="1" bandRow="1">
                <a:tableStyleId>{073A0DAA-6AF3-43AB-8588-CEC1D06C72B9}</a:tableStyleId>
              </a:tblPr>
              <a:tblGrid>
                <a:gridCol w="2828399">
                  <a:extLst>
                    <a:ext uri="{9D8B030D-6E8A-4147-A177-3AD203B41FA5}">
                      <a16:colId xmlns:a16="http://schemas.microsoft.com/office/drawing/2014/main" val="20000"/>
                    </a:ext>
                  </a:extLst>
                </a:gridCol>
                <a:gridCol w="2525781">
                  <a:extLst>
                    <a:ext uri="{9D8B030D-6E8A-4147-A177-3AD203B41FA5}">
                      <a16:colId xmlns:a16="http://schemas.microsoft.com/office/drawing/2014/main" val="20001"/>
                    </a:ext>
                  </a:extLst>
                </a:gridCol>
                <a:gridCol w="3069729">
                  <a:extLst>
                    <a:ext uri="{9D8B030D-6E8A-4147-A177-3AD203B41FA5}">
                      <a16:colId xmlns:a16="http://schemas.microsoft.com/office/drawing/2014/main" val="20002"/>
                    </a:ext>
                  </a:extLst>
                </a:gridCol>
              </a:tblGrid>
              <a:tr h="475139">
                <a:tc>
                  <a:txBody>
                    <a:bodyPr/>
                    <a:lstStyle/>
                    <a:p>
                      <a:r>
                        <a:rPr lang="en-US" sz="1800" dirty="0"/>
                        <a:t>Low Option Rx </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600" dirty="0">
                          <a:latin typeface="Arial" panose="020B0604020202020204" pitchFamily="34" charset="0"/>
                          <a:cs typeface="Arial" panose="020B0604020202020204" pitchFamily="34" charset="0"/>
                        </a:rPr>
                        <a:t>2022</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600" dirty="0">
                          <a:latin typeface="Arial" panose="020B0604020202020204" pitchFamily="34" charset="0"/>
                          <a:cs typeface="Arial" panose="020B0604020202020204" pitchFamily="34" charset="0"/>
                        </a:rPr>
                        <a:t>2023</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64237">
                <a:tc>
                  <a:txBody>
                    <a:bodyPr/>
                    <a:lstStyle/>
                    <a:p>
                      <a:r>
                        <a:rPr lang="en-US" sz="1600" kern="1200" dirty="0">
                          <a:solidFill>
                            <a:srgbClr val="003A69"/>
                          </a:solidFill>
                          <a:latin typeface="Arial" pitchFamily="34" charset="0"/>
                        </a:rPr>
                        <a:t>Group Platinum Blue Plan C</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$100.50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$110.50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4237">
                <a:tc>
                  <a:txBody>
                    <a:bodyPr/>
                    <a:lstStyle/>
                    <a:p>
                      <a:r>
                        <a:rPr lang="en-US" sz="1600" kern="1200" dirty="0">
                          <a:solidFill>
                            <a:srgbClr val="003A69"/>
                          </a:solidFill>
                          <a:latin typeface="Arial" pitchFamily="34" charset="0"/>
                        </a:rPr>
                        <a:t>Group MedicareBlue RX </a:t>
                      </a:r>
                      <a:br>
                        <a:rPr lang="en-US" sz="1600" kern="1200" dirty="0">
                          <a:solidFill>
                            <a:srgbClr val="003A69"/>
                          </a:solidFill>
                          <a:latin typeface="Arial" pitchFamily="34" charset="0"/>
                        </a:rPr>
                      </a:br>
                      <a:r>
                        <a:rPr lang="en-US" sz="1600" kern="1200" dirty="0">
                          <a:solidFill>
                            <a:srgbClr val="003A69"/>
                          </a:solidFill>
                          <a:latin typeface="Arial" pitchFamily="34" charset="0"/>
                        </a:rPr>
                        <a:t>$5/$10/20%/45%/33%</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$168.70</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kern="1200" dirty="0">
                          <a:solidFill>
                            <a:srgbClr val="003A69"/>
                          </a:solidFill>
                          <a:latin typeface="Arial" pitchFamily="34" charset="0"/>
                        </a:rPr>
                        <a:t>$156.00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3344">
                <a:tc>
                  <a:txBody>
                    <a:bodyPr/>
                    <a:lstStyle/>
                    <a:p>
                      <a:r>
                        <a:rPr lang="en-US" sz="1600" kern="1200" dirty="0">
                          <a:solidFill>
                            <a:srgbClr val="003A69"/>
                          </a:solidFill>
                          <a:latin typeface="Arial" pitchFamily="34" charset="0"/>
                        </a:rPr>
                        <a:t>Total monthly premium per member</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kern="1200" dirty="0">
                          <a:solidFill>
                            <a:srgbClr val="003A69"/>
                          </a:solidFill>
                          <a:latin typeface="Arial" pitchFamily="34" charset="0"/>
                        </a:rPr>
                        <a:t>$269.20</a:t>
                      </a:r>
                    </a:p>
                  </a:txBody>
                  <a:tcPr marL="91438" marR="91438" marT="45694" marB="4569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$266.50</a:t>
                      </a:r>
                    </a:p>
                  </a:txBody>
                  <a:tcPr marL="91438" marR="91438" marT="45693" marB="4569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8B8180-BFF9-8768-DF45-0C77EE7EAD27}"/>
              </a:ext>
            </a:extLst>
          </p:cNvPr>
          <p:cNvSpPr>
            <a:spLocks noGrp="1"/>
          </p:cNvSpPr>
          <p:nvPr>
            <p:ph type="sldNum" sz="quarter" idx="12"/>
          </p:nvPr>
        </p:nvSpPr>
        <p:spPr/>
        <p:txBody>
          <a:bodyPr/>
          <a:lstStyle/>
          <a:p>
            <a:fld id="{9A980B10-2A40-48A3-B68E-FF4291541DB6}" type="slidenum">
              <a:rPr lang="en-CA" smtClean="0"/>
              <a:t>3</a:t>
            </a:fld>
            <a:endParaRPr lang="en-CA" dirty="0"/>
          </a:p>
        </p:txBody>
      </p:sp>
      <p:sp>
        <p:nvSpPr>
          <p:cNvPr id="4" name="Text Placeholder 3">
            <a:extLst>
              <a:ext uri="{FF2B5EF4-FFF2-40B4-BE49-F238E27FC236}">
                <a16:creationId xmlns:a16="http://schemas.microsoft.com/office/drawing/2014/main" id="{637843E0-6D72-1B7D-BA2F-06D93EFA832E}"/>
              </a:ext>
            </a:extLst>
          </p:cNvPr>
          <p:cNvSpPr>
            <a:spLocks noGrp="1"/>
          </p:cNvSpPr>
          <p:nvPr>
            <p:ph type="body" sz="quarter" idx="14"/>
          </p:nvPr>
        </p:nvSpPr>
        <p:spPr/>
        <p:txBody>
          <a:bodyPr/>
          <a:lstStyle/>
          <a:p>
            <a:r>
              <a:rPr lang="en-US" dirty="0"/>
              <a:t>PUBLIC EMPLOYEES INSURANCE PROGRAM</a:t>
            </a:r>
            <a:endParaRPr lang="en-US" dirty="0">
              <a:solidFill>
                <a:srgbClr val="FF2F92"/>
              </a:solidFill>
            </a:endParaRPr>
          </a:p>
          <a:p>
            <a:r>
              <a:rPr lang="en-US" dirty="0"/>
              <a:t>GROUP MEDICARE COVERAGE</a:t>
            </a:r>
          </a:p>
        </p:txBody>
      </p:sp>
      <p:graphicFrame>
        <p:nvGraphicFramePr>
          <p:cNvPr id="7" name="Table 6">
            <a:extLst>
              <a:ext uri="{FF2B5EF4-FFF2-40B4-BE49-F238E27FC236}">
                <a16:creationId xmlns:a16="http://schemas.microsoft.com/office/drawing/2014/main" id="{F366D1C9-E070-1A97-EADB-1F23CBD3254B}"/>
              </a:ext>
            </a:extLst>
          </p:cNvPr>
          <p:cNvGraphicFramePr>
            <a:graphicFrameLocks noGrp="1"/>
          </p:cNvGraphicFramePr>
          <p:nvPr>
            <p:extLst>
              <p:ext uri="{D42A27DB-BD31-4B8C-83A1-F6EECF244321}">
                <p14:modId xmlns:p14="http://schemas.microsoft.com/office/powerpoint/2010/main" val="4121162637"/>
              </p:ext>
            </p:extLst>
          </p:nvPr>
        </p:nvGraphicFramePr>
        <p:xfrm>
          <a:off x="609600" y="2028825"/>
          <a:ext cx="10144125" cy="4558727"/>
        </p:xfrm>
        <a:graphic>
          <a:graphicData uri="http://schemas.openxmlformats.org/drawingml/2006/table">
            <a:tbl>
              <a:tblPr firstRow="1" bandRow="1">
                <a:tableStyleId>{5C22544A-7EE6-4342-B048-85BDC9FD1C3A}</a:tableStyleId>
              </a:tblPr>
              <a:tblGrid>
                <a:gridCol w="3381375">
                  <a:extLst>
                    <a:ext uri="{9D8B030D-6E8A-4147-A177-3AD203B41FA5}">
                      <a16:colId xmlns:a16="http://schemas.microsoft.com/office/drawing/2014/main" val="287321725"/>
                    </a:ext>
                  </a:extLst>
                </a:gridCol>
                <a:gridCol w="3381375">
                  <a:extLst>
                    <a:ext uri="{9D8B030D-6E8A-4147-A177-3AD203B41FA5}">
                      <a16:colId xmlns:a16="http://schemas.microsoft.com/office/drawing/2014/main" val="4142227541"/>
                    </a:ext>
                  </a:extLst>
                </a:gridCol>
                <a:gridCol w="3381375">
                  <a:extLst>
                    <a:ext uri="{9D8B030D-6E8A-4147-A177-3AD203B41FA5}">
                      <a16:colId xmlns:a16="http://schemas.microsoft.com/office/drawing/2014/main" val="3862225163"/>
                    </a:ext>
                  </a:extLst>
                </a:gridCol>
              </a:tblGrid>
              <a:tr h="874395">
                <a:tc gridSpan="3">
                  <a:txBody>
                    <a:bodyPr/>
                    <a:lstStyle/>
                    <a:p>
                      <a:pPr>
                        <a:lnSpc>
                          <a:spcPct val="90000"/>
                        </a:lnSpc>
                      </a:pPr>
                      <a:r>
                        <a:rPr lang="en-US" sz="2000" b="1" i="0" dirty="0">
                          <a:solidFill>
                            <a:schemeClr val="bg1"/>
                          </a:solidFill>
                          <a:latin typeface="Arial Narrow" panose="020B0604020202020204" pitchFamily="34" charset="0"/>
                          <a:cs typeface="Arial Narrow" panose="020B0604020202020204" pitchFamily="34" charset="0"/>
                        </a:rPr>
                        <a:t>GROUP MEDICARE PLAN OPTIONS</a:t>
                      </a:r>
                      <a:endParaRPr lang="en-US" sz="2000" b="1" i="0" dirty="0">
                        <a:solidFill>
                          <a:srgbClr val="FF2F92"/>
                        </a:solidFill>
                        <a:latin typeface="Arial Narrow" panose="020B0604020202020204" pitchFamily="34" charset="0"/>
                        <a:cs typeface="Arial Narrow" panose="020B060402020202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nSpc>
                          <a:spcPct val="90000"/>
                        </a:lnSpc>
                      </a:pPr>
                      <a:endParaRPr lang="en-US" sz="2000" b="1" dirty="0">
                        <a:solidFill>
                          <a:srgbClr val="FF2F92"/>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nSpc>
                          <a:spcPct val="90000"/>
                        </a:lnSpc>
                      </a:pPr>
                      <a:endParaRPr lang="en-US" sz="2000" b="1" dirty="0">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39496">
                <a:tc>
                  <a:txBody>
                    <a:bodyPr/>
                    <a:lstStyle/>
                    <a:p>
                      <a:pPr algn="l">
                        <a:lnSpc>
                          <a:spcPct val="120000"/>
                        </a:lnSpc>
                        <a:buFont typeface="Arial" panose="020B0604020202020204" pitchFamily="34" charset="0"/>
                        <a:buNone/>
                      </a:pPr>
                      <a:r>
                        <a:rPr lang="en-US" altLang="en-US" sz="1800" b="1" i="0" dirty="0">
                          <a:solidFill>
                            <a:schemeClr val="bg1"/>
                          </a:solidFill>
                          <a:latin typeface="Arial Narrow" panose="020B0604020202020204" pitchFamily="34" charset="0"/>
                          <a:cs typeface="Arial Narrow" panose="020B0604020202020204" pitchFamily="34" charset="0"/>
                        </a:rPr>
                        <a:t>MEDICARE ADVANTAGE PLANS</a:t>
                      </a:r>
                      <a:endParaRPr lang="en-US" altLang="en-US" sz="1800" b="1" i="0" dirty="0">
                        <a:solidFill>
                          <a:srgbClr val="FF2F92"/>
                        </a:solidFill>
                        <a:latin typeface="Arial Narrow" panose="020B0604020202020204" pitchFamily="34" charset="0"/>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en-US" sz="1800" b="1" i="0" dirty="0">
                          <a:solidFill>
                            <a:schemeClr val="bg1"/>
                          </a:solidFill>
                          <a:latin typeface="Arial Narrow" panose="020B0604020202020204" pitchFamily="34" charset="0"/>
                          <a:cs typeface="Arial Narrow" panose="020B0604020202020204" pitchFamily="34" charset="0"/>
                        </a:rPr>
                        <a:t>MEDICARE COST PLANS</a:t>
                      </a:r>
                      <a:endParaRPr kumimoji="0" lang="en-US" sz="1800" b="1" i="0" u="none" strike="noStrike" cap="none" normalizeH="0" baseline="0" dirty="0">
                        <a:ln>
                          <a:noFill/>
                        </a:ln>
                        <a:solidFill>
                          <a:srgbClr val="FF2F92"/>
                        </a:solidFill>
                        <a:effectLst/>
                        <a:latin typeface="Arial Narrow" panose="020B0604020202020204" pitchFamily="34" charset="0"/>
                        <a:ea typeface="SimSun" pitchFamily="2" charset="-122"/>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en-US" sz="1800" b="1" i="0" dirty="0">
                          <a:solidFill>
                            <a:schemeClr val="bg1"/>
                          </a:solidFill>
                          <a:latin typeface="Arial Narrow" panose="020B0604020202020204" pitchFamily="34" charset="0"/>
                          <a:cs typeface="Arial Narrow" panose="020B0604020202020204" pitchFamily="34" charset="0"/>
                        </a:rPr>
                        <a:t>PART D PRESCRIPTION DRUG COVERAGE</a:t>
                      </a:r>
                      <a:r>
                        <a:rPr lang="en-US" altLang="en-US" sz="1800" b="1" i="0" dirty="0">
                          <a:solidFill>
                            <a:srgbClr val="FF2F92"/>
                          </a:solidFill>
                          <a:latin typeface="Arial Narrow" panose="020B0604020202020204" pitchFamily="34" charset="0"/>
                          <a:cs typeface="Arial Narrow" panose="020B0604020202020204" pitchFamily="34" charset="0"/>
                        </a:rPr>
                        <a:t>]</a:t>
                      </a:r>
                      <a:endParaRPr kumimoji="0" lang="en-US" sz="1800" b="1" i="0" u="none" strike="noStrike" cap="none" normalizeH="0" baseline="0" dirty="0">
                        <a:ln>
                          <a:noFill/>
                        </a:ln>
                        <a:solidFill>
                          <a:srgbClr val="FF2F92"/>
                        </a:solidFill>
                        <a:effectLst/>
                        <a:latin typeface="Arial Narrow" panose="020B0604020202020204" pitchFamily="34" charset="0"/>
                        <a:ea typeface="SimSun" pitchFamily="2" charset="-122"/>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57479717"/>
                  </a:ext>
                </a:extLst>
              </a:tr>
              <a:tr h="298935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dirty="0">
                          <a:solidFill>
                            <a:srgbClr val="003359"/>
                          </a:solidFill>
                          <a:latin typeface="Arial" panose="020B0604020202020204" pitchFamily="34" charset="0"/>
                          <a:cs typeface="Arial" panose="020B0604020202020204" pitchFamily="34" charset="0"/>
                        </a:rPr>
                        <a:t>Group Medicare Advantage Standard (MA only PPO)</a:t>
                      </a:r>
                      <a:endParaRPr lang="en-US" sz="1600" b="0" dirty="0">
                        <a:solidFill>
                          <a:srgbClr val="FF2F92"/>
                        </a:solidFill>
                        <a:latin typeface="Arial" panose="020B0604020202020204" pitchFamily="34" charset="0"/>
                        <a:cs typeface="Arial" panose="020B0604020202020204" pitchFamily="34" charset="0"/>
                      </a:endParaRP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noProof="0" dirty="0">
                          <a:solidFill>
                            <a:srgbClr val="003359"/>
                          </a:solidFill>
                          <a:latin typeface="Arial" panose="020B0604020202020204" pitchFamily="34" charset="0"/>
                          <a:ea typeface="+mn-ea"/>
                          <a:cs typeface="Arial" panose="020B0604020202020204" pitchFamily="34" charset="0"/>
                        </a:rPr>
                        <a:t>Group Platinum Blue Plan C</a:t>
                      </a: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noProof="0" dirty="0">
                          <a:solidFill>
                            <a:srgbClr val="003359"/>
                          </a:solidFill>
                          <a:latin typeface="Arial" panose="020B0604020202020204" pitchFamily="34" charset="0"/>
                          <a:ea typeface="+mn-ea"/>
                          <a:cs typeface="Arial" panose="020B0604020202020204" pitchFamily="34" charset="0"/>
                        </a:rPr>
                        <a:t>Group MedicareBlue Rx (PDP)</a:t>
                      </a:r>
                    </a:p>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noProof="0" dirty="0">
                          <a:solidFill>
                            <a:srgbClr val="003359"/>
                          </a:solidFill>
                          <a:latin typeface="Arial" panose="020B0604020202020204" pitchFamily="34" charset="0"/>
                          <a:ea typeface="+mn-ea"/>
                          <a:cs typeface="Arial" panose="020B0604020202020204" pitchFamily="34" charset="0"/>
                        </a:rPr>
                        <a:t>$10/$25/$60/25%</a:t>
                      </a:r>
                    </a:p>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noProof="0" dirty="0">
                          <a:solidFill>
                            <a:srgbClr val="003359"/>
                          </a:solidFill>
                          <a:latin typeface="Arial" panose="020B0604020202020204" pitchFamily="34" charset="0"/>
                          <a:ea typeface="+mn-ea"/>
                          <a:cs typeface="Arial" panose="020B0604020202020204" pitchFamily="34" charset="0"/>
                        </a:rPr>
                        <a:t>$5/$10/20%/45%33%</a:t>
                      </a: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bl>
          </a:graphicData>
        </a:graphic>
      </p:graphicFrame>
    </p:spTree>
    <p:extLst>
      <p:ext uri="{BB962C8B-B14F-4D97-AF65-F5344CB8AC3E}">
        <p14:creationId xmlns:p14="http://schemas.microsoft.com/office/powerpoint/2010/main" val="4977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E5745B-9F88-658E-39E9-863257AEC4B1}"/>
              </a:ext>
            </a:extLst>
          </p:cNvPr>
          <p:cNvSpPr/>
          <p:nvPr/>
        </p:nvSpPr>
        <p:spPr>
          <a:xfrm>
            <a:off x="0" y="2286000"/>
            <a:ext cx="14630400" cy="4466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21066BB-8CA2-6F5D-78BD-A9C0DDC44E04}"/>
              </a:ext>
            </a:extLst>
          </p:cNvPr>
          <p:cNvSpPr>
            <a:spLocks noGrp="1"/>
          </p:cNvSpPr>
          <p:nvPr>
            <p:ph type="sldNum" sz="quarter" idx="12"/>
          </p:nvPr>
        </p:nvSpPr>
        <p:spPr/>
        <p:txBody>
          <a:bodyPr/>
          <a:lstStyle/>
          <a:p>
            <a:fld id="{9A980B10-2A40-48A3-B68E-FF4291541DB6}" type="slidenum">
              <a:rPr lang="en-CA" smtClean="0"/>
              <a:pPr/>
              <a:t>30</a:t>
            </a:fld>
            <a:endParaRPr lang="en-CA" dirty="0"/>
          </a:p>
        </p:txBody>
      </p:sp>
      <p:sp>
        <p:nvSpPr>
          <p:cNvPr id="5" name="Footer Placeholder 4">
            <a:extLst>
              <a:ext uri="{FF2B5EF4-FFF2-40B4-BE49-F238E27FC236}">
                <a16:creationId xmlns:a16="http://schemas.microsoft.com/office/drawing/2014/main" id="{EE58BF52-760C-0731-FE1D-57E29F7141BB}"/>
              </a:ext>
            </a:extLst>
          </p:cNvPr>
          <p:cNvSpPr>
            <a:spLocks noGrp="1"/>
          </p:cNvSpPr>
          <p:nvPr>
            <p:ph type="ftr" sz="quarter" idx="3"/>
          </p:nvPr>
        </p:nvSpPr>
        <p:spPr/>
        <p:txBody>
          <a:bodyPr/>
          <a:lstStyle/>
          <a:p>
            <a:r>
              <a:rPr lang="en-US" sz="1200" baseline="30000" dirty="0"/>
              <a:t>* </a:t>
            </a:r>
            <a:r>
              <a:rPr lang="en-US" sz="1200" dirty="0"/>
              <a:t>Based on enrollment data from CMS, March 2022, NAIC May 2022.</a:t>
            </a:r>
          </a:p>
          <a:p>
            <a:r>
              <a:rPr lang="en-US" sz="1200" baseline="30000" dirty="0"/>
              <a:t>1</a:t>
            </a:r>
            <a:r>
              <a:rPr lang="en-US" sz="1200" dirty="0"/>
              <a:t> May 2020 CMS data and YE2019 NAIC data.</a:t>
            </a:r>
          </a:p>
        </p:txBody>
      </p:sp>
      <p:sp>
        <p:nvSpPr>
          <p:cNvPr id="12" name="Text Placeholder 11">
            <a:extLst>
              <a:ext uri="{FF2B5EF4-FFF2-40B4-BE49-F238E27FC236}">
                <a16:creationId xmlns:a16="http://schemas.microsoft.com/office/drawing/2014/main" id="{702E9555-5948-E253-77EB-98781CFFA385}"/>
              </a:ext>
            </a:extLst>
          </p:cNvPr>
          <p:cNvSpPr>
            <a:spLocks noGrp="1"/>
          </p:cNvSpPr>
          <p:nvPr>
            <p:ph type="body" sz="quarter" idx="16"/>
          </p:nvPr>
        </p:nvSpPr>
        <p:spPr>
          <a:xfrm>
            <a:off x="504825" y="1007805"/>
            <a:ext cx="13673138" cy="1163895"/>
          </a:xfrm>
        </p:spPr>
        <p:txBody>
          <a:bodyPr>
            <a:normAutofit/>
          </a:bodyPr>
          <a:lstStyle/>
          <a:p>
            <a:r>
              <a:rPr lang="en-US" sz="2000" dirty="0">
                <a:solidFill>
                  <a:schemeClr val="tx2"/>
                </a:solidFill>
                <a:latin typeface="+mj-lt"/>
              </a:rPr>
              <a:t>With Blue Cross and Blue Shield of Minnesota, you get a name you trust, coverage you can count on, </a:t>
            </a:r>
            <a:br>
              <a:rPr lang="en-US" sz="2000" dirty="0">
                <a:solidFill>
                  <a:schemeClr val="tx2"/>
                </a:solidFill>
                <a:latin typeface="+mj-lt"/>
              </a:rPr>
            </a:br>
            <a:r>
              <a:rPr lang="en-US" sz="2000" dirty="0">
                <a:solidFill>
                  <a:schemeClr val="tx2"/>
                </a:solidFill>
                <a:latin typeface="+mj-lt"/>
              </a:rPr>
              <a:t>and peace of mind knowing your plan is here to help you every step of the way.</a:t>
            </a:r>
          </a:p>
        </p:txBody>
      </p:sp>
      <p:sp>
        <p:nvSpPr>
          <p:cNvPr id="7" name="Rectangle 2">
            <a:extLst>
              <a:ext uri="{FF2B5EF4-FFF2-40B4-BE49-F238E27FC236}">
                <a16:creationId xmlns:a16="http://schemas.microsoft.com/office/drawing/2014/main" id="{C0293CB1-1A24-6483-7CCC-41AFED9782F8}"/>
              </a:ext>
            </a:extLst>
          </p:cNvPr>
          <p:cNvSpPr>
            <a:spLocks noGrp="1" noChangeArrowheads="1"/>
          </p:cNvSpPr>
          <p:nvPr>
            <p:ph type="body" sz="quarter" idx="13"/>
          </p:nvPr>
        </p:nvSpPr>
        <p:spPr>
          <a:xfrm>
            <a:off x="505414" y="186070"/>
            <a:ext cx="13046075" cy="948035"/>
          </a:xfrm>
        </p:spPr>
        <p:txBody>
          <a:bodyPr/>
          <a:lstStyle/>
          <a:p>
            <a:pPr lvl="0"/>
            <a:r>
              <a:rPr lang="en-US" altLang="en-US" cap="all" dirty="0">
                <a:solidFill>
                  <a:schemeClr val="accent2"/>
                </a:solidFill>
              </a:rPr>
              <a:t>WHY BLUE CROSS?</a:t>
            </a:r>
          </a:p>
        </p:txBody>
      </p:sp>
      <p:grpSp>
        <p:nvGrpSpPr>
          <p:cNvPr id="27" name="Group 26">
            <a:extLst>
              <a:ext uri="{FF2B5EF4-FFF2-40B4-BE49-F238E27FC236}">
                <a16:creationId xmlns:a16="http://schemas.microsoft.com/office/drawing/2014/main" id="{D8884E81-27BA-F437-B04E-8557B8E50681}"/>
              </a:ext>
            </a:extLst>
          </p:cNvPr>
          <p:cNvGrpSpPr/>
          <p:nvPr/>
        </p:nvGrpSpPr>
        <p:grpSpPr>
          <a:xfrm>
            <a:off x="5541979" y="5229901"/>
            <a:ext cx="4019167" cy="1048033"/>
            <a:chOff x="510151" y="5160729"/>
            <a:chExt cx="4019167" cy="1048033"/>
          </a:xfrm>
        </p:grpSpPr>
        <p:sp>
          <p:nvSpPr>
            <p:cNvPr id="29" name="TextBox 28">
              <a:extLst>
                <a:ext uri="{FF2B5EF4-FFF2-40B4-BE49-F238E27FC236}">
                  <a16:creationId xmlns:a16="http://schemas.microsoft.com/office/drawing/2014/main" id="{A4735D4F-6302-9DD8-0BBD-D1AC3EE5B90E}"/>
                </a:ext>
              </a:extLst>
            </p:cNvPr>
            <p:cNvSpPr txBox="1"/>
            <p:nvPr/>
          </p:nvSpPr>
          <p:spPr>
            <a:xfrm>
              <a:off x="1424552" y="5223877"/>
              <a:ext cx="3104766" cy="984885"/>
            </a:xfrm>
            <a:prstGeom prst="rect">
              <a:avLst/>
            </a:prstGeom>
            <a:noFill/>
          </p:spPr>
          <p:txBody>
            <a:bodyPr wrap="square" lIns="182880" tIns="0" rIns="0" bIns="0" rtlCol="0" anchor="t" anchorCtr="0">
              <a:spAutoFit/>
            </a:bodyPr>
            <a:lstStyle/>
            <a:p>
              <a:pPr defTabSz="365746"/>
              <a:r>
                <a:rPr lang="en-US" sz="2400" b="1" cap="all" dirty="0">
                  <a:latin typeface="Arial Narrow" panose="020B0606020202030204" pitchFamily="34" charset="0"/>
                </a:rPr>
                <a:t>Almost half </a:t>
              </a:r>
            </a:p>
            <a:p>
              <a:pPr defTabSz="365746"/>
              <a:r>
                <a:rPr lang="en-US" sz="2000" b="1" dirty="0">
                  <a:solidFill>
                    <a:srgbClr val="003359"/>
                  </a:solidFill>
                  <a:latin typeface="Arial"/>
                </a:rPr>
                <a:t>of all Minnesota seniors have a Blue Cross plan</a:t>
              </a:r>
              <a:r>
                <a:rPr lang="en-US" sz="2000" b="1" baseline="30000" dirty="0">
                  <a:solidFill>
                    <a:srgbClr val="003359"/>
                  </a:solidFill>
                  <a:latin typeface="Arial"/>
                </a:rPr>
                <a:t>1</a:t>
              </a:r>
              <a:endParaRPr lang="en-CA" sz="2000" b="1" baseline="30000" dirty="0">
                <a:solidFill>
                  <a:srgbClr val="003359"/>
                </a:solidFill>
                <a:latin typeface="Arial"/>
              </a:endParaRPr>
            </a:p>
          </p:txBody>
        </p:sp>
        <p:pic>
          <p:nvPicPr>
            <p:cNvPr id="30" name="Graphic 29">
              <a:extLst>
                <a:ext uri="{FF2B5EF4-FFF2-40B4-BE49-F238E27FC236}">
                  <a16:creationId xmlns:a16="http://schemas.microsoft.com/office/drawing/2014/main" id="{27E74A1D-A56F-9858-BD55-5BD4DC1D7C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0151" y="5160729"/>
              <a:ext cx="914400" cy="914400"/>
            </a:xfrm>
            <a:prstGeom prst="rect">
              <a:avLst/>
            </a:prstGeom>
          </p:spPr>
        </p:pic>
      </p:grpSp>
      <p:grpSp>
        <p:nvGrpSpPr>
          <p:cNvPr id="9" name="Group 8">
            <a:extLst>
              <a:ext uri="{FF2B5EF4-FFF2-40B4-BE49-F238E27FC236}">
                <a16:creationId xmlns:a16="http://schemas.microsoft.com/office/drawing/2014/main" id="{29C63A42-4B55-CA8B-6C38-50E8A4516BC2}"/>
              </a:ext>
            </a:extLst>
          </p:cNvPr>
          <p:cNvGrpSpPr/>
          <p:nvPr/>
        </p:nvGrpSpPr>
        <p:grpSpPr>
          <a:xfrm>
            <a:off x="5541979" y="2651760"/>
            <a:ext cx="2808782" cy="914400"/>
            <a:chOff x="4936770" y="2854815"/>
            <a:chExt cx="2808782" cy="914400"/>
          </a:xfrm>
        </p:grpSpPr>
        <p:sp>
          <p:nvSpPr>
            <p:cNvPr id="25" name="TextBox 24">
              <a:extLst>
                <a:ext uri="{FF2B5EF4-FFF2-40B4-BE49-F238E27FC236}">
                  <a16:creationId xmlns:a16="http://schemas.microsoft.com/office/drawing/2014/main" id="{8E04485E-F3BB-11FB-A5DD-C4D24963BC6F}"/>
                </a:ext>
              </a:extLst>
            </p:cNvPr>
            <p:cNvSpPr txBox="1"/>
            <p:nvPr/>
          </p:nvSpPr>
          <p:spPr>
            <a:xfrm>
              <a:off x="5864940" y="2973461"/>
              <a:ext cx="1880612" cy="677108"/>
            </a:xfrm>
            <a:prstGeom prst="rect">
              <a:avLst/>
            </a:prstGeom>
            <a:noFill/>
          </p:spPr>
          <p:txBody>
            <a:bodyPr wrap="square" lIns="182880" tIns="0" rIns="0" bIns="0" rtlCol="0" anchor="t" anchorCtr="0">
              <a:spAutoFit/>
            </a:bodyPr>
            <a:lstStyle/>
            <a:p>
              <a:pPr defTabSz="365746"/>
              <a:r>
                <a:rPr lang="en-CA" sz="2400" b="1" cap="all" dirty="0">
                  <a:latin typeface="Arial Narrow" panose="020B0606020202030204" pitchFamily="34" charset="0"/>
                </a:rPr>
                <a:t>90 years </a:t>
              </a:r>
            </a:p>
            <a:p>
              <a:pPr defTabSz="365746"/>
              <a:r>
                <a:rPr lang="en-CA" sz="2000" b="1" dirty="0">
                  <a:solidFill>
                    <a:srgbClr val="003359"/>
                  </a:solidFill>
                  <a:latin typeface="Arial"/>
                </a:rPr>
                <a:t>of experience</a:t>
              </a:r>
            </a:p>
          </p:txBody>
        </p:sp>
        <p:pic>
          <p:nvPicPr>
            <p:cNvPr id="26" name="Graphic 25">
              <a:extLst>
                <a:ext uri="{FF2B5EF4-FFF2-40B4-BE49-F238E27FC236}">
                  <a16:creationId xmlns:a16="http://schemas.microsoft.com/office/drawing/2014/main" id="{F1320525-6B85-61CE-994A-B73F719588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36770" y="2854815"/>
              <a:ext cx="914400" cy="914400"/>
            </a:xfrm>
            <a:prstGeom prst="rect">
              <a:avLst/>
            </a:prstGeom>
          </p:spPr>
        </p:pic>
      </p:grpSp>
      <p:grpSp>
        <p:nvGrpSpPr>
          <p:cNvPr id="10" name="Group 9">
            <a:extLst>
              <a:ext uri="{FF2B5EF4-FFF2-40B4-BE49-F238E27FC236}">
                <a16:creationId xmlns:a16="http://schemas.microsoft.com/office/drawing/2014/main" id="{A93D3709-9CCC-9AA4-4D96-FFFDC5C9AC24}"/>
              </a:ext>
            </a:extLst>
          </p:cNvPr>
          <p:cNvGrpSpPr/>
          <p:nvPr/>
        </p:nvGrpSpPr>
        <p:grpSpPr>
          <a:xfrm>
            <a:off x="10170791" y="2651760"/>
            <a:ext cx="3166210" cy="914400"/>
            <a:chOff x="9896410" y="2857047"/>
            <a:chExt cx="3166210" cy="914400"/>
          </a:xfrm>
        </p:grpSpPr>
        <p:sp>
          <p:nvSpPr>
            <p:cNvPr id="35" name="TextBox 34">
              <a:extLst>
                <a:ext uri="{FF2B5EF4-FFF2-40B4-BE49-F238E27FC236}">
                  <a16:creationId xmlns:a16="http://schemas.microsoft.com/office/drawing/2014/main" id="{A4522A5D-7716-DFCE-5B8A-F147063FDEC0}"/>
                </a:ext>
              </a:extLst>
            </p:cNvPr>
            <p:cNvSpPr txBox="1"/>
            <p:nvPr/>
          </p:nvSpPr>
          <p:spPr>
            <a:xfrm>
              <a:off x="10701490" y="3006471"/>
              <a:ext cx="2361130" cy="615553"/>
            </a:xfrm>
            <a:prstGeom prst="rect">
              <a:avLst/>
            </a:prstGeom>
            <a:noFill/>
          </p:spPr>
          <p:txBody>
            <a:bodyPr wrap="square" lIns="182880" tIns="0" rIns="0" bIns="0" rtlCol="0" anchor="t" anchorCtr="0">
              <a:spAutoFit/>
            </a:bodyPr>
            <a:lstStyle/>
            <a:p>
              <a:pPr defTabSz="365746"/>
              <a:r>
                <a:rPr lang="en-US" sz="2000" b="1" dirty="0">
                  <a:solidFill>
                    <a:srgbClr val="003359"/>
                  </a:solidFill>
                  <a:latin typeface="Arial"/>
                </a:rPr>
                <a:t>Local customer service teams</a:t>
              </a:r>
            </a:p>
          </p:txBody>
        </p:sp>
        <p:pic>
          <p:nvPicPr>
            <p:cNvPr id="38" name="Graphic 37">
              <a:extLst>
                <a:ext uri="{FF2B5EF4-FFF2-40B4-BE49-F238E27FC236}">
                  <a16:creationId xmlns:a16="http://schemas.microsoft.com/office/drawing/2014/main" id="{651CE6BD-BC79-E962-E893-B1DAAECD322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96410" y="2857047"/>
              <a:ext cx="914400" cy="914400"/>
            </a:xfrm>
            <a:prstGeom prst="rect">
              <a:avLst/>
            </a:prstGeom>
          </p:spPr>
        </p:pic>
      </p:grpSp>
      <p:grpSp>
        <p:nvGrpSpPr>
          <p:cNvPr id="8" name="Group 7">
            <a:extLst>
              <a:ext uri="{FF2B5EF4-FFF2-40B4-BE49-F238E27FC236}">
                <a16:creationId xmlns:a16="http://schemas.microsoft.com/office/drawing/2014/main" id="{161B1664-A1DC-A048-CCE6-670CCA97D34B}"/>
              </a:ext>
            </a:extLst>
          </p:cNvPr>
          <p:cNvGrpSpPr/>
          <p:nvPr/>
        </p:nvGrpSpPr>
        <p:grpSpPr>
          <a:xfrm>
            <a:off x="5541979" y="3940831"/>
            <a:ext cx="3871349" cy="914400"/>
            <a:chOff x="4936770" y="4297865"/>
            <a:chExt cx="3871349" cy="914400"/>
          </a:xfrm>
        </p:grpSpPr>
        <p:sp>
          <p:nvSpPr>
            <p:cNvPr id="31" name="TextBox 30">
              <a:extLst>
                <a:ext uri="{FF2B5EF4-FFF2-40B4-BE49-F238E27FC236}">
                  <a16:creationId xmlns:a16="http://schemas.microsoft.com/office/drawing/2014/main" id="{E695417A-7F80-909F-73C8-A04B292A215D}"/>
                </a:ext>
              </a:extLst>
            </p:cNvPr>
            <p:cNvSpPr txBox="1"/>
            <p:nvPr/>
          </p:nvSpPr>
          <p:spPr>
            <a:xfrm>
              <a:off x="5807770" y="4601177"/>
              <a:ext cx="3000349" cy="307777"/>
            </a:xfrm>
            <a:prstGeom prst="rect">
              <a:avLst/>
            </a:prstGeom>
            <a:noFill/>
          </p:spPr>
          <p:txBody>
            <a:bodyPr wrap="square" lIns="182880" tIns="0" rIns="0" bIns="0" rtlCol="0" anchor="t" anchorCtr="0">
              <a:spAutoFit/>
            </a:bodyPr>
            <a:lstStyle/>
            <a:p>
              <a:pPr defTabSz="365746"/>
              <a:r>
                <a:rPr lang="en-US" sz="2000" b="1" dirty="0">
                  <a:solidFill>
                    <a:srgbClr val="003359"/>
                  </a:solidFill>
                  <a:latin typeface="Arial"/>
                </a:rPr>
                <a:t>Broad network access</a:t>
              </a:r>
            </a:p>
          </p:txBody>
        </p:sp>
        <p:pic>
          <p:nvPicPr>
            <p:cNvPr id="32" name="Graphic 31">
              <a:extLst>
                <a:ext uri="{FF2B5EF4-FFF2-40B4-BE49-F238E27FC236}">
                  <a16:creationId xmlns:a16="http://schemas.microsoft.com/office/drawing/2014/main" id="{3D92564C-80C4-E2AA-0DF6-494B2BB7DA2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36770" y="4297865"/>
              <a:ext cx="914400" cy="914400"/>
            </a:xfrm>
            <a:prstGeom prst="rect">
              <a:avLst/>
            </a:prstGeom>
          </p:spPr>
        </p:pic>
      </p:grpSp>
      <p:grpSp>
        <p:nvGrpSpPr>
          <p:cNvPr id="6" name="Group 5">
            <a:extLst>
              <a:ext uri="{FF2B5EF4-FFF2-40B4-BE49-F238E27FC236}">
                <a16:creationId xmlns:a16="http://schemas.microsoft.com/office/drawing/2014/main" id="{2C051CE8-BFF0-23E7-F243-3996FEF8FE1C}"/>
              </a:ext>
            </a:extLst>
          </p:cNvPr>
          <p:cNvGrpSpPr/>
          <p:nvPr/>
        </p:nvGrpSpPr>
        <p:grpSpPr>
          <a:xfrm>
            <a:off x="10170791" y="3940831"/>
            <a:ext cx="3380698" cy="914400"/>
            <a:chOff x="9896410" y="4297865"/>
            <a:chExt cx="3380698" cy="914400"/>
          </a:xfrm>
        </p:grpSpPr>
        <p:sp>
          <p:nvSpPr>
            <p:cNvPr id="40" name="TextBox 39">
              <a:extLst>
                <a:ext uri="{FF2B5EF4-FFF2-40B4-BE49-F238E27FC236}">
                  <a16:creationId xmlns:a16="http://schemas.microsoft.com/office/drawing/2014/main" id="{38EAF41E-9F70-5E73-CB5E-E8EFC65180A8}"/>
                </a:ext>
              </a:extLst>
            </p:cNvPr>
            <p:cNvSpPr txBox="1"/>
            <p:nvPr/>
          </p:nvSpPr>
          <p:spPr>
            <a:xfrm>
              <a:off x="10701490" y="4447289"/>
              <a:ext cx="2575618" cy="615553"/>
            </a:xfrm>
            <a:prstGeom prst="rect">
              <a:avLst/>
            </a:prstGeom>
            <a:noFill/>
          </p:spPr>
          <p:txBody>
            <a:bodyPr wrap="square" lIns="182880" tIns="0" rIns="0" bIns="0" rtlCol="0" anchor="t" anchorCtr="0">
              <a:spAutoFit/>
            </a:bodyPr>
            <a:lstStyle/>
            <a:p>
              <a:pPr defTabSz="365746"/>
              <a:r>
                <a:rPr lang="en-US" sz="2000" b="1" dirty="0">
                  <a:solidFill>
                    <a:srgbClr val="003359"/>
                  </a:solidFill>
                  <a:latin typeface="Arial"/>
                </a:rPr>
                <a:t>Proud to be a nonprofit company</a:t>
              </a:r>
              <a:endParaRPr lang="en-CA" sz="2000" b="1" dirty="0">
                <a:solidFill>
                  <a:srgbClr val="003359"/>
                </a:solidFill>
                <a:latin typeface="Arial"/>
              </a:endParaRPr>
            </a:p>
          </p:txBody>
        </p:sp>
        <p:pic>
          <p:nvPicPr>
            <p:cNvPr id="41" name="Graphic 40">
              <a:extLst>
                <a:ext uri="{FF2B5EF4-FFF2-40B4-BE49-F238E27FC236}">
                  <a16:creationId xmlns:a16="http://schemas.microsoft.com/office/drawing/2014/main" id="{C66BF9A5-FBBF-781B-6B08-03D1CCA7DC1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96410" y="4297865"/>
              <a:ext cx="914400" cy="914400"/>
            </a:xfrm>
            <a:prstGeom prst="rect">
              <a:avLst/>
            </a:prstGeom>
          </p:spPr>
        </p:pic>
      </p:grpSp>
      <p:pic>
        <p:nvPicPr>
          <p:cNvPr id="13" name="Graphic 12">
            <a:extLst>
              <a:ext uri="{FF2B5EF4-FFF2-40B4-BE49-F238E27FC236}">
                <a16:creationId xmlns:a16="http://schemas.microsoft.com/office/drawing/2014/main" id="{CE449BFD-2CB4-A477-D8DF-21E3C52DC29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0161" y="3180448"/>
            <a:ext cx="3497706" cy="2677255"/>
          </a:xfrm>
          <a:prstGeom prst="rect">
            <a:avLst/>
          </a:prstGeom>
        </p:spPr>
      </p:pic>
      <p:cxnSp>
        <p:nvCxnSpPr>
          <p:cNvPr id="34" name="Straight Connector 33">
            <a:extLst>
              <a:ext uri="{FF2B5EF4-FFF2-40B4-BE49-F238E27FC236}">
                <a16:creationId xmlns:a16="http://schemas.microsoft.com/office/drawing/2014/main" id="{FC6BBEAB-15A1-2296-2D7B-0A3D67265E07}"/>
              </a:ext>
            </a:extLst>
          </p:cNvPr>
          <p:cNvCxnSpPr>
            <a:cxnSpLocks/>
          </p:cNvCxnSpPr>
          <p:nvPr/>
        </p:nvCxnSpPr>
        <p:spPr>
          <a:xfrm>
            <a:off x="4819923" y="2713571"/>
            <a:ext cx="0" cy="36110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4F4717-00F2-FE0E-010F-15D7ECCAE384}"/>
              </a:ext>
            </a:extLst>
          </p:cNvPr>
          <p:cNvSpPr txBox="1"/>
          <p:nvPr/>
        </p:nvSpPr>
        <p:spPr>
          <a:xfrm rot="10800000">
            <a:off x="14083127" y="7363214"/>
            <a:ext cx="385226" cy="910225"/>
          </a:xfrm>
          <a:prstGeom prst="rect">
            <a:avLst/>
          </a:prstGeom>
        </p:spPr>
        <p:txBody>
          <a:bodyPr wrap="square" rtlCol="0">
            <a:normAutofit/>
          </a:bodyPr>
          <a:lstStyle/>
          <a:p>
            <a:pPr defTabSz="728981" eaLnBrk="0" fontAlgn="base" hangingPunct="0">
              <a:spcBef>
                <a:spcPct val="0"/>
              </a:spcBef>
              <a:spcAft>
                <a:spcPct val="0"/>
              </a:spcAft>
            </a:pPr>
            <a:r>
              <a:rPr lang="en-US" sz="4800" dirty="0">
                <a:solidFill>
                  <a:srgbClr val="FF2F92"/>
                </a:solidFill>
                <a:ea typeface="MS PGothic" panose="020B0600070205080204" pitchFamily="34" charset="-128"/>
              </a:rPr>
              <a:t>[</a:t>
            </a:r>
          </a:p>
        </p:txBody>
      </p:sp>
      <p:sp>
        <p:nvSpPr>
          <p:cNvPr id="33" name="TextBox 32">
            <a:extLst>
              <a:ext uri="{FF2B5EF4-FFF2-40B4-BE49-F238E27FC236}">
                <a16:creationId xmlns:a16="http://schemas.microsoft.com/office/drawing/2014/main" id="{981E6C21-73C6-7FD1-2F37-DE2D6F7CD8B6}"/>
              </a:ext>
            </a:extLst>
          </p:cNvPr>
          <p:cNvSpPr txBox="1"/>
          <p:nvPr/>
        </p:nvSpPr>
        <p:spPr>
          <a:xfrm>
            <a:off x="135398" y="146137"/>
            <a:ext cx="400833" cy="910225"/>
          </a:xfrm>
          <a:prstGeom prst="rect">
            <a:avLst/>
          </a:prstGeom>
        </p:spPr>
        <p:txBody>
          <a:bodyPr wrap="square" rtlCol="0">
            <a:normAutofit/>
          </a:bodyPr>
          <a:lstStyle/>
          <a:p>
            <a:pPr defTabSz="728981" eaLnBrk="0" fontAlgn="base" hangingPunct="0">
              <a:spcBef>
                <a:spcPct val="0"/>
              </a:spcBef>
              <a:spcAft>
                <a:spcPct val="0"/>
              </a:spcAft>
            </a:pPr>
            <a:endParaRPr lang="en-US" sz="4800" dirty="0">
              <a:solidFill>
                <a:srgbClr val="FF2F92"/>
              </a:solidFill>
              <a:ea typeface="MS PGothic" panose="020B0600070205080204" pitchFamily="34" charset="-128"/>
            </a:endParaRPr>
          </a:p>
        </p:txBody>
      </p:sp>
    </p:spTree>
    <p:extLst>
      <p:ext uri="{BB962C8B-B14F-4D97-AF65-F5344CB8AC3E}">
        <p14:creationId xmlns:p14="http://schemas.microsoft.com/office/powerpoint/2010/main" val="24082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271420-AFE2-81AD-1B45-FB044EF8177A}"/>
              </a:ext>
            </a:extLst>
          </p:cNvPr>
          <p:cNvSpPr>
            <a:spLocks noGrp="1"/>
          </p:cNvSpPr>
          <p:nvPr>
            <p:ph type="sldNum" sz="quarter" idx="12"/>
          </p:nvPr>
        </p:nvSpPr>
        <p:spPr/>
        <p:txBody>
          <a:bodyPr/>
          <a:lstStyle/>
          <a:p>
            <a:fld id="{9A980B10-2A40-48A3-B68E-FF4291541DB6}" type="slidenum">
              <a:rPr lang="en-CA" smtClean="0"/>
              <a:t>31</a:t>
            </a:fld>
            <a:endParaRPr lang="en-CA" dirty="0"/>
          </a:p>
        </p:txBody>
      </p:sp>
      <p:sp>
        <p:nvSpPr>
          <p:cNvPr id="4" name="Text Placeholder 3">
            <a:extLst>
              <a:ext uri="{FF2B5EF4-FFF2-40B4-BE49-F238E27FC236}">
                <a16:creationId xmlns:a16="http://schemas.microsoft.com/office/drawing/2014/main" id="{B9929919-FCEE-ED7F-486B-436F0C436509}"/>
              </a:ext>
            </a:extLst>
          </p:cNvPr>
          <p:cNvSpPr>
            <a:spLocks noGrp="1"/>
          </p:cNvSpPr>
          <p:nvPr>
            <p:ph type="body" sz="quarter" idx="14"/>
          </p:nvPr>
        </p:nvSpPr>
        <p:spPr/>
        <p:txBody>
          <a:bodyPr/>
          <a:lstStyle/>
          <a:p>
            <a:r>
              <a:rPr lang="en-US" dirty="0"/>
              <a:t>BLUE CROSS RETAIL CENTERS</a:t>
            </a:r>
          </a:p>
        </p:txBody>
      </p:sp>
      <p:pic>
        <p:nvPicPr>
          <p:cNvPr id="5" name="Picture 2" descr="https://blog.bluecrossmn.com/wp-content/uploads/2016/11/BCBM-Roseville-July-2016-058_s.jpg">
            <a:extLst>
              <a:ext uri="{FF2B5EF4-FFF2-40B4-BE49-F238E27FC236}">
                <a16:creationId xmlns:a16="http://schemas.microsoft.com/office/drawing/2014/main" id="{E4D5D61A-0BC3-7319-9075-625537C676A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81994" y="1910727"/>
            <a:ext cx="5648406" cy="491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9E8730F-350D-5AB7-A963-825E7FE320F0}"/>
              </a:ext>
            </a:extLst>
          </p:cNvPr>
          <p:cNvSpPr/>
          <p:nvPr/>
        </p:nvSpPr>
        <p:spPr>
          <a:xfrm>
            <a:off x="8977441" y="6925781"/>
            <a:ext cx="4574047" cy="584775"/>
          </a:xfrm>
          <a:prstGeom prst="rect">
            <a:avLst/>
          </a:prstGeom>
        </p:spPr>
        <p:txBody>
          <a:bodyPr wrap="square">
            <a:spAutoFit/>
          </a:bodyPr>
          <a:lstStyle/>
          <a:p>
            <a:pPr>
              <a:defRPr/>
            </a:pPr>
            <a:r>
              <a:rPr lang="en-US" sz="1600" dirty="0">
                <a:solidFill>
                  <a:srgbClr val="003A69"/>
                </a:solidFill>
                <a:cs typeface="Arial" panose="020B0604020202020204" pitchFamily="34" charset="0"/>
              </a:rPr>
              <a:t>Visit </a:t>
            </a:r>
            <a:r>
              <a:rPr lang="en-US" sz="1600" b="1" u="sng" dirty="0" err="1">
                <a:solidFill>
                  <a:srgbClr val="0094D7"/>
                </a:solidFill>
                <a:cs typeface="Arial" panose="020B0604020202020204" pitchFamily="34" charset="0"/>
              </a:rPr>
              <a:t>bluecrossmn.com</a:t>
            </a:r>
            <a:r>
              <a:rPr lang="en-US" sz="1600" b="1" u="sng" dirty="0">
                <a:solidFill>
                  <a:srgbClr val="0094D7"/>
                </a:solidFill>
                <a:cs typeface="Arial" panose="020B0604020202020204" pitchFamily="34" charset="0"/>
              </a:rPr>
              <a:t>/centers</a:t>
            </a:r>
            <a:r>
              <a:rPr lang="en-US" sz="1600" dirty="0">
                <a:solidFill>
                  <a:srgbClr val="0094D7"/>
                </a:solidFill>
                <a:cs typeface="Arial" panose="020B0604020202020204" pitchFamily="34" charset="0"/>
              </a:rPr>
              <a:t> </a:t>
            </a:r>
            <a:r>
              <a:rPr lang="en-US" sz="1600" dirty="0">
                <a:solidFill>
                  <a:srgbClr val="003A69"/>
                </a:solidFill>
                <a:cs typeface="Arial" panose="020B0604020202020204" pitchFamily="34" charset="0"/>
              </a:rPr>
              <a:t>to learn more and schedule an appointment.</a:t>
            </a:r>
          </a:p>
        </p:txBody>
      </p:sp>
      <p:sp>
        <p:nvSpPr>
          <p:cNvPr id="9" name="Rectangle 8">
            <a:extLst>
              <a:ext uri="{FF2B5EF4-FFF2-40B4-BE49-F238E27FC236}">
                <a16:creationId xmlns:a16="http://schemas.microsoft.com/office/drawing/2014/main" id="{82FCD030-512A-BA0B-0BB3-00EE06382D51}"/>
              </a:ext>
            </a:extLst>
          </p:cNvPr>
          <p:cNvSpPr/>
          <p:nvPr/>
        </p:nvSpPr>
        <p:spPr>
          <a:xfrm>
            <a:off x="591239" y="1937085"/>
            <a:ext cx="7674938" cy="13367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lvl="0">
              <a:defRPr/>
            </a:pPr>
            <a:r>
              <a:rPr lang="en-US" sz="1600" b="1" dirty="0">
                <a:solidFill>
                  <a:srgbClr val="003359"/>
                </a:solidFill>
              </a:rPr>
              <a:t>EDINA</a:t>
            </a:r>
          </a:p>
          <a:p>
            <a:pPr lvl="0">
              <a:defRPr/>
            </a:pPr>
            <a:r>
              <a:rPr lang="en-US" sz="1600" dirty="0">
                <a:solidFill>
                  <a:srgbClr val="003359"/>
                </a:solidFill>
              </a:rPr>
              <a:t>Phone: </a:t>
            </a:r>
            <a:r>
              <a:rPr lang="en-US" sz="1600" b="1" dirty="0">
                <a:solidFill>
                  <a:schemeClr val="tx1"/>
                </a:solidFill>
              </a:rPr>
              <a:t>612-844-0934</a:t>
            </a:r>
            <a:r>
              <a:rPr lang="en-US" sz="1600" dirty="0">
                <a:solidFill>
                  <a:srgbClr val="003359"/>
                </a:solidFill>
              </a:rPr>
              <a:t> TTY </a:t>
            </a:r>
            <a:r>
              <a:rPr lang="en-US" sz="1600" b="1" dirty="0">
                <a:solidFill>
                  <a:schemeClr val="tx1"/>
                </a:solidFill>
              </a:rPr>
              <a:t>711</a:t>
            </a:r>
          </a:p>
          <a:p>
            <a:pPr lvl="0">
              <a:defRPr/>
            </a:pPr>
            <a:r>
              <a:rPr lang="en-US" sz="1600" dirty="0">
                <a:solidFill>
                  <a:srgbClr val="003359"/>
                </a:solidFill>
              </a:rPr>
              <a:t>Address: 6807 York Avenue South, Edina, MN 55435</a:t>
            </a:r>
          </a:p>
          <a:p>
            <a:pPr lvl="0">
              <a:defRPr/>
            </a:pPr>
            <a:r>
              <a:rPr lang="en-US" sz="1600" dirty="0">
                <a:solidFill>
                  <a:srgbClr val="003359"/>
                </a:solidFill>
              </a:rPr>
              <a:t>Hours: Monday through Friday, 8 a.m. to 5 p.m. </a:t>
            </a:r>
          </a:p>
        </p:txBody>
      </p:sp>
      <p:sp>
        <p:nvSpPr>
          <p:cNvPr id="10" name="Isosceles Triangle 12">
            <a:extLst>
              <a:ext uri="{FF2B5EF4-FFF2-40B4-BE49-F238E27FC236}">
                <a16:creationId xmlns:a16="http://schemas.microsoft.com/office/drawing/2014/main" id="{0D9CFED3-4763-D6E3-6582-AFFF2D04E120}"/>
              </a:ext>
            </a:extLst>
          </p:cNvPr>
          <p:cNvSpPr/>
          <p:nvPr/>
        </p:nvSpPr>
        <p:spPr>
          <a:xfrm rot="5400000">
            <a:off x="36318" y="2492005"/>
            <a:ext cx="1336750" cy="226909"/>
          </a:xfrm>
          <a:prstGeom prst="triangle">
            <a:avLst>
              <a:gd name="adj" fmla="val 511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dirty="0">
              <a:ln>
                <a:noFill/>
              </a:ln>
              <a:solidFill>
                <a:srgbClr val="CACAC8"/>
              </a:solidFill>
              <a:effectLst/>
              <a:uLnTx/>
              <a:uFillTx/>
              <a:latin typeface="Arial"/>
            </a:endParaRPr>
          </a:p>
        </p:txBody>
      </p:sp>
      <p:sp>
        <p:nvSpPr>
          <p:cNvPr id="16" name="Rectangle 15">
            <a:extLst>
              <a:ext uri="{FF2B5EF4-FFF2-40B4-BE49-F238E27FC236}">
                <a16:creationId xmlns:a16="http://schemas.microsoft.com/office/drawing/2014/main" id="{365C0385-5449-DD17-E4D2-6931ECA5450C}"/>
              </a:ext>
            </a:extLst>
          </p:cNvPr>
          <p:cNvSpPr/>
          <p:nvPr/>
        </p:nvSpPr>
        <p:spPr>
          <a:xfrm>
            <a:off x="591238" y="3394155"/>
            <a:ext cx="7674938" cy="1336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lvl="0">
              <a:defRPr/>
            </a:pPr>
            <a:r>
              <a:rPr lang="en-US" sz="1600" b="1" dirty="0">
                <a:solidFill>
                  <a:srgbClr val="003359"/>
                </a:solidFill>
              </a:rPr>
              <a:t>ROSEVILLE</a:t>
            </a:r>
          </a:p>
          <a:p>
            <a:pPr lvl="0">
              <a:defRPr/>
            </a:pPr>
            <a:r>
              <a:rPr lang="en-US" sz="1600" dirty="0">
                <a:solidFill>
                  <a:srgbClr val="003359"/>
                </a:solidFill>
              </a:rPr>
              <a:t>Phone: </a:t>
            </a:r>
            <a:r>
              <a:rPr lang="en-US" sz="1600" b="1" dirty="0">
                <a:solidFill>
                  <a:schemeClr val="tx1"/>
                </a:solidFill>
              </a:rPr>
              <a:t>612-564-0909</a:t>
            </a:r>
            <a:r>
              <a:rPr lang="en-US" sz="1600" dirty="0">
                <a:solidFill>
                  <a:srgbClr val="003359"/>
                </a:solidFill>
              </a:rPr>
              <a:t>  TTY </a:t>
            </a:r>
            <a:r>
              <a:rPr lang="en-US" sz="1600" b="1" dirty="0">
                <a:solidFill>
                  <a:schemeClr val="tx1"/>
                </a:solidFill>
              </a:rPr>
              <a:t>711</a:t>
            </a:r>
            <a:endParaRPr lang="en-US" sz="1600" dirty="0">
              <a:solidFill>
                <a:srgbClr val="003359"/>
              </a:solidFill>
            </a:endParaRPr>
          </a:p>
          <a:p>
            <a:pPr lvl="0">
              <a:defRPr/>
            </a:pPr>
            <a:r>
              <a:rPr lang="en-US" sz="1600" dirty="0">
                <a:solidFill>
                  <a:srgbClr val="003359"/>
                </a:solidFill>
              </a:rPr>
              <a:t>Address: 1647B County Rd B2 West, Roseville, MN 55113 </a:t>
            </a:r>
          </a:p>
          <a:p>
            <a:pPr lvl="0">
              <a:defRPr/>
            </a:pPr>
            <a:r>
              <a:rPr lang="en-US" sz="1600" dirty="0">
                <a:solidFill>
                  <a:srgbClr val="003359"/>
                </a:solidFill>
              </a:rPr>
              <a:t>Hours: Monday through Friday, 8 a.m. to 5 p.m.</a:t>
            </a:r>
          </a:p>
        </p:txBody>
      </p:sp>
      <p:sp>
        <p:nvSpPr>
          <p:cNvPr id="17" name="Isosceles Triangle 12">
            <a:extLst>
              <a:ext uri="{FF2B5EF4-FFF2-40B4-BE49-F238E27FC236}">
                <a16:creationId xmlns:a16="http://schemas.microsoft.com/office/drawing/2014/main" id="{CF317F53-9BAC-DB89-14F1-03027EB7C439}"/>
              </a:ext>
            </a:extLst>
          </p:cNvPr>
          <p:cNvSpPr/>
          <p:nvPr/>
        </p:nvSpPr>
        <p:spPr>
          <a:xfrm rot="5400000">
            <a:off x="36317" y="3949075"/>
            <a:ext cx="1336750" cy="226909"/>
          </a:xfrm>
          <a:prstGeom prst="triangle">
            <a:avLst>
              <a:gd name="adj" fmla="val 511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dirty="0">
              <a:ln>
                <a:noFill/>
              </a:ln>
              <a:solidFill>
                <a:srgbClr val="CACAC8"/>
              </a:solidFill>
              <a:effectLst/>
              <a:uLnTx/>
              <a:uFillTx/>
              <a:latin typeface="Arial"/>
            </a:endParaRPr>
          </a:p>
        </p:txBody>
      </p:sp>
      <p:sp>
        <p:nvSpPr>
          <p:cNvPr id="18" name="Rectangle 17">
            <a:extLst>
              <a:ext uri="{FF2B5EF4-FFF2-40B4-BE49-F238E27FC236}">
                <a16:creationId xmlns:a16="http://schemas.microsoft.com/office/drawing/2014/main" id="{AE429697-09B9-5D23-5604-CFAAF44E82DB}"/>
              </a:ext>
            </a:extLst>
          </p:cNvPr>
          <p:cNvSpPr/>
          <p:nvPr/>
        </p:nvSpPr>
        <p:spPr>
          <a:xfrm>
            <a:off x="591238" y="4851225"/>
            <a:ext cx="7674938" cy="133675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lvl="0">
              <a:defRPr/>
            </a:pPr>
            <a:r>
              <a:rPr lang="en-US" sz="1600" b="1" dirty="0">
                <a:solidFill>
                  <a:srgbClr val="003359"/>
                </a:solidFill>
              </a:rPr>
              <a:t>DULUTH</a:t>
            </a:r>
          </a:p>
          <a:p>
            <a:pPr lvl="0">
              <a:defRPr/>
            </a:pPr>
            <a:r>
              <a:rPr lang="en-US" sz="1600" dirty="0">
                <a:solidFill>
                  <a:srgbClr val="003359"/>
                </a:solidFill>
              </a:rPr>
              <a:t>Phone: </a:t>
            </a:r>
            <a:r>
              <a:rPr lang="en-US" sz="1600" b="1" dirty="0">
                <a:solidFill>
                  <a:schemeClr val="tx1"/>
                </a:solidFill>
              </a:rPr>
              <a:t>218-522-9260</a:t>
            </a:r>
            <a:r>
              <a:rPr lang="en-US" sz="1600" dirty="0">
                <a:solidFill>
                  <a:srgbClr val="003359"/>
                </a:solidFill>
              </a:rPr>
              <a:t> TTY </a:t>
            </a:r>
            <a:r>
              <a:rPr lang="en-US" sz="1600" b="1" dirty="0">
                <a:solidFill>
                  <a:schemeClr val="tx1"/>
                </a:solidFill>
              </a:rPr>
              <a:t>711</a:t>
            </a:r>
            <a:endParaRPr lang="en-US" sz="1600" dirty="0">
              <a:solidFill>
                <a:srgbClr val="003359"/>
              </a:solidFill>
            </a:endParaRPr>
          </a:p>
          <a:p>
            <a:pPr lvl="0">
              <a:defRPr/>
            </a:pPr>
            <a:r>
              <a:rPr lang="en-US" sz="1600" dirty="0">
                <a:solidFill>
                  <a:srgbClr val="003359"/>
                </a:solidFill>
              </a:rPr>
              <a:t>Address: 425 W Superior St #1060 Duluth, MN 55802</a:t>
            </a:r>
          </a:p>
          <a:p>
            <a:pPr lvl="0">
              <a:defRPr/>
            </a:pPr>
            <a:r>
              <a:rPr lang="en-US" sz="1600" dirty="0">
                <a:solidFill>
                  <a:srgbClr val="003359"/>
                </a:solidFill>
              </a:rPr>
              <a:t>Hours: Currently closed for walk-in appointments. Please call for assistance.</a:t>
            </a:r>
          </a:p>
        </p:txBody>
      </p:sp>
      <p:sp>
        <p:nvSpPr>
          <p:cNvPr id="19" name="Isosceles Triangle 12">
            <a:extLst>
              <a:ext uri="{FF2B5EF4-FFF2-40B4-BE49-F238E27FC236}">
                <a16:creationId xmlns:a16="http://schemas.microsoft.com/office/drawing/2014/main" id="{28B80639-06DC-C8DD-20C5-A2A3A330175F}"/>
              </a:ext>
            </a:extLst>
          </p:cNvPr>
          <p:cNvSpPr/>
          <p:nvPr/>
        </p:nvSpPr>
        <p:spPr>
          <a:xfrm rot="5400000">
            <a:off x="36317" y="5406145"/>
            <a:ext cx="1336750" cy="226909"/>
          </a:xfrm>
          <a:prstGeom prst="triangle">
            <a:avLst>
              <a:gd name="adj" fmla="val 511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dirty="0">
              <a:ln>
                <a:noFill/>
              </a:ln>
              <a:solidFill>
                <a:srgbClr val="CACAC8"/>
              </a:solidFill>
              <a:effectLst/>
              <a:uLnTx/>
              <a:uFillTx/>
              <a:latin typeface="Arial"/>
            </a:endParaRPr>
          </a:p>
        </p:txBody>
      </p:sp>
      <p:sp>
        <p:nvSpPr>
          <p:cNvPr id="20" name="Rectangle 19">
            <a:extLst>
              <a:ext uri="{FF2B5EF4-FFF2-40B4-BE49-F238E27FC236}">
                <a16:creationId xmlns:a16="http://schemas.microsoft.com/office/drawing/2014/main" id="{915FE44D-32A7-BC0A-6F0E-C0626C50470C}"/>
              </a:ext>
            </a:extLst>
          </p:cNvPr>
          <p:cNvSpPr/>
          <p:nvPr/>
        </p:nvSpPr>
        <p:spPr>
          <a:xfrm>
            <a:off x="591238" y="6308295"/>
            <a:ext cx="7674938" cy="13367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lvl="0">
              <a:defRPr/>
            </a:pPr>
            <a:r>
              <a:rPr lang="en-US" sz="1600" b="1" dirty="0">
                <a:solidFill>
                  <a:srgbClr val="003359"/>
                </a:solidFill>
              </a:rPr>
              <a:t>ST. CLOUD</a:t>
            </a:r>
          </a:p>
          <a:p>
            <a:pPr>
              <a:defRPr/>
            </a:pPr>
            <a:r>
              <a:rPr lang="en-US" sz="1600" dirty="0">
                <a:solidFill>
                  <a:srgbClr val="003359"/>
                </a:solidFill>
              </a:rPr>
              <a:t>Phone: </a:t>
            </a:r>
            <a:r>
              <a:rPr lang="en-US" sz="1600" b="1" dirty="0">
                <a:solidFill>
                  <a:schemeClr val="tx1"/>
                </a:solidFill>
              </a:rPr>
              <a:t>320-227-8444</a:t>
            </a:r>
            <a:r>
              <a:rPr lang="en-US" sz="1600" dirty="0">
                <a:solidFill>
                  <a:srgbClr val="003359"/>
                </a:solidFill>
              </a:rPr>
              <a:t> TTY </a:t>
            </a:r>
            <a:r>
              <a:rPr lang="en-US" sz="1600" b="1" dirty="0">
                <a:solidFill>
                  <a:schemeClr val="tx1"/>
                </a:solidFill>
              </a:rPr>
              <a:t>711</a:t>
            </a:r>
            <a:endParaRPr lang="en-US" sz="1600" dirty="0">
              <a:solidFill>
                <a:srgbClr val="003359"/>
              </a:solidFill>
            </a:endParaRPr>
          </a:p>
          <a:p>
            <a:pPr lvl="0">
              <a:defRPr/>
            </a:pPr>
            <a:r>
              <a:rPr lang="en-US" sz="1600" dirty="0">
                <a:solidFill>
                  <a:srgbClr val="003359"/>
                </a:solidFill>
              </a:rPr>
              <a:t>Address: 125 33rd Avenue South, St. Cloud, MN 56301</a:t>
            </a:r>
          </a:p>
          <a:p>
            <a:pPr lvl="0">
              <a:defRPr/>
            </a:pPr>
            <a:r>
              <a:rPr lang="en-US" sz="1600" dirty="0">
                <a:solidFill>
                  <a:srgbClr val="003359"/>
                </a:solidFill>
              </a:rPr>
              <a:t>Hours: Monday through Friday, 8 a.m. to 5 p.m.</a:t>
            </a:r>
          </a:p>
        </p:txBody>
      </p:sp>
      <p:sp>
        <p:nvSpPr>
          <p:cNvPr id="21" name="Isosceles Triangle 12">
            <a:extLst>
              <a:ext uri="{FF2B5EF4-FFF2-40B4-BE49-F238E27FC236}">
                <a16:creationId xmlns:a16="http://schemas.microsoft.com/office/drawing/2014/main" id="{0D6FB0CD-DC10-895A-3BBA-3CB4F3D3D622}"/>
              </a:ext>
            </a:extLst>
          </p:cNvPr>
          <p:cNvSpPr/>
          <p:nvPr/>
        </p:nvSpPr>
        <p:spPr>
          <a:xfrm rot="5400000">
            <a:off x="36317" y="6863215"/>
            <a:ext cx="1336750" cy="226909"/>
          </a:xfrm>
          <a:prstGeom prst="triangle">
            <a:avLst>
              <a:gd name="adj" fmla="val 511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dirty="0">
              <a:ln>
                <a:noFill/>
              </a:ln>
              <a:solidFill>
                <a:srgbClr val="CACAC8"/>
              </a:solidFill>
              <a:effectLst/>
              <a:uLnTx/>
              <a:uFillTx/>
              <a:latin typeface="Arial"/>
            </a:endParaRPr>
          </a:p>
        </p:txBody>
      </p:sp>
      <p:sp>
        <p:nvSpPr>
          <p:cNvPr id="24" name="Footer Placeholder 4">
            <a:extLst>
              <a:ext uri="{FF2B5EF4-FFF2-40B4-BE49-F238E27FC236}">
                <a16:creationId xmlns:a16="http://schemas.microsoft.com/office/drawing/2014/main" id="{83050807-E778-AD14-9B75-D1D728DB94CA}"/>
              </a:ext>
            </a:extLst>
          </p:cNvPr>
          <p:cNvSpPr>
            <a:spLocks noGrp="1"/>
          </p:cNvSpPr>
          <p:nvPr>
            <p:ph type="ftr" sz="quarter" idx="3"/>
          </p:nvPr>
        </p:nvSpPr>
        <p:spPr>
          <a:xfrm>
            <a:off x="505413" y="7627621"/>
            <a:ext cx="12053119" cy="369367"/>
          </a:xfrm>
        </p:spPr>
        <p:txBody>
          <a:bodyPr/>
          <a:lstStyle/>
          <a:p>
            <a:pPr>
              <a:defRPr/>
            </a:pPr>
            <a:r>
              <a:rPr lang="en-US" sz="1200" dirty="0"/>
              <a:t>For questions on coverage, claims and doctors, please call the number on the back of your member ID card.</a:t>
            </a:r>
          </a:p>
        </p:txBody>
      </p:sp>
    </p:spTree>
    <p:extLst>
      <p:ext uri="{BB962C8B-B14F-4D97-AF65-F5344CB8AC3E}">
        <p14:creationId xmlns:p14="http://schemas.microsoft.com/office/powerpoint/2010/main" val="28258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9506DA-AF77-7781-4539-3822E1872C15}"/>
              </a:ext>
            </a:extLst>
          </p:cNvPr>
          <p:cNvSpPr/>
          <p:nvPr/>
        </p:nvSpPr>
        <p:spPr>
          <a:xfrm>
            <a:off x="-1" y="1828799"/>
            <a:ext cx="14619275" cy="4909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6" name="Slide Number Placeholder 3"/>
          <p:cNvSpPr>
            <a:spLocks noGrp="1"/>
          </p:cNvSpPr>
          <p:nvPr>
            <p:ph type="sldNum" sz="quarter" idx="12"/>
          </p:nvPr>
        </p:nvSpPr>
        <p:spPr>
          <a:xfrm>
            <a:off x="13663582" y="7627621"/>
            <a:ext cx="514606" cy="438150"/>
          </a:xfrm>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3" name="Text Placeholder 2">
            <a:extLst>
              <a:ext uri="{FF2B5EF4-FFF2-40B4-BE49-F238E27FC236}">
                <a16:creationId xmlns:a16="http://schemas.microsoft.com/office/drawing/2014/main" id="{F1642E3D-4F16-4242-A2F3-4E915828873A}"/>
              </a:ext>
            </a:extLst>
          </p:cNvPr>
          <p:cNvSpPr>
            <a:spLocks noGrp="1"/>
          </p:cNvSpPr>
          <p:nvPr>
            <p:ph type="body" sz="quarter" idx="16"/>
          </p:nvPr>
        </p:nvSpPr>
        <p:spPr>
          <a:xfrm>
            <a:off x="505414" y="2343628"/>
            <a:ext cx="4803186" cy="3384003"/>
          </a:xfrm>
        </p:spPr>
        <p:txBody>
          <a:bodyPr wrap="square" tIns="91440" bIns="91440">
            <a:spAutoFit/>
          </a:bodyPr>
          <a:lstStyle/>
          <a:p>
            <a:r>
              <a:rPr lang="en-US" sz="2800" dirty="0"/>
              <a:t>BLUE CROSS AND BLUE SHIELD</a:t>
            </a:r>
            <a:br>
              <a:rPr lang="en-US" sz="2800" dirty="0"/>
            </a:br>
            <a:r>
              <a:rPr lang="en-US" sz="2800" dirty="0"/>
              <a:t>OF MINNESOTA</a:t>
            </a:r>
          </a:p>
          <a:p>
            <a:pPr marL="0" lvl="1" indent="0">
              <a:buNone/>
            </a:pPr>
            <a:r>
              <a:rPr lang="en-US" sz="2000" b="1" dirty="0">
                <a:solidFill>
                  <a:schemeClr val="accent2"/>
                </a:solidFill>
                <a:latin typeface="+mj-lt"/>
              </a:rPr>
              <a:t>1-877-311-0404</a:t>
            </a:r>
            <a:r>
              <a:rPr lang="en-US" sz="2000" dirty="0">
                <a:latin typeface="+mj-lt"/>
              </a:rPr>
              <a:t>, TTY </a:t>
            </a:r>
            <a:r>
              <a:rPr lang="en-US" sz="2000" b="1" dirty="0">
                <a:solidFill>
                  <a:schemeClr val="tx1"/>
                </a:solidFill>
                <a:latin typeface="+mj-lt"/>
              </a:rPr>
              <a:t>711</a:t>
            </a:r>
            <a:r>
              <a:rPr lang="en-US" sz="2000" dirty="0">
                <a:latin typeface="+mj-lt"/>
              </a:rPr>
              <a:t>,</a:t>
            </a:r>
            <a:br>
              <a:rPr lang="en-US" sz="2000" dirty="0">
                <a:latin typeface="+mj-lt"/>
              </a:rPr>
            </a:br>
            <a:r>
              <a:rPr lang="en-US" sz="2000" dirty="0">
                <a:latin typeface="+mj-lt"/>
              </a:rPr>
              <a:t>8 a.m. to 8 p.m. Central Time, Daily</a:t>
            </a:r>
          </a:p>
          <a:p>
            <a:pPr marL="0" lvl="1" indent="0">
              <a:buNone/>
            </a:pPr>
            <a:r>
              <a:rPr lang="en-US" sz="2000" b="1" u="sng" dirty="0">
                <a:solidFill>
                  <a:schemeClr val="tx1"/>
                </a:solidFill>
                <a:latin typeface="+mj-lt"/>
              </a:rPr>
              <a:t>bluecrossmn.com</a:t>
            </a:r>
          </a:p>
          <a:p>
            <a:pPr marL="0" lvl="1" indent="0">
              <a:buNone/>
            </a:pPr>
            <a:r>
              <a:rPr lang="en-US" sz="2000" b="1" u="sng" dirty="0" err="1">
                <a:solidFill>
                  <a:schemeClr val="tx1"/>
                </a:solidFill>
                <a:latin typeface="+mj-lt"/>
              </a:rPr>
              <a:t>YourMedicareSolutions.com</a:t>
            </a:r>
            <a:endParaRPr lang="en-US" sz="2000" b="1" u="sng" dirty="0">
              <a:solidFill>
                <a:schemeClr val="tx1"/>
              </a:solidFill>
              <a:latin typeface="+mj-lt"/>
            </a:endParaRPr>
          </a:p>
          <a:p>
            <a:pPr marL="0" lvl="1" indent="0">
              <a:buNone/>
            </a:pPr>
            <a:r>
              <a:rPr lang="en-US" sz="2000" b="1" u="sng" dirty="0" err="1">
                <a:solidFill>
                  <a:schemeClr val="tx1"/>
                </a:solidFill>
                <a:latin typeface="+mj-lt"/>
              </a:rPr>
              <a:t>bluecrossmn.com</a:t>
            </a:r>
            <a:r>
              <a:rPr lang="en-US" sz="2000" b="1" u="sng" dirty="0">
                <a:solidFill>
                  <a:schemeClr val="tx1"/>
                </a:solidFill>
                <a:latin typeface="+mj-lt"/>
              </a:rPr>
              <a:t>/centers</a:t>
            </a:r>
          </a:p>
          <a:p>
            <a:pPr marL="0" lvl="1" indent="0">
              <a:buNone/>
            </a:pPr>
            <a:endParaRPr lang="en-US" sz="2000" b="1" u="sng" dirty="0">
              <a:solidFill>
                <a:schemeClr val="tx1"/>
              </a:solidFill>
              <a:latin typeface="+mj-lt"/>
            </a:endParaRPr>
          </a:p>
        </p:txBody>
      </p:sp>
      <p:sp>
        <p:nvSpPr>
          <p:cNvPr id="10" name="Text Placeholder 9">
            <a:extLst>
              <a:ext uri="{FF2B5EF4-FFF2-40B4-BE49-F238E27FC236}">
                <a16:creationId xmlns:a16="http://schemas.microsoft.com/office/drawing/2014/main" id="{44427F2E-D74E-4C1A-893B-558AE66D5BA4}"/>
              </a:ext>
            </a:extLst>
          </p:cNvPr>
          <p:cNvSpPr>
            <a:spLocks noGrp="1"/>
          </p:cNvSpPr>
          <p:nvPr>
            <p:ph type="body" sz="quarter" idx="13"/>
          </p:nvPr>
        </p:nvSpPr>
        <p:spPr/>
        <p:txBody>
          <a:bodyPr/>
          <a:lstStyle/>
          <a:p>
            <a:r>
              <a:rPr lang="en-US" dirty="0"/>
              <a:t>OTHER USEFUL RESOURCES </a:t>
            </a:r>
          </a:p>
        </p:txBody>
      </p:sp>
      <p:sp>
        <p:nvSpPr>
          <p:cNvPr id="11" name="Text Placeholder 2">
            <a:extLst>
              <a:ext uri="{FF2B5EF4-FFF2-40B4-BE49-F238E27FC236}">
                <a16:creationId xmlns:a16="http://schemas.microsoft.com/office/drawing/2014/main" id="{B3341E58-1F06-44DF-AAF3-278486FF391F}"/>
              </a:ext>
            </a:extLst>
          </p:cNvPr>
          <p:cNvSpPr txBox="1">
            <a:spLocks/>
          </p:cNvSpPr>
          <p:nvPr/>
        </p:nvSpPr>
        <p:spPr>
          <a:xfrm>
            <a:off x="10174951" y="2343628"/>
            <a:ext cx="4097363" cy="2149819"/>
          </a:xfrm>
          <a:prstGeom prst="rect">
            <a:avLst/>
          </a:prstGeom>
        </p:spPr>
        <p:txBody>
          <a:bodyPr vert="horz" lIns="91440" tIns="91440" rIns="91440" bIns="91440" rtlCol="0">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72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94D7"/>
                </a:solidFill>
                <a:effectLst/>
                <a:uLnTx/>
                <a:uFillTx/>
                <a:latin typeface="Arial Narrow" panose="020B0606020202030204" pitchFamily="34" charset="0"/>
                <a:ea typeface="Helvetica Neue Thin"/>
              </a:rPr>
              <a:t>SOCIAL SECURITY</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none" strike="noStrike" kern="1200" cap="none" spc="0" normalizeH="0" baseline="0" noProof="0" dirty="0">
                <a:ln>
                  <a:noFill/>
                </a:ln>
                <a:solidFill>
                  <a:srgbClr val="0094D7"/>
                </a:solidFill>
                <a:effectLst/>
                <a:uLnTx/>
                <a:uFillTx/>
                <a:latin typeface="Arial"/>
                <a:ea typeface="Helvetica Neue Thin"/>
              </a:rPr>
              <a:t>1-800-772-1213</a:t>
            </a:r>
            <a:br>
              <a:rPr kumimoji="0" lang="en-US" sz="2000" b="1" i="0" u="none" strike="noStrike" kern="1200" cap="none" spc="0" normalizeH="0" baseline="0" noProof="0" dirty="0">
                <a:ln>
                  <a:noFill/>
                </a:ln>
                <a:solidFill>
                  <a:srgbClr val="0094D7"/>
                </a:solidFill>
                <a:effectLst/>
                <a:uLnTx/>
                <a:uFillTx/>
                <a:latin typeface="Arial"/>
                <a:ea typeface="Helvetica Neue Thin"/>
              </a:rPr>
            </a:br>
            <a:r>
              <a:rPr kumimoji="0" lang="en-US" sz="2000" b="0" i="0" u="none" strike="noStrike" kern="1200" cap="none" spc="0" normalizeH="0" baseline="0" noProof="0" dirty="0">
                <a:ln>
                  <a:noFill/>
                </a:ln>
                <a:solidFill>
                  <a:srgbClr val="003359"/>
                </a:solidFill>
                <a:effectLst/>
                <a:uLnTx/>
                <a:uFillTx/>
                <a:latin typeface="Arial"/>
                <a:ea typeface="Helvetica Neue Thin"/>
              </a:rPr>
              <a:t>TTY </a:t>
            </a:r>
            <a:r>
              <a:rPr kumimoji="0" lang="en-US" sz="2000" b="1" i="0" u="none" strike="noStrike" kern="1200" cap="none" spc="0" normalizeH="0" baseline="0" noProof="0" dirty="0">
                <a:ln>
                  <a:noFill/>
                </a:ln>
                <a:solidFill>
                  <a:srgbClr val="0094D7"/>
                </a:solidFill>
                <a:effectLst/>
                <a:uLnTx/>
                <a:uFillTx/>
                <a:latin typeface="Arial"/>
                <a:ea typeface="Helvetica Neue Thin"/>
              </a:rPr>
              <a:t>1-800-325-0778</a:t>
            </a:r>
          </a:p>
          <a:p>
            <a:pPr marL="0" lvl="1" indent="0">
              <a:buClr>
                <a:srgbClr val="0094D7"/>
              </a:buClr>
              <a:buNone/>
              <a:defRPr/>
            </a:pPr>
            <a:r>
              <a:rPr lang="en-US" sz="2000" dirty="0">
                <a:solidFill>
                  <a:srgbClr val="003359"/>
                </a:solidFill>
              </a:rPr>
              <a:t>7 a.m. to 7 p.m., Monday – Friday</a:t>
            </a:r>
            <a:endParaRPr kumimoji="0" lang="en-US" sz="2000" b="1" i="0" u="none" strike="noStrike" kern="1200" cap="none" spc="0" normalizeH="0" baseline="0" noProof="0" dirty="0">
              <a:ln>
                <a:noFill/>
              </a:ln>
              <a:solidFill>
                <a:srgbClr val="0094D7"/>
              </a:solidFill>
              <a:effectLst/>
              <a:uLnTx/>
              <a:uFillTx/>
              <a:latin typeface="Arial"/>
              <a:ea typeface="Helvetica Neue Thin"/>
            </a:endParaRP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sng" strike="noStrike" kern="1200" cap="none" spc="0" normalizeH="0" baseline="0" noProof="0" dirty="0" err="1">
                <a:ln>
                  <a:noFill/>
                </a:ln>
                <a:solidFill>
                  <a:srgbClr val="0094D7"/>
                </a:solidFill>
                <a:effectLst/>
                <a:uLnTx/>
                <a:uFillTx/>
                <a:latin typeface="Arial"/>
                <a:ea typeface="Helvetica Neue Thin"/>
              </a:rPr>
              <a:t>ssa.gov</a:t>
            </a:r>
            <a:endParaRPr kumimoji="0" lang="en-US" sz="2000" b="1" i="0" u="sng" strike="noStrike" kern="1200" cap="none" spc="0" normalizeH="0" baseline="0" noProof="0" dirty="0">
              <a:ln>
                <a:noFill/>
              </a:ln>
              <a:solidFill>
                <a:srgbClr val="0094D7"/>
              </a:solidFill>
              <a:effectLst/>
              <a:uLnTx/>
              <a:uFillTx/>
              <a:latin typeface="Arial"/>
              <a:ea typeface="Helvetica Neue Thin"/>
            </a:endParaRPr>
          </a:p>
        </p:txBody>
      </p:sp>
      <p:sp>
        <p:nvSpPr>
          <p:cNvPr id="12" name="Text Placeholder 2">
            <a:extLst>
              <a:ext uri="{FF2B5EF4-FFF2-40B4-BE49-F238E27FC236}">
                <a16:creationId xmlns:a16="http://schemas.microsoft.com/office/drawing/2014/main" id="{7ABFA8F8-493C-4BD3-8130-7AEC67311D2A}"/>
              </a:ext>
            </a:extLst>
          </p:cNvPr>
          <p:cNvSpPr txBox="1">
            <a:spLocks/>
          </p:cNvSpPr>
          <p:nvPr/>
        </p:nvSpPr>
        <p:spPr>
          <a:xfrm>
            <a:off x="5928399" y="2343628"/>
            <a:ext cx="4096512" cy="1726627"/>
          </a:xfrm>
          <a:prstGeom prst="rect">
            <a:avLst/>
          </a:prstGeom>
        </p:spPr>
        <p:txBody>
          <a:bodyPr vert="horz" lIns="91440" tIns="91440" rIns="91440" bIns="91440" rtlCol="0">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72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94D7"/>
                </a:solidFill>
                <a:effectLst/>
                <a:uLnTx/>
                <a:uFillTx/>
                <a:latin typeface="Arial Narrow" panose="020B0606020202030204" pitchFamily="34" charset="0"/>
                <a:ea typeface="Helvetica Neue Thin"/>
              </a:rPr>
              <a:t>SENIOR LINKAGE LINE</a:t>
            </a:r>
            <a:r>
              <a:rPr kumimoji="0" lang="en-US" sz="2800" b="0" i="0" u="none" strike="noStrike" kern="1200" cap="none" spc="0" normalizeH="0" baseline="30000" noProof="0" dirty="0">
                <a:ln>
                  <a:noFill/>
                </a:ln>
                <a:solidFill>
                  <a:srgbClr val="0094D7"/>
                </a:solidFill>
                <a:effectLst/>
                <a:uLnTx/>
                <a:uFillTx/>
                <a:latin typeface="Arial Narrow" panose="020B0606020202030204" pitchFamily="34" charset="0"/>
                <a:ea typeface="Helvetica Neue Thin"/>
              </a:rPr>
              <a:t>® </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none" strike="noStrike" kern="1200" cap="none" spc="0" normalizeH="0" baseline="0" noProof="0" dirty="0">
                <a:ln>
                  <a:noFill/>
                </a:ln>
                <a:solidFill>
                  <a:srgbClr val="0094D7"/>
                </a:solidFill>
                <a:effectLst/>
                <a:uLnTx/>
                <a:uFillTx/>
                <a:latin typeface="Arial"/>
                <a:ea typeface="Helvetica Neue Thin"/>
              </a:rPr>
              <a:t>1-800-333-2433</a:t>
            </a:r>
            <a:br>
              <a:rPr kumimoji="0" lang="en-US" sz="2000" b="1" i="0" u="none" strike="noStrike" kern="1200" cap="none" spc="0" normalizeH="0" baseline="0" noProof="0" dirty="0">
                <a:ln>
                  <a:noFill/>
                </a:ln>
                <a:solidFill>
                  <a:srgbClr val="0094D7"/>
                </a:solidFill>
                <a:effectLst/>
                <a:uLnTx/>
                <a:uFillTx/>
                <a:latin typeface="Arial"/>
                <a:ea typeface="Helvetica Neue Thin"/>
              </a:rPr>
            </a:br>
            <a:r>
              <a:rPr kumimoji="0" lang="en-US" sz="2000" b="0" i="0" u="none" strike="noStrike" kern="1200" cap="none" spc="0" normalizeH="0" baseline="0" noProof="0" dirty="0">
                <a:ln>
                  <a:noFill/>
                </a:ln>
                <a:solidFill>
                  <a:srgbClr val="003359"/>
                </a:solidFill>
                <a:effectLst/>
                <a:uLnTx/>
                <a:uFillTx/>
                <a:latin typeface="Arial"/>
                <a:ea typeface="Helvetica Neue Thin"/>
              </a:rPr>
              <a:t>TTY </a:t>
            </a:r>
            <a:r>
              <a:rPr kumimoji="0" lang="en-US" sz="2000" b="1" i="0" u="none" strike="noStrike" kern="1200" cap="none" spc="0" normalizeH="0" baseline="0" noProof="0" dirty="0">
                <a:ln>
                  <a:noFill/>
                </a:ln>
                <a:solidFill>
                  <a:srgbClr val="0094D7"/>
                </a:solidFill>
                <a:effectLst/>
                <a:uLnTx/>
                <a:uFillTx/>
                <a:latin typeface="Arial"/>
                <a:ea typeface="Helvetica Neue Thin"/>
              </a:rPr>
              <a:t>711</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sng" strike="noStrike" kern="1200" cap="none" spc="0" normalizeH="0" baseline="0" noProof="0" dirty="0" err="1">
                <a:ln>
                  <a:noFill/>
                </a:ln>
                <a:solidFill>
                  <a:srgbClr val="0094D7"/>
                </a:solidFill>
                <a:effectLst/>
                <a:uLnTx/>
                <a:uFillTx/>
                <a:latin typeface="Arial"/>
                <a:ea typeface="Helvetica Neue Thin"/>
              </a:rPr>
              <a:t>seniorlinkageline.com</a:t>
            </a:r>
            <a:endParaRPr kumimoji="0" lang="en-US" sz="1600" b="0" i="0" u="none" strike="noStrike" kern="1200" cap="none" spc="0" normalizeH="0" baseline="0" noProof="0" dirty="0">
              <a:ln>
                <a:noFill/>
              </a:ln>
              <a:solidFill>
                <a:srgbClr val="003359"/>
              </a:solidFill>
              <a:effectLst/>
              <a:uLnTx/>
              <a:uFillTx/>
              <a:latin typeface="Arial"/>
              <a:ea typeface="Helvetica Neue Thin"/>
            </a:endParaRPr>
          </a:p>
        </p:txBody>
      </p:sp>
      <p:sp>
        <p:nvSpPr>
          <p:cNvPr id="13" name="Text Placeholder 2">
            <a:extLst>
              <a:ext uri="{FF2B5EF4-FFF2-40B4-BE49-F238E27FC236}">
                <a16:creationId xmlns:a16="http://schemas.microsoft.com/office/drawing/2014/main" id="{2EE19094-7F1D-34B7-8A20-0BF8922E584B}"/>
              </a:ext>
            </a:extLst>
          </p:cNvPr>
          <p:cNvSpPr txBox="1">
            <a:spLocks/>
          </p:cNvSpPr>
          <p:nvPr/>
        </p:nvSpPr>
        <p:spPr>
          <a:xfrm>
            <a:off x="5928399" y="4359826"/>
            <a:ext cx="4096512" cy="2034403"/>
          </a:xfrm>
          <a:prstGeom prst="rect">
            <a:avLst/>
          </a:prstGeom>
        </p:spPr>
        <p:txBody>
          <a:bodyPr vert="horz" lIns="91440" tIns="91440" rIns="91440" bIns="91440" rtlCol="0">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800" dirty="0">
                <a:solidFill>
                  <a:srgbClr val="0094D7"/>
                </a:solidFill>
              </a:rPr>
              <a:t>MEDICARE HELPLINE</a:t>
            </a:r>
            <a:r>
              <a:rPr kumimoji="0" lang="en-US" sz="2800" b="0" i="0" u="none" strike="noStrike" kern="1200" cap="none" spc="0" normalizeH="0" baseline="30000" noProof="0" dirty="0">
                <a:ln>
                  <a:noFill/>
                </a:ln>
                <a:solidFill>
                  <a:srgbClr val="0094D7"/>
                </a:solidFill>
                <a:effectLst/>
                <a:uLnTx/>
                <a:uFillTx/>
                <a:latin typeface="Arial Narrow" panose="020B0606020202030204" pitchFamily="34" charset="0"/>
                <a:ea typeface="Helvetica Neue Thin"/>
              </a:rPr>
              <a:t> </a:t>
            </a:r>
          </a:p>
          <a:p>
            <a:pPr marL="0" lvl="1" indent="0">
              <a:buClr>
                <a:srgbClr val="0094D7"/>
              </a:buClr>
              <a:buNone/>
              <a:defRPr/>
            </a:pPr>
            <a:r>
              <a:rPr lang="en-US" sz="2000" dirty="0">
                <a:solidFill>
                  <a:srgbClr val="003359"/>
                </a:solidFill>
              </a:rPr>
              <a:t>7 days a week, 24 hours a day </a:t>
            </a:r>
            <a:br>
              <a:rPr lang="en-US" sz="2000" dirty="0">
                <a:solidFill>
                  <a:srgbClr val="003359"/>
                </a:solidFill>
              </a:rPr>
            </a:br>
            <a:r>
              <a:rPr lang="en-US" sz="2000" b="1" dirty="0">
                <a:solidFill>
                  <a:srgbClr val="0094D7"/>
                </a:solidFill>
              </a:rPr>
              <a:t>1-800-633-4227</a:t>
            </a:r>
            <a:br>
              <a:rPr lang="en-US" sz="2000" b="1" dirty="0">
                <a:solidFill>
                  <a:srgbClr val="0094D7"/>
                </a:solidFill>
              </a:rPr>
            </a:br>
            <a:r>
              <a:rPr lang="en-US" sz="2000" dirty="0">
                <a:solidFill>
                  <a:srgbClr val="003359"/>
                </a:solidFill>
              </a:rPr>
              <a:t>TTY </a:t>
            </a:r>
            <a:r>
              <a:rPr lang="en-US" sz="2000" b="1" dirty="0">
                <a:solidFill>
                  <a:srgbClr val="0094D7"/>
                </a:solidFill>
              </a:rPr>
              <a:t>1-877-486-2048</a:t>
            </a:r>
          </a:p>
          <a:p>
            <a:pPr marL="0" lvl="1" indent="0">
              <a:buClr>
                <a:srgbClr val="0094D7"/>
              </a:buClr>
              <a:buNone/>
            </a:pPr>
            <a:r>
              <a:rPr lang="en-US" sz="2000" b="1" u="sng" dirty="0" err="1">
                <a:solidFill>
                  <a:srgbClr val="0094D7"/>
                </a:solidFill>
              </a:rPr>
              <a:t>medicare.gov</a:t>
            </a:r>
            <a:endParaRPr lang="en-US" sz="2000" b="1" u="sng" dirty="0">
              <a:solidFill>
                <a:srgbClr val="0094D7"/>
              </a:solidFill>
            </a:endParaRPr>
          </a:p>
        </p:txBody>
      </p:sp>
    </p:spTree>
    <p:extLst>
      <p:ext uri="{BB962C8B-B14F-4D97-AF65-F5344CB8AC3E}">
        <p14:creationId xmlns:p14="http://schemas.microsoft.com/office/powerpoint/2010/main" val="20801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a:lstStyle/>
          <a:p>
            <a:r>
              <a:rPr lang="en-US" dirty="0"/>
              <a:t>2023</a:t>
            </a:r>
          </a:p>
          <a:p>
            <a:r>
              <a:rPr lang="en-US" dirty="0"/>
              <a:t>MEDICARE RENEWAL COMMUNICATIONS</a:t>
            </a: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627621"/>
            <a:ext cx="12053119" cy="369367"/>
          </a:xfrm>
        </p:spPr>
        <p:txBody>
          <a:bodyPr/>
          <a:lstStyle/>
          <a:p>
            <a:pPr>
              <a:defRPr/>
            </a:pPr>
            <a:r>
              <a:rPr lang="en-US" sz="1200" dirty="0"/>
              <a:t>Annual Notice of Changes: Required by the Centers for Medicare &amp; Medicaid Services (CMS) that outlines coverage information and changes related to the member’s benefits.</a:t>
            </a:r>
          </a:p>
          <a:p>
            <a:pPr>
              <a:defRPr/>
            </a:pPr>
            <a:r>
              <a:rPr lang="en-US" sz="1200" dirty="0"/>
              <a:t>Members must check the Group MedicareBlue Rx / Group Medicare Advantage (PPO) formulary</a:t>
            </a:r>
            <a:r>
              <a:rPr lang="en-US" sz="1200" dirty="0">
                <a:solidFill>
                  <a:srgbClr val="FF2F92"/>
                </a:solidFill>
              </a:rPr>
              <a:t> </a:t>
            </a:r>
            <a:r>
              <a:rPr lang="en-US" sz="1200" dirty="0"/>
              <a:t>for any changes to their drug coverage.</a:t>
            </a: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2072523431"/>
              </p:ext>
            </p:extLst>
          </p:nvPr>
        </p:nvGraphicFramePr>
        <p:xfrm>
          <a:off x="609600" y="2028825"/>
          <a:ext cx="13525505" cy="3915302"/>
        </p:xfrm>
        <a:graphic>
          <a:graphicData uri="http://schemas.openxmlformats.org/drawingml/2006/table">
            <a:tbl>
              <a:tblPr firstRow="1" bandRow="1">
                <a:tableStyleId>{5C22544A-7EE6-4342-B048-85BDC9FD1C3A}</a:tableStyleId>
              </a:tblPr>
              <a:tblGrid>
                <a:gridCol w="4075134">
                  <a:extLst>
                    <a:ext uri="{9D8B030D-6E8A-4147-A177-3AD203B41FA5}">
                      <a16:colId xmlns:a16="http://schemas.microsoft.com/office/drawing/2014/main" val="287321725"/>
                    </a:ext>
                  </a:extLst>
                </a:gridCol>
                <a:gridCol w="3557392">
                  <a:extLst>
                    <a:ext uri="{9D8B030D-6E8A-4147-A177-3AD203B41FA5}">
                      <a16:colId xmlns:a16="http://schemas.microsoft.com/office/drawing/2014/main" val="4142227541"/>
                    </a:ext>
                  </a:extLst>
                </a:gridCol>
                <a:gridCol w="5892979">
                  <a:extLst>
                    <a:ext uri="{9D8B030D-6E8A-4147-A177-3AD203B41FA5}">
                      <a16:colId xmlns:a16="http://schemas.microsoft.com/office/drawing/2014/main" val="766838268"/>
                    </a:ext>
                  </a:extLst>
                </a:gridCol>
              </a:tblGrid>
              <a:tr h="770206">
                <a:tc>
                  <a:txBody>
                    <a:bodyPr/>
                    <a:lstStyle/>
                    <a:p>
                      <a:pPr marL="0" algn="l" defTabSz="457118" rtl="0" eaLnBrk="1" latinLnBrk="0" hangingPunct="1"/>
                      <a:r>
                        <a:rPr lang="en-US" sz="1800" b="1" i="0" kern="1200" dirty="0">
                          <a:solidFill>
                            <a:schemeClr val="bg1"/>
                          </a:solidFill>
                          <a:latin typeface="Arial Narrow" panose="020B0604020202020204" pitchFamily="34" charset="0"/>
                          <a:ea typeface="+mn-ea"/>
                          <a:cs typeface="Arial Narrow" panose="020B0604020202020204" pitchFamily="34" charset="0"/>
                        </a:rPr>
                        <a:t>TYPE</a:t>
                      </a: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l" defTabSz="457118" rtl="0" eaLnBrk="1" latinLnBrk="0" hangingPunct="1"/>
                      <a:r>
                        <a:rPr lang="en-US" sz="1800" b="1" i="0" kern="1200" dirty="0">
                          <a:solidFill>
                            <a:schemeClr val="bg1"/>
                          </a:solidFill>
                          <a:latin typeface="Arial Narrow" panose="020B0604020202020204" pitchFamily="34" charset="0"/>
                          <a:ea typeface="+mn-ea"/>
                          <a:cs typeface="Arial Narrow" panose="020B0604020202020204" pitchFamily="34" charset="0"/>
                        </a:rPr>
                        <a:t>WHEN</a:t>
                      </a: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l" defTabSz="457118" rtl="0" eaLnBrk="1" latinLnBrk="0" hangingPunct="1"/>
                      <a:r>
                        <a:rPr lang="en-US" sz="1800" b="1" i="0" kern="1200" dirty="0">
                          <a:solidFill>
                            <a:schemeClr val="bg1"/>
                          </a:solidFill>
                          <a:latin typeface="Arial Narrow" panose="020B0604020202020204" pitchFamily="34" charset="0"/>
                          <a:ea typeface="+mn-ea"/>
                          <a:cs typeface="Arial Narrow" panose="020B0604020202020204" pitchFamily="34" charset="0"/>
                        </a:rPr>
                        <a:t>R</a:t>
                      </a:r>
                      <a:r>
                        <a:rPr lang="en-US" sz="1800" b="1" i="0" kern="1200" baseline="0" dirty="0">
                          <a:solidFill>
                            <a:schemeClr val="bg1"/>
                          </a:solidFill>
                          <a:latin typeface="Arial Narrow" panose="020B0604020202020204" pitchFamily="34" charset="0"/>
                          <a:ea typeface="+mn-ea"/>
                          <a:cs typeface="Arial Narrow" panose="020B0604020202020204" pitchFamily="34" charset="0"/>
                        </a:rPr>
                        <a:t>ETIREE WILL RECEIVE</a:t>
                      </a:r>
                      <a:endParaRPr lang="en-US" sz="1800" b="1" i="0" kern="1200" dirty="0">
                        <a:solidFill>
                          <a:schemeClr val="bg1"/>
                        </a:solidFill>
                        <a:latin typeface="Arial Narrow" panose="020B0604020202020204" pitchFamily="34" charset="0"/>
                        <a:ea typeface="+mn-ea"/>
                        <a:cs typeface="Arial Narrow" panose="020B0604020202020204" pitchFamily="34" charset="0"/>
                      </a:endParaRP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2"/>
                          </a:solidFill>
                          <a:latin typeface="Arial" panose="020B0604020202020204" pitchFamily="34" charset="0"/>
                          <a:ea typeface="+mn-ea"/>
                          <a:cs typeface="Arial" panose="020B0604020202020204" pitchFamily="34" charset="0"/>
                        </a:rPr>
                        <a:t>Medical</a:t>
                      </a:r>
                      <a:endParaRPr lang="en-US" sz="1600" b="1" kern="1200" dirty="0">
                        <a:solidFill>
                          <a:schemeClr val="tx2"/>
                        </a:solidFill>
                        <a:latin typeface="Arial" panose="020B0604020202020204" pitchFamily="34" charset="0"/>
                        <a:ea typeface="+mn-ea"/>
                        <a:cs typeface="Arial" panose="020B0604020202020204" pitchFamily="34" charset="0"/>
                      </a:endParaRPr>
                    </a:p>
                    <a:p>
                      <a:pPr marL="0" marR="0" indent="0" algn="l" defTabSz="457118"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Arial" panose="020B0604020202020204" pitchFamily="34" charset="0"/>
                          <a:ea typeface="+mn-ea"/>
                          <a:cs typeface="Arial" panose="020B0604020202020204" pitchFamily="34" charset="0"/>
                        </a:rPr>
                        <a:t>Group Platinum Blue</a:t>
                      </a:r>
                      <a:r>
                        <a:rPr lang="en-US" sz="1600" b="0" kern="1200" baseline="0" dirty="0">
                          <a:solidFill>
                            <a:schemeClr val="tx2"/>
                          </a:solidFill>
                          <a:latin typeface="Arial" panose="020B0604020202020204" pitchFamily="34" charset="0"/>
                          <a:ea typeface="+mn-ea"/>
                          <a:cs typeface="Arial" panose="020B0604020202020204" pitchFamily="34" charset="0"/>
                        </a:rPr>
                        <a:t> (Cost)</a:t>
                      </a:r>
                      <a:r>
                        <a:rPr lang="en-US" sz="1600" b="0" kern="1200" baseline="0" dirty="0">
                          <a:solidFill>
                            <a:srgbClr val="FF2F92"/>
                          </a:solidFill>
                          <a:latin typeface="Arial" panose="020B0604020202020204" pitchFamily="34" charset="0"/>
                          <a:ea typeface="+mn-ea"/>
                          <a:cs typeface="Arial" panose="020B0604020202020204" pitchFamily="34" charset="0"/>
                        </a:rPr>
                        <a:t>, </a:t>
                      </a:r>
                      <a:r>
                        <a:rPr lang="en-US" sz="1600" b="0" kern="1200" baseline="0" dirty="0">
                          <a:solidFill>
                            <a:schemeClr val="tx2"/>
                          </a:solidFill>
                          <a:latin typeface="Arial" panose="020B0604020202020204" pitchFamily="34" charset="0"/>
                          <a:ea typeface="+mn-ea"/>
                          <a:cs typeface="Arial" panose="020B0604020202020204" pitchFamily="34" charset="0"/>
                        </a:rPr>
                        <a:t>Medicare Advantage (PPO) medical only</a:t>
                      </a:r>
                      <a:endParaRPr lang="en-US" sz="1600" b="0" kern="1200" dirty="0">
                        <a:solidFill>
                          <a:srgbClr val="FF2F92"/>
                        </a:solidFill>
                        <a:latin typeface="Arial" panose="020B0604020202020204" pitchFamily="34" charset="0"/>
                        <a:ea typeface="+mn-ea"/>
                        <a:cs typeface="Arial" panose="020B0604020202020204" pitchFamily="34" charset="0"/>
                      </a:endParaRP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Arial" panose="020B0604020202020204" pitchFamily="34" charset="0"/>
                          <a:ea typeface="+mn-ea"/>
                          <a:cs typeface="Arial" panose="020B0604020202020204" pitchFamily="34" charset="0"/>
                        </a:rPr>
                        <a:t>15 days prior to either your open enrollment start date or your next plan year effective date</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Annual Notice of Changes</a:t>
                      </a:r>
                    </a:p>
                    <a:p>
                      <a:pPr marL="174625" indent="-174625" algn="l" defTabSz="457118" rtl="0" eaLnBrk="1" latinLnBrk="0" hangingPunct="1">
                        <a:buClr>
                          <a:schemeClr val="accent2"/>
                        </a:buClr>
                        <a:buFont typeface="Arial" panose="020B0604020202020204" pitchFamily="34" charset="0"/>
                        <a:buChar char="•"/>
                        <a:tabLst/>
                      </a:pPr>
                      <a:r>
                        <a:rPr lang="en-US" sz="1600" b="0" kern="1200" baseline="0" dirty="0">
                          <a:solidFill>
                            <a:schemeClr val="tx2"/>
                          </a:solidFill>
                          <a:latin typeface="Arial" panose="020B0604020202020204" pitchFamily="34" charset="0"/>
                          <a:ea typeface="+mn-ea"/>
                          <a:cs typeface="Arial" panose="020B0604020202020204" pitchFamily="34" charset="0"/>
                        </a:rPr>
                        <a:t>Important Plan Documents Flyer with applicable information on how to locate the Evidence of Coverage, provider directory, pharmacy directory, formulary</a:t>
                      </a:r>
                      <a:endParaRPr lang="en-US" sz="1600" b="0" kern="1200" dirty="0">
                        <a:solidFill>
                          <a:schemeClr val="tx2"/>
                        </a:solidFill>
                        <a:latin typeface="Arial" panose="020B0604020202020204" pitchFamily="34" charset="0"/>
                        <a:ea typeface="+mn-ea"/>
                        <a:cs typeface="Arial" panose="020B0604020202020204" pitchFamily="34" charset="0"/>
                      </a:endParaRP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1" kern="1200" dirty="0">
                          <a:solidFill>
                            <a:schemeClr val="tx2"/>
                          </a:solidFill>
                          <a:latin typeface="Arial" panose="020B0604020202020204" pitchFamily="34" charset="0"/>
                          <a:ea typeface="+mn-ea"/>
                          <a:cs typeface="Arial" panose="020B0604020202020204" pitchFamily="34" charset="0"/>
                        </a:rPr>
                        <a:t>Prescription</a:t>
                      </a:r>
                      <a:r>
                        <a:rPr lang="en-US" sz="1600" b="1" kern="1200" baseline="0" dirty="0">
                          <a:solidFill>
                            <a:schemeClr val="tx2"/>
                          </a:solidFill>
                          <a:latin typeface="Arial" panose="020B0604020202020204" pitchFamily="34" charset="0"/>
                          <a:ea typeface="+mn-ea"/>
                          <a:cs typeface="Arial" panose="020B0604020202020204" pitchFamily="34" charset="0"/>
                        </a:rPr>
                        <a:t> drug</a:t>
                      </a:r>
                      <a:endParaRPr lang="en-US" sz="1600" b="1" kern="1200" dirty="0">
                        <a:solidFill>
                          <a:schemeClr val="tx2"/>
                        </a:solidFill>
                        <a:latin typeface="Arial" panose="020B0604020202020204" pitchFamily="34" charset="0"/>
                        <a:ea typeface="+mn-ea"/>
                        <a:cs typeface="Arial" panose="020B0604020202020204" pitchFamily="34" charset="0"/>
                      </a:endParaRPr>
                    </a:p>
                    <a:p>
                      <a:pPr marL="0" marR="0" indent="0" algn="l" defTabSz="457118"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Arial" panose="020B0604020202020204" pitchFamily="34" charset="0"/>
                          <a:ea typeface="+mn-ea"/>
                          <a:cs typeface="Arial" panose="020B0604020202020204" pitchFamily="34" charset="0"/>
                        </a:rPr>
                        <a:t>Group MedicareBlue Rx (PDP)</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Arial" panose="020B0604020202020204" pitchFamily="34" charset="0"/>
                          <a:ea typeface="+mn-ea"/>
                          <a:cs typeface="Arial" panose="020B0604020202020204" pitchFamily="34" charset="0"/>
                        </a:rPr>
                        <a:t>15 days prior to either your open enrollment start date or your next plan year effective date</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Annual Notice of Changes</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Schedule of Coverage and Limitations </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2023 Group MedicareBlue Rx Formulary</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2023</a:t>
                      </a:r>
                      <a:r>
                        <a:rPr lang="en-US" sz="1600" b="0" kern="1200" dirty="0">
                          <a:solidFill>
                            <a:srgbClr val="FF2F92"/>
                          </a:solidFill>
                          <a:latin typeface="Arial" panose="020B0604020202020204" pitchFamily="34" charset="0"/>
                          <a:ea typeface="+mn-ea"/>
                          <a:cs typeface="Arial" panose="020B0604020202020204" pitchFamily="34" charset="0"/>
                        </a:rPr>
                        <a:t> </a:t>
                      </a:r>
                      <a:r>
                        <a:rPr lang="en-US" sz="1600" b="0" kern="1200" dirty="0">
                          <a:solidFill>
                            <a:schemeClr val="tx2"/>
                          </a:solidFill>
                          <a:latin typeface="Arial" panose="020B0604020202020204" pitchFamily="34" charset="0"/>
                          <a:ea typeface="+mn-ea"/>
                          <a:cs typeface="Arial" panose="020B0604020202020204" pitchFamily="34" charset="0"/>
                        </a:rPr>
                        <a:t>Group MedicareBlue Rx Supplemental </a:t>
                      </a:r>
                      <a:r>
                        <a:rPr lang="en-US" sz="1600" b="0" strike="noStrike" kern="1200" baseline="0" dirty="0">
                          <a:solidFill>
                            <a:srgbClr val="003359"/>
                          </a:solidFill>
                          <a:latin typeface="Arial" panose="020B0604020202020204" pitchFamily="34" charset="0"/>
                          <a:ea typeface="+mn-ea"/>
                          <a:cs typeface="Arial" panose="020B0604020202020204" pitchFamily="34" charset="0"/>
                        </a:rPr>
                        <a:t>d</a:t>
                      </a:r>
                      <a:r>
                        <a:rPr lang="en-US" sz="1600" b="0" strike="noStrike" kern="1200" baseline="0" dirty="0">
                          <a:solidFill>
                            <a:schemeClr val="tx2"/>
                          </a:solidFill>
                          <a:latin typeface="Arial" panose="020B0604020202020204" pitchFamily="34" charset="0"/>
                          <a:ea typeface="+mn-ea"/>
                          <a:cs typeface="Arial" panose="020B0604020202020204" pitchFamily="34" charset="0"/>
                        </a:rPr>
                        <a:t>rug</a:t>
                      </a:r>
                      <a:r>
                        <a:rPr lang="en-US" sz="1600" b="0" kern="1200" dirty="0">
                          <a:solidFill>
                            <a:schemeClr val="tx2"/>
                          </a:solidFill>
                          <a:latin typeface="Arial" panose="020B0604020202020204" pitchFamily="34" charset="0"/>
                          <a:ea typeface="+mn-ea"/>
                          <a:cs typeface="Arial" panose="020B0604020202020204" pitchFamily="34" charset="0"/>
                        </a:rPr>
                        <a:t> List</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Insert on how to obtain a Pharmacy Directory, Formulary </a:t>
                      </a:r>
                      <a:r>
                        <a:rPr lang="en-US" sz="1600" b="0" kern="1200" dirty="0">
                          <a:solidFill>
                            <a:srgbClr val="003359"/>
                          </a:solidFill>
                          <a:latin typeface="Arial" panose="020B0604020202020204" pitchFamily="34" charset="0"/>
                          <a:ea typeface="+mn-ea"/>
                          <a:cs typeface="Arial" panose="020B0604020202020204" pitchFamily="34" charset="0"/>
                        </a:rPr>
                        <a:t>and Evidence of Coverage</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Low-income subsidy (LIS) for qualifying members who receive extra help to pay for costs</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bl>
          </a:graphicData>
        </a:graphic>
      </p:graphicFrame>
    </p:spTree>
    <p:extLst>
      <p:ext uri="{BB962C8B-B14F-4D97-AF65-F5344CB8AC3E}">
        <p14:creationId xmlns:p14="http://schemas.microsoft.com/office/powerpoint/2010/main" val="35537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41035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B721C-FA68-4F23-8FDF-BF09C5D3ADC8}"/>
              </a:ext>
            </a:extLst>
          </p:cNvPr>
          <p:cNvSpPr>
            <a:spLocks noGrp="1"/>
          </p:cNvSpPr>
          <p:nvPr>
            <p:ph type="sldNum" sz="quarter" idx="12"/>
          </p:nvPr>
        </p:nvSpPr>
        <p:spPr/>
        <p:txBody>
          <a:bodyPr/>
          <a:lstStyle/>
          <a:p>
            <a:pPr marL="0" marR="0" lvl="0" indent="0" algn="r" defTabSz="728952" rtl="0" eaLnBrk="1" fontAlgn="base" latinLnBrk="0" hangingPunct="1">
              <a:lnSpc>
                <a:spcPct val="100000"/>
              </a:lnSpc>
              <a:spcBef>
                <a:spcPct val="0"/>
              </a:spcBef>
              <a:spcAft>
                <a:spcPct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rPr>
              <a:pPr marL="0" marR="0" lvl="0" indent="0" algn="r" defTabSz="728952"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94D7"/>
              </a:solidFill>
              <a:effectLst/>
              <a:uLnTx/>
              <a:uFillTx/>
              <a:latin typeface="Arial" panose="020B0604020202020204" pitchFamily="34" charset="0"/>
              <a:ea typeface="MS PGothic" panose="020B0600070205080204" pitchFamily="34" charset="-128"/>
            </a:endParaRPr>
          </a:p>
        </p:txBody>
      </p:sp>
      <p:sp>
        <p:nvSpPr>
          <p:cNvPr id="2" name="Text Placeholder 1">
            <a:extLst>
              <a:ext uri="{FF2B5EF4-FFF2-40B4-BE49-F238E27FC236}">
                <a16:creationId xmlns:a16="http://schemas.microsoft.com/office/drawing/2014/main" id="{F7D15E0C-601D-7790-9B45-A3B7BE817C82}"/>
              </a:ext>
            </a:extLst>
          </p:cNvPr>
          <p:cNvSpPr>
            <a:spLocks noGrp="1"/>
          </p:cNvSpPr>
          <p:nvPr>
            <p:ph type="body" sz="quarter" idx="16"/>
          </p:nvPr>
        </p:nvSpPr>
        <p:spPr>
          <a:xfrm>
            <a:off x="504825" y="1007805"/>
            <a:ext cx="13158757" cy="6873813"/>
          </a:xfrm>
        </p:spPr>
        <p:txBody>
          <a:bodyPr>
            <a:normAutofit fontScale="77500" lnSpcReduction="20000"/>
          </a:bodyPr>
          <a:lstStyle/>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Blue Cross offers PPO, Cost and PDP plans with Medicare contracts. Enrollment in these Blue Cross plans depends </a:t>
            </a:r>
            <a:br>
              <a:rPr lang="en-US" sz="2400" dirty="0"/>
            </a:b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on contract renewal. This information is not a complete description of benefits. Call </a:t>
            </a:r>
            <a:r>
              <a:rPr kumimoji="0" lang="en-US" sz="2400" b="1"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1-877-662-2583 </a:t>
            </a:r>
            <a:r>
              <a:rPr kumimoji="0" lang="en-US" sz="2400" b="0" i="0" u="none" strike="noStrike" kern="1200" cap="none" spc="0" normalizeH="0" baseline="0" noProof="0" dirty="0">
                <a:ln>
                  <a:noFill/>
                </a:ln>
                <a:solidFill>
                  <a:srgbClr val="003767"/>
                </a:solidFill>
                <a:effectLst/>
                <a:uLnTx/>
                <a:uFillTx/>
                <a:latin typeface="Arial" pitchFamily="34" charset="0"/>
                <a:ea typeface="MS PGothic" panose="020B0600070205080204" pitchFamily="34" charset="-128"/>
              </a:rPr>
              <a:t>/ TTY </a:t>
            </a:r>
            <a:r>
              <a:rPr kumimoji="0" lang="en-US" sz="2400" b="1"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711</a:t>
            </a:r>
            <a:r>
              <a:rPr kumimoji="0" lang="en-US" sz="2400" b="0"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 </a:t>
            </a: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for more information. </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Each healthcare provider is an independent contractor and not our agent. It is up to the member to confirm provider participation in their network prior to receiving services.</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Out-of-network/non-contracted providers are under no obligation to treat Blue Cross and Blue Shield of Minnesota Medicare plan members, except in emergency situations. Please call our customer service number or see your Evidence of Coverage for more information, including the cost sharing that applies to out-of-network services. </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Blue Cross</a:t>
            </a:r>
            <a:r>
              <a:rPr kumimoji="0" lang="en-US" sz="2400" b="0" i="0" u="none" strike="noStrike" kern="1200" cap="none" spc="0" normalizeH="0" baseline="30000" noProof="0" dirty="0">
                <a:ln>
                  <a:noFill/>
                </a:ln>
                <a:solidFill>
                  <a:srgbClr val="003359"/>
                </a:solidFill>
                <a:effectLst/>
                <a:uLnTx/>
                <a:uFillTx/>
                <a:latin typeface="Arial" pitchFamily="34" charset="0"/>
                <a:ea typeface="MS PGothic" panose="020B0600070205080204" pitchFamily="34" charset="-128"/>
              </a:rPr>
              <a:t>®</a:t>
            </a: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 and Blue Shield</a:t>
            </a:r>
            <a:r>
              <a:rPr kumimoji="0" lang="en-US" sz="2400" b="0" i="0" u="none" strike="noStrike" kern="1200" cap="none" spc="0" normalizeH="0" baseline="30000" noProof="0" dirty="0">
                <a:ln>
                  <a:noFill/>
                </a:ln>
                <a:solidFill>
                  <a:srgbClr val="003359"/>
                </a:solidFill>
                <a:effectLst/>
                <a:uLnTx/>
                <a:uFillTx/>
                <a:latin typeface="Arial" pitchFamily="34" charset="0"/>
                <a:ea typeface="MS PGothic" panose="020B0600070205080204" pitchFamily="34" charset="-128"/>
              </a:rPr>
              <a:t>®</a:t>
            </a: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 of Minnesota and Blue Plus</a:t>
            </a:r>
            <a:r>
              <a:rPr kumimoji="0" lang="en-US" sz="2400" b="0" i="0" u="none" strike="noStrike" kern="1200" cap="none" spc="0" normalizeH="0" baseline="30000" noProof="0" dirty="0">
                <a:ln>
                  <a:noFill/>
                </a:ln>
                <a:solidFill>
                  <a:srgbClr val="003359"/>
                </a:solidFill>
                <a:effectLst/>
                <a:uLnTx/>
                <a:uFillTx/>
                <a:latin typeface="Arial" pitchFamily="34" charset="0"/>
                <a:ea typeface="MS PGothic" panose="020B0600070205080204" pitchFamily="34" charset="-128"/>
              </a:rPr>
              <a:t>®</a:t>
            </a: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 are nonprofit independent licensees of the Blue Cross </a:t>
            </a:r>
            <a:b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b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and Blue Shield Association. Blue Cross, Blue Shield, and the cross and shield symbols are registered marks of the </a:t>
            </a:r>
            <a:b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b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Blue Cross and Blue Shield Association. Platinum Blue and Group </a:t>
            </a:r>
            <a:r>
              <a:rPr kumimoji="0" lang="en-US" sz="2400" b="0" i="0" u="none" strike="noStrike" kern="1200" cap="none" spc="0" normalizeH="0" baseline="0" noProof="0" dirty="0" err="1">
                <a:ln>
                  <a:noFill/>
                </a:ln>
                <a:solidFill>
                  <a:srgbClr val="003359"/>
                </a:solidFill>
                <a:effectLst/>
                <a:uLnTx/>
                <a:uFillTx/>
                <a:latin typeface="Arial" pitchFamily="34" charset="0"/>
                <a:ea typeface="MS PGothic" panose="020B0600070205080204" pitchFamily="34" charset="-128"/>
              </a:rPr>
              <a:t>MedicareBlue</a:t>
            </a: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 Rx are service marks of the Blue Cross and Blue Shield Association. Senior Gold is a service mark of Blue Cross and Blue Shield of Minnesota. Aware is a registered mark of Blue Cross and Blue Shield of Minnesota. </a:t>
            </a:r>
            <a:b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br>
            <a:b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br>
            <a:r>
              <a:rPr kumimoji="0" lang="en-US" sz="24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Prime Therapeutics LLC, is an independent company providing pharmacy benefit management services. </a:t>
            </a:r>
          </a:p>
          <a:p>
            <a:r>
              <a:rPr lang="en-US" sz="2400" dirty="0">
                <a:solidFill>
                  <a:schemeClr val="accent2">
                    <a:lumMod val="50000"/>
                  </a:schemeClr>
                </a:solidFill>
                <a:effectLst/>
                <a:latin typeface="+mn-lt"/>
              </a:rPr>
              <a:t>Group </a:t>
            </a:r>
            <a:r>
              <a:rPr lang="en-US" sz="2400" dirty="0" err="1">
                <a:solidFill>
                  <a:schemeClr val="accent2">
                    <a:lumMod val="50000"/>
                  </a:schemeClr>
                </a:solidFill>
                <a:effectLst/>
                <a:latin typeface="+mn-lt"/>
              </a:rPr>
              <a:t>MedicareBlue</a:t>
            </a:r>
            <a:r>
              <a:rPr lang="en-US" baseline="30000" dirty="0" err="1">
                <a:solidFill>
                  <a:schemeClr val="accent2">
                    <a:lumMod val="50000"/>
                  </a:schemeClr>
                </a:solidFill>
                <a:latin typeface="+mn-lt"/>
              </a:rPr>
              <a:t>SM</a:t>
            </a:r>
            <a:r>
              <a:rPr lang="en-US" sz="2400" dirty="0">
                <a:solidFill>
                  <a:schemeClr val="accent2">
                    <a:lumMod val="50000"/>
                  </a:schemeClr>
                </a:solidFill>
                <a:effectLst/>
                <a:latin typeface="+mn-lt"/>
              </a:rPr>
              <a:t> Rx (PDP) is a Medicare-approved Part D sponsor. Enrollment in Group </a:t>
            </a:r>
            <a:r>
              <a:rPr lang="en-US" sz="2400" dirty="0" err="1">
                <a:solidFill>
                  <a:schemeClr val="accent2">
                    <a:lumMod val="50000"/>
                  </a:schemeClr>
                </a:solidFill>
                <a:effectLst/>
                <a:latin typeface="+mn-lt"/>
              </a:rPr>
              <a:t>MedicareBlue</a:t>
            </a:r>
            <a:r>
              <a:rPr lang="en-US" sz="2400" dirty="0">
                <a:solidFill>
                  <a:schemeClr val="accent2">
                    <a:lumMod val="50000"/>
                  </a:schemeClr>
                </a:solidFill>
                <a:effectLst/>
                <a:latin typeface="+mn-lt"/>
              </a:rPr>
              <a:t> Rx depends on renewal of the plan sponsor’s contract with Medicare. Coverage is available to members of an employer or union group and separately issued by one of the following plans: Wellmark Blue Cross and Blue Shield of Iowa*; Blue Cross and Blue Shield of Minnesota*; Blue Cross and Blue Shield of Montana*, a division of Health Care Service Corporation, a Mutual Legal Reserve Company; Blue Cross and Blue Shield of Nebraska*; Blue Cross Blue Shield of North Dakota*; Wellmark Blue Cross and Blue Shield of South Dakota*; and Blue Cross Blue Shield of Wyoming*.</a:t>
            </a:r>
          </a:p>
          <a:p>
            <a:br>
              <a:rPr lang="en-US" sz="2400" dirty="0">
                <a:solidFill>
                  <a:schemeClr val="accent2">
                    <a:lumMod val="50000"/>
                  </a:schemeClr>
                </a:solidFill>
                <a:effectLst/>
                <a:latin typeface="+mn-lt"/>
              </a:rPr>
            </a:br>
            <a:r>
              <a:rPr lang="en-US" sz="2400" dirty="0">
                <a:solidFill>
                  <a:schemeClr val="accent2">
                    <a:lumMod val="50000"/>
                  </a:schemeClr>
                </a:solidFill>
                <a:effectLst/>
                <a:latin typeface="+mn-lt"/>
              </a:rPr>
              <a:t>* Independent licensees of the Blue Cross and Blue Shield Association</a:t>
            </a:r>
            <a:endParaRPr lang="en-US" sz="2800" dirty="0">
              <a:solidFill>
                <a:schemeClr val="accent2">
                  <a:lumMod val="50000"/>
                </a:schemeClr>
              </a:solidFill>
              <a:effectLst/>
              <a:latin typeface="+mn-lt"/>
            </a:endParaRPr>
          </a:p>
        </p:txBody>
      </p:sp>
      <p:sp>
        <p:nvSpPr>
          <p:cNvPr id="3" name="Text Placeholder 2">
            <a:extLst>
              <a:ext uri="{FF2B5EF4-FFF2-40B4-BE49-F238E27FC236}">
                <a16:creationId xmlns:a16="http://schemas.microsoft.com/office/drawing/2014/main" id="{7FEB9540-F41A-4DA7-B38C-3F02801368EF}"/>
              </a:ext>
            </a:extLst>
          </p:cNvPr>
          <p:cNvSpPr>
            <a:spLocks noGrp="1"/>
          </p:cNvSpPr>
          <p:nvPr>
            <p:ph type="body" sz="quarter" idx="13"/>
          </p:nvPr>
        </p:nvSpPr>
        <p:spPr/>
        <p:txBody>
          <a:bodyPr/>
          <a:lstStyle/>
          <a:p>
            <a:r>
              <a:rPr lang="en-US" dirty="0"/>
              <a:t>IMPORTANT INFORMATION</a:t>
            </a:r>
          </a:p>
        </p:txBody>
      </p:sp>
      <p:sp>
        <p:nvSpPr>
          <p:cNvPr id="7" name="Text Box 38">
            <a:extLst>
              <a:ext uri="{FF2B5EF4-FFF2-40B4-BE49-F238E27FC236}">
                <a16:creationId xmlns:a16="http://schemas.microsoft.com/office/drawing/2014/main" id="{398E240D-224D-4A14-A966-F1EC10F4A6BC}"/>
              </a:ext>
            </a:extLst>
          </p:cNvPr>
          <p:cNvSpPr txBox="1">
            <a:spLocks noChangeArrowheads="1"/>
          </p:cNvSpPr>
          <p:nvPr/>
        </p:nvSpPr>
        <p:spPr bwMode="auto">
          <a:xfrm>
            <a:off x="14100342" y="7548882"/>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rPr>
              <a:t> </a:t>
            </a:r>
          </a:p>
        </p:txBody>
      </p:sp>
      <p:sp>
        <p:nvSpPr>
          <p:cNvPr id="8" name="TextBox 9">
            <a:extLst>
              <a:ext uri="{FF2B5EF4-FFF2-40B4-BE49-F238E27FC236}">
                <a16:creationId xmlns:a16="http://schemas.microsoft.com/office/drawing/2014/main" id="{FDA53937-381E-48DA-A7DA-1B15C75FDD08}"/>
              </a:ext>
            </a:extLst>
          </p:cNvPr>
          <p:cNvSpPr txBox="1">
            <a:spLocks noChangeArrowheads="1"/>
          </p:cNvSpPr>
          <p:nvPr/>
        </p:nvSpPr>
        <p:spPr bwMode="auto">
          <a:xfrm>
            <a:off x="0" y="347982"/>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2" name="TextBox 9">
            <a:extLst>
              <a:ext uri="{FF2B5EF4-FFF2-40B4-BE49-F238E27FC236}">
                <a16:creationId xmlns:a16="http://schemas.microsoft.com/office/drawing/2014/main" id="{E83A526E-6964-41FA-9E53-539FBC51BDBA}"/>
              </a:ext>
            </a:extLst>
          </p:cNvPr>
          <p:cNvSpPr txBox="1">
            <a:spLocks noChangeArrowheads="1"/>
          </p:cNvSpPr>
          <p:nvPr/>
        </p:nvSpPr>
        <p:spPr bwMode="auto">
          <a:xfrm>
            <a:off x="0" y="198091"/>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3" name="Text Box 38">
            <a:extLst>
              <a:ext uri="{FF2B5EF4-FFF2-40B4-BE49-F238E27FC236}">
                <a16:creationId xmlns:a16="http://schemas.microsoft.com/office/drawing/2014/main" id="{A3317DAD-C006-47BC-B3A3-B5523D142B01}"/>
              </a:ext>
            </a:extLst>
          </p:cNvPr>
          <p:cNvSpPr txBox="1">
            <a:spLocks noChangeArrowheads="1"/>
          </p:cNvSpPr>
          <p:nvPr/>
        </p:nvSpPr>
        <p:spPr bwMode="auto">
          <a:xfrm>
            <a:off x="14178188" y="7542551"/>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2F92"/>
                </a:solidFill>
                <a:effectLst/>
                <a:uLnTx/>
                <a:uFillTx/>
                <a:latin typeface="Arial" panose="020B0604020202020204" pitchFamily="34" charset="0"/>
                <a:ea typeface="MS PGothic" panose="020B0600070205080204" pitchFamily="34" charset="-128"/>
              </a:rPr>
              <a:t>  </a:t>
            </a:r>
          </a:p>
        </p:txBody>
      </p:sp>
    </p:spTree>
    <p:extLst>
      <p:ext uri="{BB962C8B-B14F-4D97-AF65-F5344CB8AC3E}">
        <p14:creationId xmlns:p14="http://schemas.microsoft.com/office/powerpoint/2010/main" val="217718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haired man with moustache in gray vest, jacket, and pants and gardening gloves pruning bushes in early spring">
            <a:extLst>
              <a:ext uri="{FF2B5EF4-FFF2-40B4-BE49-F238E27FC236}">
                <a16:creationId xmlns:a16="http://schemas.microsoft.com/office/drawing/2014/main" id="{9C00FCA5-ACFB-F666-8A26-B4720FE43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941" r="14941" b="1538"/>
          <a:stretch/>
        </p:blipFill>
        <p:spPr>
          <a:xfrm flipH="1">
            <a:off x="6829424" y="0"/>
            <a:ext cx="7800975" cy="7302674"/>
          </a:xfrm>
          <a:prstGeom prst="rect">
            <a:avLst/>
          </a:prstGeom>
        </p:spPr>
      </p:pic>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Arial"/>
              <a:ea typeface="Helvetica Neue Thin"/>
            </a:endParaRPr>
          </a:p>
        </p:txBody>
      </p:sp>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dirty="0">
                <a:solidFill>
                  <a:schemeClr val="tx2"/>
                </a:solidFill>
              </a:rPr>
              <a:t>THANK YOU.</a:t>
            </a:r>
          </a:p>
        </p:txBody>
      </p:sp>
    </p:spTree>
    <p:extLst>
      <p:ext uri="{BB962C8B-B14F-4D97-AF65-F5344CB8AC3E}">
        <p14:creationId xmlns:p14="http://schemas.microsoft.com/office/powerpoint/2010/main" val="8092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887323-973F-01CD-BFC7-EA675BFAD13F}"/>
              </a:ext>
            </a:extLst>
          </p:cNvPr>
          <p:cNvSpPr/>
          <p:nvPr/>
        </p:nvSpPr>
        <p:spPr>
          <a:xfrm>
            <a:off x="609600" y="2262831"/>
            <a:ext cx="6501397" cy="4213939"/>
          </a:xfrm>
          <a:prstGeom prst="rect">
            <a:avLst/>
          </a:prstGeom>
          <a:ln w="25400">
            <a:solidFill>
              <a:schemeClr val="accent2"/>
            </a:solidFill>
          </a:ln>
        </p:spPr>
        <p:txBody>
          <a:bodyPr wrap="square" lIns="365760" tIns="822960" rIns="365760" bIns="182880">
            <a:noAutofit/>
          </a:bodyPr>
          <a:lstStyle/>
          <a:p>
            <a:pPr marL="0" lvl="1" defTabSz="1097280">
              <a:spcBef>
                <a:spcPts val="900"/>
              </a:spcBef>
              <a:buClr>
                <a:srgbClr val="003359"/>
              </a:buClr>
              <a:buSzPct val="70000"/>
              <a:defRPr/>
            </a:pPr>
            <a:r>
              <a:rPr lang="en-US" sz="2400" dirty="0">
                <a:latin typeface="Arial Narrow" panose="020B0606020202030204" pitchFamily="34" charset="0"/>
              </a:rPr>
              <a:t>RETIREE</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Be identified as an eligible plan participant by your employer </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Be entitled to Medicare Part A and enrolled in Medicare Part B</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Continue to pay Part B premium	</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Must be a permanent resident of the </a:t>
            </a:r>
            <a:br>
              <a:rPr lang="en-US" sz="2000" dirty="0">
                <a:solidFill>
                  <a:srgbClr val="003359"/>
                </a:solidFill>
              </a:rPr>
            </a:br>
            <a:r>
              <a:rPr lang="en-US" sz="2000" dirty="0">
                <a:solidFill>
                  <a:srgbClr val="003359"/>
                </a:solidFill>
              </a:rPr>
              <a:t>United States or United States territories</a:t>
            </a:r>
          </a:p>
          <a:p>
            <a:pPr marL="0" lvl="1" defTabSz="1097280">
              <a:spcBef>
                <a:spcPts val="900"/>
              </a:spcBef>
              <a:buClr>
                <a:srgbClr val="003359"/>
              </a:buClr>
              <a:buSzPct val="70000"/>
              <a:defRPr/>
            </a:pPr>
            <a:endParaRPr lang="en-US" sz="2000" dirty="0">
              <a:solidFill>
                <a:srgbClr val="003359"/>
              </a:solidFill>
            </a:endParaRPr>
          </a:p>
        </p:txBody>
      </p:sp>
      <p:sp>
        <p:nvSpPr>
          <p:cNvPr id="18" name="Rectangle 17">
            <a:extLst>
              <a:ext uri="{FF2B5EF4-FFF2-40B4-BE49-F238E27FC236}">
                <a16:creationId xmlns:a16="http://schemas.microsoft.com/office/drawing/2014/main" id="{E481B41F-A804-2553-9767-D79A4B829800}"/>
              </a:ext>
            </a:extLst>
          </p:cNvPr>
          <p:cNvSpPr/>
          <p:nvPr/>
        </p:nvSpPr>
        <p:spPr>
          <a:xfrm>
            <a:off x="7581729" y="2258945"/>
            <a:ext cx="6501397" cy="4213939"/>
          </a:xfrm>
          <a:prstGeom prst="rect">
            <a:avLst/>
          </a:prstGeom>
          <a:ln w="25400">
            <a:solidFill>
              <a:schemeClr val="accent3"/>
            </a:solidFill>
          </a:ln>
        </p:spPr>
        <p:txBody>
          <a:bodyPr wrap="square" lIns="365760" tIns="822960" rIns="365760" bIns="182880">
            <a:noAutofit/>
          </a:bodyPr>
          <a:lstStyle/>
          <a:p>
            <a:pPr marL="0" lvl="1" defTabSz="1097280">
              <a:spcBef>
                <a:spcPts val="900"/>
              </a:spcBef>
              <a:buClr>
                <a:srgbClr val="003359"/>
              </a:buClr>
              <a:buSzPct val="70000"/>
              <a:defRPr/>
            </a:pPr>
            <a:r>
              <a:rPr lang="en-US" sz="2400" dirty="0">
                <a:latin typeface="Arial Narrow" panose="020B0606020202030204" pitchFamily="34" charset="0"/>
              </a:rPr>
              <a:t>EMPLOYER GROUP / UNION</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Must be headquartered in Minnesota </a:t>
            </a:r>
          </a:p>
        </p:txBody>
      </p:sp>
      <p:sp>
        <p:nvSpPr>
          <p:cNvPr id="3" name="Slide Number Placeholder 2">
            <a:extLst>
              <a:ext uri="{FF2B5EF4-FFF2-40B4-BE49-F238E27FC236}">
                <a16:creationId xmlns:a16="http://schemas.microsoft.com/office/drawing/2014/main" id="{81FFB423-E220-1071-B841-3355EF2FB0A8}"/>
              </a:ext>
            </a:extLst>
          </p:cNvPr>
          <p:cNvSpPr>
            <a:spLocks noGrp="1"/>
          </p:cNvSpPr>
          <p:nvPr>
            <p:ph type="sldNum" sz="quarter" idx="12"/>
          </p:nvPr>
        </p:nvSpPr>
        <p:spPr/>
        <p:txBody>
          <a:bodyPr/>
          <a:lstStyle/>
          <a:p>
            <a:fld id="{9A980B10-2A40-48A3-B68E-FF4291541DB6}" type="slidenum">
              <a:rPr lang="en-CA" smtClean="0"/>
              <a:t>4</a:t>
            </a:fld>
            <a:endParaRPr lang="en-CA" dirty="0"/>
          </a:p>
        </p:txBody>
      </p:sp>
      <p:sp>
        <p:nvSpPr>
          <p:cNvPr id="13" name="Footer Placeholder 4">
            <a:extLst>
              <a:ext uri="{FF2B5EF4-FFF2-40B4-BE49-F238E27FC236}">
                <a16:creationId xmlns:a16="http://schemas.microsoft.com/office/drawing/2014/main" id="{FF0093E0-BC9D-D786-01EC-1F77660F7048}"/>
              </a:ext>
            </a:extLst>
          </p:cNvPr>
          <p:cNvSpPr>
            <a:spLocks noGrp="1"/>
          </p:cNvSpPr>
          <p:nvPr>
            <p:ph type="ftr" sz="quarter" idx="3"/>
          </p:nvPr>
        </p:nvSpPr>
        <p:spPr/>
        <p:txBody>
          <a:bodyPr/>
          <a:lstStyle/>
          <a:p>
            <a:pPr defTabSz="728952">
              <a:defRPr/>
            </a:pPr>
            <a:r>
              <a:rPr lang="en-US" altLang="en-US" sz="1200" dirty="0">
                <a:solidFill>
                  <a:srgbClr val="7F7F7F"/>
                </a:solidFill>
                <a:cs typeface="Arial" panose="020B0604020202020204" pitchFamily="34" charset="0"/>
              </a:rPr>
              <a:t>Retirees disenrolling from a group plan may not be eligible to reenroll at a later date. Retirees should check with their benefit contacts with any questions prior to disenrolling</a:t>
            </a:r>
          </a:p>
        </p:txBody>
      </p:sp>
      <p:sp>
        <p:nvSpPr>
          <p:cNvPr id="4" name="Text Placeholder 3">
            <a:extLst>
              <a:ext uri="{FF2B5EF4-FFF2-40B4-BE49-F238E27FC236}">
                <a16:creationId xmlns:a16="http://schemas.microsoft.com/office/drawing/2014/main" id="{7F4B8A06-90D9-230C-63AA-A034597F6AC3}"/>
              </a:ext>
            </a:extLst>
          </p:cNvPr>
          <p:cNvSpPr>
            <a:spLocks noGrp="1"/>
          </p:cNvSpPr>
          <p:nvPr>
            <p:ph type="body" sz="quarter" idx="13"/>
          </p:nvPr>
        </p:nvSpPr>
        <p:spPr/>
        <p:txBody>
          <a:bodyPr/>
          <a:lstStyle/>
          <a:p>
            <a:r>
              <a:rPr lang="en-US" dirty="0"/>
              <a:t>GROUP MEDICARE ADVANTAGE</a:t>
            </a:r>
          </a:p>
        </p:txBody>
      </p:sp>
      <p:sp>
        <p:nvSpPr>
          <p:cNvPr id="2" name="Text Placeholder 1">
            <a:extLst>
              <a:ext uri="{FF2B5EF4-FFF2-40B4-BE49-F238E27FC236}">
                <a16:creationId xmlns:a16="http://schemas.microsoft.com/office/drawing/2014/main" id="{8CC4DDEB-BBE5-2ED2-E6EB-DE79D653A46C}"/>
              </a:ext>
            </a:extLst>
          </p:cNvPr>
          <p:cNvSpPr>
            <a:spLocks noGrp="1"/>
          </p:cNvSpPr>
          <p:nvPr>
            <p:ph type="body" sz="quarter" idx="17"/>
          </p:nvPr>
        </p:nvSpPr>
        <p:spPr/>
        <p:txBody>
          <a:bodyPr/>
          <a:lstStyle/>
          <a:p>
            <a:r>
              <a:rPr lang="en-US" dirty="0"/>
              <a:t>Eligibility requirements</a:t>
            </a:r>
          </a:p>
        </p:txBody>
      </p:sp>
      <p:sp>
        <p:nvSpPr>
          <p:cNvPr id="6" name="Rectangle 5">
            <a:extLst>
              <a:ext uri="{FF2B5EF4-FFF2-40B4-BE49-F238E27FC236}">
                <a16:creationId xmlns:a16="http://schemas.microsoft.com/office/drawing/2014/main" id="{7D2637DB-9675-FCF2-7668-76B4C8F087ED}"/>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319F863-9811-D4FC-FE16-1DA5F269CF63}"/>
              </a:ext>
            </a:extLst>
          </p:cNvPr>
          <p:cNvSpPr txBox="1"/>
          <p:nvPr/>
        </p:nvSpPr>
        <p:spPr>
          <a:xfrm>
            <a:off x="135398" y="146137"/>
            <a:ext cx="400833" cy="910225"/>
          </a:xfrm>
          <a:prstGeom prst="rect">
            <a:avLst/>
          </a:prstGeom>
        </p:spPr>
        <p:txBody>
          <a:bodyPr wrap="square" rtlCol="0">
            <a:normAutofit/>
          </a:bodyPr>
          <a:lstStyle/>
          <a:p>
            <a:pPr defTabSz="728981" eaLnBrk="0" fontAlgn="base" hangingPunct="0">
              <a:spcBef>
                <a:spcPct val="0"/>
              </a:spcBef>
              <a:spcAft>
                <a:spcPct val="0"/>
              </a:spcAft>
            </a:pPr>
            <a:endParaRPr lang="en-US" sz="4800" dirty="0">
              <a:solidFill>
                <a:srgbClr val="FF2F92"/>
              </a:solidFill>
              <a:ea typeface="MS PGothic" panose="020B0600070205080204" pitchFamily="34" charset="-128"/>
            </a:endParaRPr>
          </a:p>
        </p:txBody>
      </p:sp>
      <p:sp>
        <p:nvSpPr>
          <p:cNvPr id="27" name="Rectangle 26">
            <a:extLst>
              <a:ext uri="{FF2B5EF4-FFF2-40B4-BE49-F238E27FC236}">
                <a16:creationId xmlns:a16="http://schemas.microsoft.com/office/drawing/2014/main" id="{910BB519-DC3B-0198-1F3C-2435A224AF20}"/>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A5E926-2F18-6041-883B-BD8D44CBE05F}"/>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7" name="Oval 16">
            <a:extLst>
              <a:ext uri="{FF2B5EF4-FFF2-40B4-BE49-F238E27FC236}">
                <a16:creationId xmlns:a16="http://schemas.microsoft.com/office/drawing/2014/main" id="{F64AA3A9-1845-DA74-C69A-614A23A6A5E8}"/>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20" name="Graphic 19">
            <a:extLst>
              <a:ext uri="{FF2B5EF4-FFF2-40B4-BE49-F238E27FC236}">
                <a16:creationId xmlns:a16="http://schemas.microsoft.com/office/drawing/2014/main" id="{1625F3A9-C0A5-8E12-174E-9B9BD60BB83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09073" y="1888432"/>
            <a:ext cx="864877" cy="864877"/>
          </a:xfrm>
          <a:prstGeom prst="rect">
            <a:avLst/>
          </a:prstGeom>
        </p:spPr>
      </p:pic>
      <p:pic>
        <p:nvPicPr>
          <p:cNvPr id="21" name="Graphic 20">
            <a:extLst>
              <a:ext uri="{FF2B5EF4-FFF2-40B4-BE49-F238E27FC236}">
                <a16:creationId xmlns:a16="http://schemas.microsoft.com/office/drawing/2014/main" id="{76360E7D-A9EF-4A15-BA09-F7043046E2B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99572" y="1888432"/>
            <a:ext cx="864877" cy="864877"/>
          </a:xfrm>
          <a:prstGeom prst="rect">
            <a:avLst/>
          </a:prstGeom>
        </p:spPr>
      </p:pic>
    </p:spTree>
    <p:extLst>
      <p:ext uri="{BB962C8B-B14F-4D97-AF65-F5344CB8AC3E}">
        <p14:creationId xmlns:p14="http://schemas.microsoft.com/office/powerpoint/2010/main" val="11556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0108AD-7465-896D-991B-8A5D0F599BA4}"/>
              </a:ext>
            </a:extLst>
          </p:cNvPr>
          <p:cNvSpPr/>
          <p:nvPr/>
        </p:nvSpPr>
        <p:spPr>
          <a:xfrm>
            <a:off x="-1" y="1828799"/>
            <a:ext cx="14619275" cy="4909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6"/>
          </p:nvPr>
        </p:nvSpPr>
        <p:spPr>
          <a:xfrm>
            <a:off x="504825" y="1411857"/>
            <a:ext cx="7268741" cy="5931917"/>
          </a:xfrm>
        </p:spPr>
        <p:txBody>
          <a:bodyPr/>
          <a:lstStyle/>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800" dirty="0">
              <a:solidFill>
                <a:srgbClr val="003359"/>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96 percent of Minnesota providers </a:t>
            </a:r>
            <a:br>
              <a:rPr lang="en-US" sz="2800" dirty="0">
                <a:solidFill>
                  <a:srgbClr val="003359"/>
                </a:solidFill>
                <a:latin typeface="Arial" pitchFamily="34" charset="0"/>
                <a:ea typeface="MS PGothic" panose="020B0600070205080204" pitchFamily="34" charset="-128"/>
              </a:rPr>
            </a:br>
            <a:r>
              <a:rPr lang="en-US" sz="2800" dirty="0">
                <a:solidFill>
                  <a:srgbClr val="003359"/>
                </a:solidFill>
                <a:latin typeface="Arial" pitchFamily="34" charset="0"/>
                <a:ea typeface="MS PGothic" panose="020B0600070205080204" pitchFamily="34" charset="-128"/>
              </a:rPr>
              <a:t>in network statewide</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Broad provider access available in </a:t>
            </a:r>
            <a:br>
              <a:rPr lang="en-US" sz="2800" dirty="0">
                <a:solidFill>
                  <a:srgbClr val="003359"/>
                </a:solidFill>
                <a:latin typeface="Arial" pitchFamily="34" charset="0"/>
                <a:ea typeface="MS PGothic" panose="020B0600070205080204" pitchFamily="34" charset="-128"/>
              </a:rPr>
            </a:br>
            <a:r>
              <a:rPr lang="en-US" sz="2800" dirty="0">
                <a:solidFill>
                  <a:srgbClr val="003359"/>
                </a:solidFill>
                <a:latin typeface="Arial" pitchFamily="34" charset="0"/>
                <a:ea typeface="MS PGothic" panose="020B0600070205080204" pitchFamily="34" charset="-128"/>
              </a:rPr>
              <a:t>all U.S. states and territories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Members may access any Medicare contracted provider that accepts Medicare assignment where network is not available</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800" dirty="0">
              <a:solidFill>
                <a:srgbClr val="003359"/>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800" dirty="0">
              <a:solidFill>
                <a:srgbClr val="003359"/>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800" dirty="0">
              <a:solidFill>
                <a:srgbClr val="003359"/>
              </a:solidFill>
              <a:latin typeface="Arial" pitchFamily="34" charset="0"/>
              <a:ea typeface="MS PGothic" panose="020B0600070205080204" pitchFamily="34" charset="-128"/>
            </a:endParaRPr>
          </a:p>
        </p:txBody>
      </p:sp>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fld id="{9A980B10-2A40-48A3-B68E-FF4291541DB6}" type="slidenum">
              <a:rPr lang="en-CA" smtClean="0"/>
              <a:t>5</a:t>
            </a:fld>
            <a:endParaRPr lang="en-CA" dirty="0"/>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dirty="0"/>
              <a:t>GROUP MEDICARE ADVANTAGE </a:t>
            </a:r>
          </a:p>
        </p:txBody>
      </p:sp>
      <p:sp>
        <p:nvSpPr>
          <p:cNvPr id="2" name="Text Placeholder 1">
            <a:extLst>
              <a:ext uri="{FF2B5EF4-FFF2-40B4-BE49-F238E27FC236}">
                <a16:creationId xmlns:a16="http://schemas.microsoft.com/office/drawing/2014/main" id="{627C8D20-E707-443F-5278-B8A66DA87A03}"/>
              </a:ext>
            </a:extLst>
          </p:cNvPr>
          <p:cNvSpPr>
            <a:spLocks noGrp="1"/>
          </p:cNvSpPr>
          <p:nvPr>
            <p:ph type="body" sz="quarter" idx="17"/>
          </p:nvPr>
        </p:nvSpPr>
        <p:spPr/>
        <p:txBody>
          <a:bodyPr/>
          <a:lstStyle/>
          <a:p>
            <a:r>
              <a:rPr lang="en-US" dirty="0"/>
              <a:t>Provider network access</a:t>
            </a:r>
          </a:p>
        </p:txBody>
      </p:sp>
      <p:pic>
        <p:nvPicPr>
          <p:cNvPr id="7" name="Picture 10">
            <a:extLst>
              <a:ext uri="{FF2B5EF4-FFF2-40B4-BE49-F238E27FC236}">
                <a16:creationId xmlns:a16="http://schemas.microsoft.com/office/drawing/2014/main" id="{94F67131-D693-1A40-FAF8-E61FF9781D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63710" y="2480309"/>
            <a:ext cx="5265421" cy="32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D41FCB2-3401-4BC1-892C-B3873308EBD0}"/>
              </a:ext>
            </a:extLst>
          </p:cNvPr>
          <p:cNvSpPr txBox="1"/>
          <p:nvPr/>
        </p:nvSpPr>
        <p:spPr>
          <a:xfrm>
            <a:off x="135398" y="146137"/>
            <a:ext cx="400833" cy="910225"/>
          </a:xfrm>
          <a:prstGeom prst="rect">
            <a:avLst/>
          </a:prstGeom>
        </p:spPr>
        <p:txBody>
          <a:bodyPr wrap="square" rtlCol="0">
            <a:normAutofit/>
          </a:bodyPr>
          <a:lstStyle/>
          <a:p>
            <a:pPr defTabSz="728981" eaLnBrk="0" fontAlgn="base" hangingPunct="0">
              <a:spcBef>
                <a:spcPct val="0"/>
              </a:spcBef>
              <a:spcAft>
                <a:spcPct val="0"/>
              </a:spcAft>
            </a:pPr>
            <a:endParaRPr lang="en-US" sz="4800" dirty="0">
              <a:solidFill>
                <a:srgbClr val="FF2F92"/>
              </a:solidFill>
              <a:ea typeface="MS PGothic" panose="020B0600070205080204" pitchFamily="34" charset="-128"/>
            </a:endParaRPr>
          </a:p>
        </p:txBody>
      </p:sp>
    </p:spTree>
    <p:extLst>
      <p:ext uri="{BB962C8B-B14F-4D97-AF65-F5344CB8AC3E}">
        <p14:creationId xmlns:p14="http://schemas.microsoft.com/office/powerpoint/2010/main" val="176992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table with a computer&#10;&#10;Description automatically generated with medium confidence">
            <a:extLst>
              <a:ext uri="{FF2B5EF4-FFF2-40B4-BE49-F238E27FC236}">
                <a16:creationId xmlns:a16="http://schemas.microsoft.com/office/drawing/2014/main" id="{EC288297-60AA-5945-F14D-2027AA8069D4}"/>
              </a:ext>
            </a:extLst>
          </p:cNvPr>
          <p:cNvPicPr>
            <a:picLocks noChangeAspect="1"/>
          </p:cNvPicPr>
          <p:nvPr/>
        </p:nvPicPr>
        <p:blipFill rotWithShape="1">
          <a:blip r:embed="rId2">
            <a:extLst>
              <a:ext uri="{28A0092B-C50C-407E-A947-70E740481C1C}">
                <a14:useLocalDpi xmlns:a14="http://schemas.microsoft.com/office/drawing/2010/main"/>
              </a:ext>
            </a:extLst>
          </a:blip>
          <a:srcRect l="30797" t="947" r="26270" b="347"/>
          <a:stretch/>
        </p:blipFill>
        <p:spPr>
          <a:xfrm flipH="1">
            <a:off x="9260838" y="18806"/>
            <a:ext cx="5369562" cy="8229600"/>
          </a:xfrm>
          <a:prstGeom prst="rect">
            <a:avLst/>
          </a:prstGeom>
        </p:spPr>
      </p:pic>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fld id="{9A980B10-2A40-48A3-B68E-FF4291541DB6}" type="slidenum">
              <a:rPr lang="en-CA" smtClean="0"/>
              <a:t>6</a:t>
            </a:fld>
            <a:endParaRPr lang="en-CA" dirty="0"/>
          </a:p>
        </p:txBody>
      </p:sp>
      <p:sp>
        <p:nvSpPr>
          <p:cNvPr id="15" name="Footer Placeholder 31">
            <a:extLst>
              <a:ext uri="{FF2B5EF4-FFF2-40B4-BE49-F238E27FC236}">
                <a16:creationId xmlns:a16="http://schemas.microsoft.com/office/drawing/2014/main" id="{81796A7B-AE47-0D7A-FA7D-1E5A482F9B63}"/>
              </a:ext>
            </a:extLst>
          </p:cNvPr>
          <p:cNvSpPr>
            <a:spLocks noGrp="1"/>
          </p:cNvSpPr>
          <p:nvPr>
            <p:ph type="ftr" sz="quarter" idx="3"/>
          </p:nvPr>
        </p:nvSpPr>
        <p:spPr>
          <a:xfrm>
            <a:off x="505414" y="7670476"/>
            <a:ext cx="7964818" cy="373054"/>
          </a:xfrm>
        </p:spPr>
        <p:txBody>
          <a:bodyPr/>
          <a:lstStyle/>
          <a:p>
            <a:pPr lvl="0" defTabSz="728952">
              <a:defRPr/>
            </a:pPr>
            <a:r>
              <a:rPr lang="en-US" altLang="en-US" sz="1200" dirty="0" err="1">
                <a:solidFill>
                  <a:srgbClr val="7F7F7F"/>
                </a:solidFill>
                <a:cs typeface="Arial" panose="020B0604020202020204" pitchFamily="34" charset="0"/>
              </a:rPr>
              <a:t>SilverSneakers</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is a registered trademark of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Health, Inc., an independent company that provides health and fitness programs.</a:t>
            </a:r>
            <a:endParaRPr lang="en-US" altLang="en-US" sz="1200" b="1" dirty="0">
              <a:solidFill>
                <a:srgbClr val="FF2F92"/>
              </a:solidFill>
              <a:cs typeface="Arial" panose="020B0604020202020204" pitchFamily="34" charset="0"/>
            </a:endParaRPr>
          </a:p>
          <a:p>
            <a:pPr defTabSz="728952">
              <a:defRPr/>
            </a:pPr>
            <a:r>
              <a:rPr lang="en-US" sz="1200" dirty="0"/>
              <a:t>Doctor On Demand</a:t>
            </a:r>
            <a:r>
              <a:rPr lang="en-US" sz="1200" baseline="30000" dirty="0"/>
              <a:t>®</a:t>
            </a:r>
            <a:r>
              <a:rPr lang="en-US" sz="1200" dirty="0"/>
              <a:t> is an independent company providing telehealth services.</a:t>
            </a:r>
          </a:p>
        </p:txBody>
      </p:sp>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6"/>
          </p:nvPr>
        </p:nvSpPr>
        <p:spPr>
          <a:xfrm>
            <a:off x="504825" y="1007805"/>
            <a:ext cx="8633980" cy="6335969"/>
          </a:xfrm>
        </p:spPr>
        <p:txBody>
          <a:bodyPr>
            <a:noAutofit/>
          </a:bodyPr>
          <a:lstStyle/>
          <a:p>
            <a:pPr defTabSz="728981" eaLnBrk="0" fontAlgn="base" hangingPunct="0">
              <a:lnSpc>
                <a:spcPct val="100000"/>
              </a:lnSpc>
              <a:spcBef>
                <a:spcPct val="0"/>
              </a:spcBef>
              <a:spcAft>
                <a:spcPts val="960"/>
              </a:spcAft>
              <a:buClr>
                <a:srgbClr val="0094D7"/>
              </a:buClr>
              <a:defRPr/>
            </a:pPr>
            <a:r>
              <a:rPr lang="en-US" altLang="en-US" dirty="0"/>
              <a:t>FEATURES OF THIS PLAN</a:t>
            </a:r>
            <a:endParaRPr lang="en-US" dirty="0">
              <a:solidFill>
                <a:srgbClr val="003359"/>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Broad provider network</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Nationwide coverage in the U.S. and its territories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err="1">
                <a:solidFill>
                  <a:srgbClr val="003359"/>
                </a:solidFill>
                <a:latin typeface="Arial" pitchFamily="34" charset="0"/>
                <a:ea typeface="MS PGothic" panose="020B0600070205080204" pitchFamily="34" charset="-128"/>
              </a:rPr>
              <a:t>SilverSneakers</a:t>
            </a:r>
            <a:r>
              <a:rPr lang="en-US" sz="2200" baseline="30000" dirty="0">
                <a:solidFill>
                  <a:srgbClr val="003359"/>
                </a:solidFill>
                <a:latin typeface="Arial" pitchFamily="34" charset="0"/>
                <a:ea typeface="MS PGothic" panose="020B0600070205080204" pitchFamily="34" charset="-128"/>
              </a:rPr>
              <a:t>®</a:t>
            </a:r>
            <a:endParaRPr lang="en-US" sz="2200" dirty="0">
              <a:solidFill>
                <a:srgbClr val="FF0000"/>
              </a:solidFill>
              <a:latin typeface="Arial" pitchFamily="34" charset="0"/>
              <a:ea typeface="MS PGothic" panose="020B0600070205080204" pitchFamily="34" charset="-128"/>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Up to $150 eyewear allowance</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$499 – $799 copay per hearing aid</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E-visits with Doctor On Demand</a:t>
            </a:r>
            <a:r>
              <a:rPr lang="en-US" sz="2200" baseline="30000" dirty="0">
                <a:solidFill>
                  <a:srgbClr val="003359"/>
                </a:solidFill>
                <a:latin typeface="Arial" pitchFamily="34" charset="0"/>
                <a:ea typeface="MS PGothic" panose="020B0600070205080204" pitchFamily="34" charset="-128"/>
              </a:rPr>
              <a:t>®</a:t>
            </a:r>
            <a:r>
              <a:rPr lang="en-US" sz="2200" dirty="0">
                <a:solidFill>
                  <a:srgbClr val="003359"/>
                </a:solidFill>
                <a:latin typeface="Arial" pitchFamily="34" charset="0"/>
                <a:ea typeface="MS PGothic" panose="020B0600070205080204" pitchFamily="34" charset="-128"/>
              </a:rPr>
              <a:t> </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Acupuncture – non-Medicare covered services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spc="-40" dirty="0">
                <a:solidFill>
                  <a:srgbClr val="003359"/>
                </a:solidFill>
                <a:latin typeface="Arial" pitchFamily="34" charset="0"/>
                <a:ea typeface="MS PGothic" panose="020B0600070205080204" pitchFamily="34" charset="-128"/>
              </a:rPr>
              <a:t>Home delivered meal benefit following an approved inpatient stay</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200" dirty="0">
                <a:solidFill>
                  <a:srgbClr val="003359"/>
                </a:solidFill>
                <a:latin typeface="Arial" pitchFamily="34" charset="0"/>
                <a:ea typeface="MS PGothic" panose="020B0600070205080204" pitchFamily="34" charset="-128"/>
              </a:rPr>
              <a:t>$50 per quarter over-the-counter benefit</a:t>
            </a: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cap="all" dirty="0"/>
              <a:t>Group Medicare Advantage</a:t>
            </a:r>
          </a:p>
        </p:txBody>
      </p:sp>
      <p:pic>
        <p:nvPicPr>
          <p:cNvPr id="13" name="Picture 12">
            <a:extLst>
              <a:ext uri="{FF2B5EF4-FFF2-40B4-BE49-F238E27FC236}">
                <a16:creationId xmlns:a16="http://schemas.microsoft.com/office/drawing/2014/main" id="{24594112-9C4C-A1B8-B0E2-547C842E2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
        <p:nvSpPr>
          <p:cNvPr id="18" name="Slide Number Placeholder 3">
            <a:extLst>
              <a:ext uri="{FF2B5EF4-FFF2-40B4-BE49-F238E27FC236}">
                <a16:creationId xmlns:a16="http://schemas.microsoft.com/office/drawing/2014/main" id="{6843A795-57CA-91A6-73CA-D6402989E0D8}"/>
              </a:ext>
            </a:extLst>
          </p:cNvPr>
          <p:cNvSpPr txBox="1">
            <a:spLocks/>
          </p:cNvSpPr>
          <p:nvPr/>
        </p:nvSpPr>
        <p:spPr>
          <a:xfrm>
            <a:off x="13646365" y="7627621"/>
            <a:ext cx="514606" cy="438150"/>
          </a:xfrm>
          <a:prstGeom prst="rect">
            <a:avLst/>
          </a:prstGeom>
        </p:spPr>
        <p:txBody>
          <a:bodyPr vert="horz" lIns="91440" tIns="45720" rIns="91440" bIns="45720" rtlCol="0" anchor="ctr"/>
          <a:lstStyle>
            <a:defPPr>
              <a:defRPr lang="en-US"/>
            </a:defPPr>
            <a:lvl1pPr marL="0" algn="r" defTabSz="365760" rtl="0" eaLnBrk="1" latinLnBrk="0" hangingPunct="1">
              <a:defRPr sz="1200" kern="1200">
                <a:solidFill>
                  <a:schemeClr val="tx1"/>
                </a:solidFill>
                <a:latin typeface="Arial" panose="020B0604020202020204" pitchFamily="34" charset="0"/>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a:lstStyle>
          <a:p>
            <a:pPr defTabSz="728952" fontAlgn="base">
              <a:spcBef>
                <a:spcPct val="0"/>
              </a:spcBef>
              <a:spcAft>
                <a:spcPct val="0"/>
              </a:spcAft>
              <a:defRPr/>
            </a:pPr>
            <a:fld id="{8BF8A122-2F3A-4F2D-B2C4-D97F1125C8A7}" type="slidenum">
              <a:rPr lang="en-US" altLang="en-US" smtClean="0">
                <a:solidFill>
                  <a:srgbClr val="0094D7"/>
                </a:solidFill>
                <a:ea typeface="MS PGothic" panose="020B0600070205080204" pitchFamily="34" charset="-128"/>
              </a:rPr>
              <a:pPr defTabSz="728952" fontAlgn="base">
                <a:spcBef>
                  <a:spcPct val="0"/>
                </a:spcBef>
                <a:spcAft>
                  <a:spcPct val="0"/>
                </a:spcAft>
                <a:defRPr/>
              </a:pPr>
              <a:t>6</a:t>
            </a:fld>
            <a:endParaRPr lang="en-US" altLang="en-US" dirty="0">
              <a:solidFill>
                <a:srgbClr val="0094D7"/>
              </a:solidFill>
              <a:ea typeface="MS PGothic" panose="020B0600070205080204" pitchFamily="34" charset="-128"/>
            </a:endParaRPr>
          </a:p>
        </p:txBody>
      </p:sp>
    </p:spTree>
    <p:extLst>
      <p:ext uri="{BB962C8B-B14F-4D97-AF65-F5344CB8AC3E}">
        <p14:creationId xmlns:p14="http://schemas.microsoft.com/office/powerpoint/2010/main" val="35961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7"/>
          </p:nvPr>
        </p:nvSpPr>
        <p:spPr>
          <a:xfrm>
            <a:off x="504825" y="1545534"/>
            <a:ext cx="13158757" cy="1748235"/>
          </a:xfrm>
        </p:spPr>
        <p:txBody>
          <a:bodyPr>
            <a:normAutofit/>
          </a:bodyPr>
          <a:lstStyle/>
          <a:p>
            <a:pPr lvl="0" defTabSz="728981" eaLnBrk="0" fontAlgn="base" hangingPunct="0">
              <a:lnSpc>
                <a:spcPct val="100000"/>
              </a:lnSpc>
              <a:spcBef>
                <a:spcPct val="0"/>
              </a:spcBef>
              <a:spcAft>
                <a:spcPts val="960"/>
              </a:spcAft>
              <a:buClr>
                <a:srgbClr val="0094D7"/>
              </a:buClr>
              <a:defRPr/>
            </a:pPr>
            <a:r>
              <a:rPr lang="en-US" sz="2600" dirty="0">
                <a:solidFill>
                  <a:srgbClr val="003359"/>
                </a:solidFill>
                <a:latin typeface="Arial" pitchFamily="34" charset="0"/>
                <a:ea typeface="MS PGothic" panose="020B0600070205080204" pitchFamily="34" charset="-128"/>
              </a:rPr>
              <a:t>Receive a $50 quarterly allowance to purchase over-the-counter medications and supplements</a:t>
            </a:r>
          </a:p>
        </p:txBody>
      </p:sp>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fld id="{9A980B10-2A40-48A3-B68E-FF4291541DB6}" type="slidenum">
              <a:rPr lang="en-CA" smtClean="0"/>
              <a:t>7</a:t>
            </a:fld>
            <a:endParaRPr lang="en-CA" dirty="0"/>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4"/>
          </p:nvPr>
        </p:nvSpPr>
        <p:spPr>
          <a:xfrm>
            <a:off x="505414" y="482600"/>
            <a:ext cx="10948649" cy="1127760"/>
          </a:xfrm>
        </p:spPr>
        <p:txBody>
          <a:bodyPr/>
          <a:lstStyle/>
          <a:p>
            <a:r>
              <a:rPr lang="en-US" dirty="0"/>
              <a:t>OVER-THE-COUNTER MEDICATIONS AND SUPPLEMENTS ALLOWANCE</a:t>
            </a:r>
          </a:p>
        </p:txBody>
      </p:sp>
      <p:sp>
        <p:nvSpPr>
          <p:cNvPr id="8" name="TextBox 7">
            <a:extLst>
              <a:ext uri="{FF2B5EF4-FFF2-40B4-BE49-F238E27FC236}">
                <a16:creationId xmlns:a16="http://schemas.microsoft.com/office/drawing/2014/main" id="{4D41FCB2-3401-4BC1-892C-B3873308EBD0}"/>
              </a:ext>
            </a:extLst>
          </p:cNvPr>
          <p:cNvSpPr txBox="1"/>
          <p:nvPr/>
        </p:nvSpPr>
        <p:spPr>
          <a:xfrm>
            <a:off x="135398" y="146137"/>
            <a:ext cx="400833" cy="910225"/>
          </a:xfrm>
          <a:prstGeom prst="rect">
            <a:avLst/>
          </a:prstGeom>
        </p:spPr>
        <p:txBody>
          <a:bodyPr wrap="square" rtlCol="0">
            <a:normAutofit/>
          </a:bodyPr>
          <a:lstStyle/>
          <a:p>
            <a:pPr defTabSz="728981" eaLnBrk="0" fontAlgn="base" hangingPunct="0">
              <a:spcBef>
                <a:spcPct val="0"/>
              </a:spcBef>
              <a:spcAft>
                <a:spcPct val="0"/>
              </a:spcAft>
            </a:pPr>
            <a:endParaRPr lang="en-US" sz="4800" dirty="0">
              <a:solidFill>
                <a:srgbClr val="FF2F92"/>
              </a:solidFill>
              <a:ea typeface="MS PGothic" panose="020B0600070205080204" pitchFamily="34" charset="-128"/>
            </a:endParaRPr>
          </a:p>
        </p:txBody>
      </p:sp>
      <p:sp>
        <p:nvSpPr>
          <p:cNvPr id="12" name="Rectangle 11">
            <a:extLst>
              <a:ext uri="{FF2B5EF4-FFF2-40B4-BE49-F238E27FC236}">
                <a16:creationId xmlns:a16="http://schemas.microsoft.com/office/drawing/2014/main" id="{9788B7D1-7238-1DA5-AE1B-43D1B4775095}"/>
              </a:ext>
            </a:extLst>
          </p:cNvPr>
          <p:cNvSpPr/>
          <p:nvPr/>
        </p:nvSpPr>
        <p:spPr>
          <a:xfrm>
            <a:off x="1097280" y="3222977"/>
            <a:ext cx="12454209" cy="154962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52" dirty="0"/>
          </a:p>
        </p:txBody>
      </p:sp>
      <p:sp>
        <p:nvSpPr>
          <p:cNvPr id="13" name="Rectangle 12">
            <a:extLst>
              <a:ext uri="{FF2B5EF4-FFF2-40B4-BE49-F238E27FC236}">
                <a16:creationId xmlns:a16="http://schemas.microsoft.com/office/drawing/2014/main" id="{E6918B41-FFD7-E0BF-CC23-FE43025D52E2}"/>
              </a:ext>
            </a:extLst>
          </p:cNvPr>
          <p:cNvSpPr/>
          <p:nvPr/>
        </p:nvSpPr>
        <p:spPr>
          <a:xfrm>
            <a:off x="1097280" y="5076803"/>
            <a:ext cx="12454209" cy="154962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52" dirty="0"/>
          </a:p>
        </p:txBody>
      </p:sp>
      <p:sp>
        <p:nvSpPr>
          <p:cNvPr id="14" name="Content Placeholder 2">
            <a:extLst>
              <a:ext uri="{FF2B5EF4-FFF2-40B4-BE49-F238E27FC236}">
                <a16:creationId xmlns:a16="http://schemas.microsoft.com/office/drawing/2014/main" id="{0224FF77-60CC-8D0D-3A9E-C0F113633584}"/>
              </a:ext>
            </a:extLst>
          </p:cNvPr>
          <p:cNvSpPr txBox="1">
            <a:spLocks/>
          </p:cNvSpPr>
          <p:nvPr/>
        </p:nvSpPr>
        <p:spPr>
          <a:xfrm>
            <a:off x="1946839" y="5265330"/>
            <a:ext cx="11300827" cy="1150934"/>
          </a:xfrm>
          <a:prstGeom prst="rect">
            <a:avLst/>
          </a:prstGeom>
        </p:spPr>
        <p:txBody>
          <a:bodyPr vert="horz" lIns="91440" tIns="45720" rIns="91440" bIns="45720" rtlCol="0" anchor="ctr">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2"/>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2"/>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2"/>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2"/>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0" dirty="0"/>
              <a:t>ITEMS MAY BE PURCHASED IN STORE AT DESIGNATED CVS LOCATIONS</a:t>
            </a:r>
          </a:p>
          <a:p>
            <a:pPr marL="171450" lvl="1" indent="-171450">
              <a:buClr>
                <a:schemeClr val="accent2"/>
              </a:buClr>
              <a:buSzPct val="100000"/>
              <a:buFont typeface="Arial" panose="020B0604020202020204" pitchFamily="34" charset="0"/>
              <a:buChar char="•"/>
            </a:pPr>
            <a:r>
              <a:rPr lang="en-US" sz="1800" dirty="0"/>
              <a:t>Visit </a:t>
            </a:r>
            <a:r>
              <a:rPr lang="en-US" sz="1800" b="1" u="sng" dirty="0" err="1">
                <a:solidFill>
                  <a:schemeClr val="tx1"/>
                </a:solidFill>
              </a:rPr>
              <a:t>cvs.com</a:t>
            </a:r>
            <a:r>
              <a:rPr lang="en-US" sz="1800" b="1" u="sng" dirty="0">
                <a:solidFill>
                  <a:schemeClr val="tx1"/>
                </a:solidFill>
              </a:rPr>
              <a:t>/</a:t>
            </a:r>
            <a:r>
              <a:rPr lang="en-US" sz="1800" b="1" u="sng" dirty="0" err="1">
                <a:solidFill>
                  <a:schemeClr val="tx1"/>
                </a:solidFill>
              </a:rPr>
              <a:t>otchs</a:t>
            </a:r>
            <a:r>
              <a:rPr lang="en-US" sz="1800" b="1" u="sng" dirty="0">
                <a:solidFill>
                  <a:schemeClr val="tx1"/>
                </a:solidFill>
              </a:rPr>
              <a:t>/</a:t>
            </a:r>
            <a:r>
              <a:rPr lang="en-US" sz="1800" b="1" u="sng" dirty="0" err="1">
                <a:solidFill>
                  <a:schemeClr val="tx1"/>
                </a:solidFill>
              </a:rPr>
              <a:t>bcbsmn</a:t>
            </a:r>
            <a:r>
              <a:rPr lang="en-US" sz="1800" dirty="0"/>
              <a:t> for more information</a:t>
            </a:r>
          </a:p>
        </p:txBody>
      </p:sp>
      <p:grpSp>
        <p:nvGrpSpPr>
          <p:cNvPr id="16" name="Group 15">
            <a:extLst>
              <a:ext uri="{FF2B5EF4-FFF2-40B4-BE49-F238E27FC236}">
                <a16:creationId xmlns:a16="http://schemas.microsoft.com/office/drawing/2014/main" id="{E536217F-89DB-E56B-415D-4EC65BED5FEF}"/>
              </a:ext>
            </a:extLst>
          </p:cNvPr>
          <p:cNvGrpSpPr/>
          <p:nvPr/>
        </p:nvGrpSpPr>
        <p:grpSpPr>
          <a:xfrm>
            <a:off x="531887" y="5258312"/>
            <a:ext cx="1188720" cy="1188720"/>
            <a:chOff x="5758749" y="3929561"/>
            <a:chExt cx="1140572" cy="1134791"/>
          </a:xfrm>
          <a:solidFill>
            <a:schemeClr val="tx1"/>
          </a:solidFill>
        </p:grpSpPr>
        <p:sp>
          <p:nvSpPr>
            <p:cNvPr id="18" name="Oval 7">
              <a:extLst>
                <a:ext uri="{FF2B5EF4-FFF2-40B4-BE49-F238E27FC236}">
                  <a16:creationId xmlns:a16="http://schemas.microsoft.com/office/drawing/2014/main" id="{B12EAAC5-3B6F-0923-3524-FD98F1469714}"/>
                </a:ext>
              </a:extLst>
            </p:cNvPr>
            <p:cNvSpPr>
              <a:spLocks noChangeArrowheads="1"/>
            </p:cNvSpPr>
            <p:nvPr/>
          </p:nvSpPr>
          <p:spPr bwMode="black">
            <a:xfrm>
              <a:off x="5758749" y="3929561"/>
              <a:ext cx="1140572" cy="11347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srgbClr val="0094D7"/>
                </a:solidFill>
                <a:effectLst/>
                <a:uLnTx/>
                <a:uFillTx/>
                <a:latin typeface="Arial"/>
              </a:endParaRPr>
            </a:p>
          </p:txBody>
        </p:sp>
        <p:sp>
          <p:nvSpPr>
            <p:cNvPr id="19" name="Freeform 10">
              <a:extLst>
                <a:ext uri="{FF2B5EF4-FFF2-40B4-BE49-F238E27FC236}">
                  <a16:creationId xmlns:a16="http://schemas.microsoft.com/office/drawing/2014/main" id="{40813035-5236-D50C-24FA-93B3299DEFEB}"/>
                </a:ext>
              </a:extLst>
            </p:cNvPr>
            <p:cNvSpPr>
              <a:spLocks/>
            </p:cNvSpPr>
            <p:nvPr/>
          </p:nvSpPr>
          <p:spPr bwMode="auto">
            <a:xfrm>
              <a:off x="6403807" y="4587139"/>
              <a:ext cx="181225" cy="289335"/>
            </a:xfrm>
            <a:custGeom>
              <a:avLst/>
              <a:gdLst>
                <a:gd name="T0" fmla="*/ 23 w 23"/>
                <a:gd name="T1" fmla="*/ 26 h 37"/>
                <a:gd name="T2" fmla="*/ 8 w 23"/>
                <a:gd name="T3" fmla="*/ 9 h 37"/>
                <a:gd name="T4" fmla="*/ 12 w 23"/>
                <a:gd name="T5" fmla="*/ 5 h 37"/>
                <a:gd name="T6" fmla="*/ 16 w 23"/>
                <a:gd name="T7" fmla="*/ 10 h 37"/>
                <a:gd name="T8" fmla="*/ 23 w 23"/>
                <a:gd name="T9" fmla="*/ 10 h 37"/>
                <a:gd name="T10" fmla="*/ 12 w 23"/>
                <a:gd name="T11" fmla="*/ 0 h 37"/>
                <a:gd name="T12" fmla="*/ 1 w 23"/>
                <a:gd name="T13" fmla="*/ 10 h 37"/>
                <a:gd name="T14" fmla="*/ 16 w 23"/>
                <a:gd name="T15" fmla="*/ 27 h 37"/>
                <a:gd name="T16" fmla="*/ 12 w 23"/>
                <a:gd name="T17" fmla="*/ 31 h 37"/>
                <a:gd name="T18" fmla="*/ 8 w 23"/>
                <a:gd name="T19" fmla="*/ 25 h 37"/>
                <a:gd name="T20" fmla="*/ 0 w 23"/>
                <a:gd name="T21" fmla="*/ 25 h 37"/>
                <a:gd name="T22" fmla="*/ 11 w 23"/>
                <a:gd name="T23" fmla="*/ 37 h 37"/>
                <a:gd name="T24" fmla="*/ 23 w 23"/>
                <a:gd name="T2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7">
                  <a:moveTo>
                    <a:pt x="23" y="26"/>
                  </a:moveTo>
                  <a:cubicBezTo>
                    <a:pt x="23" y="15"/>
                    <a:pt x="8" y="16"/>
                    <a:pt x="8" y="9"/>
                  </a:cubicBezTo>
                  <a:cubicBezTo>
                    <a:pt x="8" y="6"/>
                    <a:pt x="10" y="5"/>
                    <a:pt x="12" y="5"/>
                  </a:cubicBezTo>
                  <a:cubicBezTo>
                    <a:pt x="15" y="5"/>
                    <a:pt x="16" y="8"/>
                    <a:pt x="16" y="10"/>
                  </a:cubicBezTo>
                  <a:cubicBezTo>
                    <a:pt x="23" y="10"/>
                    <a:pt x="23" y="10"/>
                    <a:pt x="23" y="10"/>
                  </a:cubicBezTo>
                  <a:cubicBezTo>
                    <a:pt x="23" y="3"/>
                    <a:pt x="20" y="0"/>
                    <a:pt x="12" y="0"/>
                  </a:cubicBezTo>
                  <a:cubicBezTo>
                    <a:pt x="3" y="0"/>
                    <a:pt x="1" y="4"/>
                    <a:pt x="1" y="10"/>
                  </a:cubicBezTo>
                  <a:cubicBezTo>
                    <a:pt x="1" y="21"/>
                    <a:pt x="16" y="21"/>
                    <a:pt x="16" y="27"/>
                  </a:cubicBezTo>
                  <a:cubicBezTo>
                    <a:pt x="16" y="30"/>
                    <a:pt x="14" y="31"/>
                    <a:pt x="12" y="31"/>
                  </a:cubicBezTo>
                  <a:cubicBezTo>
                    <a:pt x="8" y="31"/>
                    <a:pt x="8" y="29"/>
                    <a:pt x="8" y="25"/>
                  </a:cubicBezTo>
                  <a:cubicBezTo>
                    <a:pt x="0" y="25"/>
                    <a:pt x="0" y="25"/>
                    <a:pt x="0" y="25"/>
                  </a:cubicBezTo>
                  <a:cubicBezTo>
                    <a:pt x="0" y="31"/>
                    <a:pt x="1" y="37"/>
                    <a:pt x="11" y="37"/>
                  </a:cubicBezTo>
                  <a:cubicBezTo>
                    <a:pt x="16" y="37"/>
                    <a:pt x="23" y="36"/>
                    <a:pt x="23"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srgbClr val="0094D7"/>
                </a:solidFill>
                <a:effectLst/>
                <a:uLnTx/>
                <a:uFillTx/>
                <a:latin typeface="Arial"/>
              </a:endParaRPr>
            </a:p>
          </p:txBody>
        </p:sp>
      </p:grpSp>
      <p:sp>
        <p:nvSpPr>
          <p:cNvPr id="20" name="Content Placeholder 2">
            <a:extLst>
              <a:ext uri="{FF2B5EF4-FFF2-40B4-BE49-F238E27FC236}">
                <a16:creationId xmlns:a16="http://schemas.microsoft.com/office/drawing/2014/main" id="{D7F7BA50-B4B3-3862-8B3A-B5376CD9F27E}"/>
              </a:ext>
            </a:extLst>
          </p:cNvPr>
          <p:cNvSpPr txBox="1">
            <a:spLocks/>
          </p:cNvSpPr>
          <p:nvPr/>
        </p:nvSpPr>
        <p:spPr>
          <a:xfrm>
            <a:off x="1946839" y="3535495"/>
            <a:ext cx="11300827" cy="861441"/>
          </a:xfrm>
          <a:prstGeom prst="rect">
            <a:avLst/>
          </a:prstGeom>
        </p:spPr>
        <p:txBody>
          <a:bodyPr vert="horz" lIns="91440" tIns="45720" rIns="91440" bIns="45720" rtlCol="0" anchor="ctr">
            <a:no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2"/>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2"/>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2"/>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2"/>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0" dirty="0"/>
              <a:t>ITEMS MAY BE ORDERED </a:t>
            </a:r>
          </a:p>
          <a:p>
            <a:pPr marL="171450" lvl="1" indent="-171450">
              <a:buClr>
                <a:schemeClr val="accent2"/>
              </a:buClr>
              <a:buSzPct val="100000"/>
              <a:buFont typeface="Arial" panose="020B0604020202020204" pitchFamily="34" charset="0"/>
              <a:buChar char="•"/>
            </a:pPr>
            <a:r>
              <a:rPr lang="en-US" sz="1800" dirty="0"/>
              <a:t>Online at </a:t>
            </a:r>
            <a:r>
              <a:rPr lang="en-US" sz="1800" b="1" u="sng" dirty="0" err="1">
                <a:solidFill>
                  <a:schemeClr val="tx1"/>
                </a:solidFill>
              </a:rPr>
              <a:t>cvs.com</a:t>
            </a:r>
            <a:r>
              <a:rPr lang="en-US" sz="1800" b="1" u="sng" dirty="0">
                <a:solidFill>
                  <a:schemeClr val="tx1"/>
                </a:solidFill>
              </a:rPr>
              <a:t>/</a:t>
            </a:r>
            <a:r>
              <a:rPr lang="en-US" sz="1800" b="1" u="sng" dirty="0" err="1">
                <a:solidFill>
                  <a:schemeClr val="tx1"/>
                </a:solidFill>
              </a:rPr>
              <a:t>otchs</a:t>
            </a:r>
            <a:r>
              <a:rPr lang="en-US" sz="1800" b="1" u="sng" dirty="0">
                <a:solidFill>
                  <a:schemeClr val="tx1"/>
                </a:solidFill>
              </a:rPr>
              <a:t>/</a:t>
            </a:r>
            <a:r>
              <a:rPr lang="en-US" sz="1800" b="1" u="sng" dirty="0" err="1">
                <a:solidFill>
                  <a:schemeClr val="tx1"/>
                </a:solidFill>
              </a:rPr>
              <a:t>bcbsmn</a:t>
            </a:r>
            <a:r>
              <a:rPr lang="en-US" sz="1800" dirty="0"/>
              <a:t> </a:t>
            </a:r>
          </a:p>
          <a:p>
            <a:pPr marL="171450" lvl="1" indent="-171450">
              <a:buClr>
                <a:schemeClr val="accent2"/>
              </a:buClr>
              <a:buSzPct val="100000"/>
              <a:buFont typeface="Arial" panose="020B0604020202020204" pitchFamily="34" charset="0"/>
              <a:buChar char="•"/>
            </a:pPr>
            <a:r>
              <a:rPr lang="en-US" sz="1800" dirty="0"/>
              <a:t>Over the phone at </a:t>
            </a:r>
            <a:r>
              <a:rPr lang="en-US" sz="1800" b="1" dirty="0">
                <a:solidFill>
                  <a:schemeClr val="tx1"/>
                </a:solidFill>
              </a:rPr>
              <a:t>1-888-628-2770</a:t>
            </a:r>
            <a:r>
              <a:rPr lang="en-US" sz="1800" dirty="0"/>
              <a:t> Monday through Friday, 8 a.m. to 10 p.m., Central Time</a:t>
            </a:r>
          </a:p>
        </p:txBody>
      </p:sp>
      <p:sp>
        <p:nvSpPr>
          <p:cNvPr id="22" name="Oval 25">
            <a:extLst>
              <a:ext uri="{FF2B5EF4-FFF2-40B4-BE49-F238E27FC236}">
                <a16:creationId xmlns:a16="http://schemas.microsoft.com/office/drawing/2014/main" id="{63A65E9A-19F1-9500-0957-32D1B6EF228D}"/>
              </a:ext>
            </a:extLst>
          </p:cNvPr>
          <p:cNvSpPr>
            <a:spLocks noChangeArrowheads="1"/>
          </p:cNvSpPr>
          <p:nvPr/>
        </p:nvSpPr>
        <p:spPr bwMode="black">
          <a:xfrm>
            <a:off x="531871" y="3395605"/>
            <a:ext cx="1188720" cy="118872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srgbClr val="0094D7"/>
              </a:solidFill>
              <a:effectLst/>
              <a:uLnTx/>
              <a:uFillTx/>
              <a:latin typeface="Arial"/>
            </a:endParaRPr>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5822FA21-1C99-C880-2234-5F640D4EEB8B}"/>
                  </a:ext>
                </a:extLst>
              </p14:cNvPr>
              <p14:cNvContentPartPr/>
              <p14:nvPr/>
            </p14:nvContentPartPr>
            <p14:xfrm>
              <a:off x="2801044" y="3717538"/>
              <a:ext cx="360" cy="360"/>
            </p14:xfrm>
          </p:contentPart>
        </mc:Choice>
        <mc:Fallback xmlns="">
          <p:pic>
            <p:nvPicPr>
              <p:cNvPr id="24" name="Ink 23">
                <a:extLst>
                  <a:ext uri="{FF2B5EF4-FFF2-40B4-BE49-F238E27FC236}">
                    <a16:creationId xmlns:a16="http://schemas.microsoft.com/office/drawing/2014/main" id="{5822FA21-1C99-C880-2234-5F640D4EEB8B}"/>
                  </a:ext>
                </a:extLst>
              </p:cNvPr>
              <p:cNvPicPr/>
              <p:nvPr/>
            </p:nvPicPr>
            <p:blipFill>
              <a:blip r:embed="rId5"/>
              <a:stretch>
                <a:fillRect/>
              </a:stretch>
            </p:blipFill>
            <p:spPr>
              <a:xfrm>
                <a:off x="2792044" y="3708538"/>
                <a:ext cx="18000" cy="18000"/>
              </a:xfrm>
              <a:prstGeom prst="rect">
                <a:avLst/>
              </a:prstGeom>
            </p:spPr>
          </p:pic>
        </mc:Fallback>
      </mc:AlternateContent>
      <p:sp>
        <p:nvSpPr>
          <p:cNvPr id="25" name="Footer Placeholder 4">
            <a:extLst>
              <a:ext uri="{FF2B5EF4-FFF2-40B4-BE49-F238E27FC236}">
                <a16:creationId xmlns:a16="http://schemas.microsoft.com/office/drawing/2014/main" id="{E6DB77D9-5D71-EEFA-D96C-188C83BDA878}"/>
              </a:ext>
            </a:extLst>
          </p:cNvPr>
          <p:cNvSpPr>
            <a:spLocks noGrp="1"/>
          </p:cNvSpPr>
          <p:nvPr>
            <p:ph type="ftr" sz="quarter" idx="3"/>
          </p:nvPr>
        </p:nvSpPr>
        <p:spPr>
          <a:xfrm>
            <a:off x="505413" y="7368988"/>
            <a:ext cx="11887395" cy="628000"/>
          </a:xfrm>
        </p:spPr>
        <p:txBody>
          <a:bodyPr/>
          <a:lstStyle/>
          <a:p>
            <a:pPr defTabSz="728952">
              <a:defRPr/>
            </a:pPr>
            <a:r>
              <a:rPr lang="en-US" altLang="en-US" sz="1200" dirty="0">
                <a:solidFill>
                  <a:srgbClr val="7F7F7F"/>
                </a:solidFill>
                <a:cs typeface="Arial" panose="020B0604020202020204" pitchFamily="34" charset="0"/>
              </a:rPr>
              <a:t>CVS Pharmacy, Inc. d/b/a OTC Health Solutions is an independent company providing OTC supplemental benefit administrative services.</a:t>
            </a:r>
            <a:endParaRPr lang="en-US" altLang="en-US" sz="1200" dirty="0">
              <a:solidFill>
                <a:srgbClr val="FF2F92"/>
              </a:solidFill>
              <a:cs typeface="Arial" panose="020B0604020202020204" pitchFamily="34" charset="0"/>
            </a:endParaRPr>
          </a:p>
        </p:txBody>
      </p:sp>
      <p:pic>
        <p:nvPicPr>
          <p:cNvPr id="4" name="Graphic 3">
            <a:extLst>
              <a:ext uri="{FF2B5EF4-FFF2-40B4-BE49-F238E27FC236}">
                <a16:creationId xmlns:a16="http://schemas.microsoft.com/office/drawing/2014/main" id="{90D57B86-7165-F7EC-B637-C7C7A3C50DC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3524" y="5514611"/>
            <a:ext cx="667512" cy="667512"/>
          </a:xfrm>
          <a:prstGeom prst="rect">
            <a:avLst/>
          </a:prstGeom>
        </p:spPr>
      </p:pic>
      <p:pic>
        <p:nvPicPr>
          <p:cNvPr id="17" name="Picture 16" descr="Icon&#10;&#10;Description automatically generated">
            <a:extLst>
              <a:ext uri="{FF2B5EF4-FFF2-40B4-BE49-F238E27FC236}">
                <a16:creationId xmlns:a16="http://schemas.microsoft.com/office/drawing/2014/main" id="{A52901D7-77DD-1224-2983-760836E19D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3019" y="3664440"/>
            <a:ext cx="663307" cy="663307"/>
          </a:xfrm>
          <a:prstGeom prst="rect">
            <a:avLst/>
          </a:prstGeom>
        </p:spPr>
      </p:pic>
    </p:spTree>
    <p:extLst>
      <p:ext uri="{BB962C8B-B14F-4D97-AF65-F5344CB8AC3E}">
        <p14:creationId xmlns:p14="http://schemas.microsoft.com/office/powerpoint/2010/main" val="278044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a:defRPr/>
            </a:pPr>
            <a:fld id="{E6B9020D-1C4B-4F9B-AC9F-A9B118D13D4F}" type="slidenum">
              <a:rPr lang="en-US" altLang="en-US" smtClean="0"/>
              <a:pPr>
                <a:defRPr/>
              </a:pPr>
              <a:t>8</a:t>
            </a:fld>
            <a:endParaRPr lang="en-US" altLang="en-US"/>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a:lstStyle/>
          <a:p>
            <a:r>
              <a:rPr lang="en-US" dirty="0"/>
              <a:t>GROUP MEDICARE ADVANTAGE STANDARD </a:t>
            </a:r>
            <a:r>
              <a:rPr lang="en-US" dirty="0">
                <a:solidFill>
                  <a:schemeClr val="accent2"/>
                </a:solidFill>
              </a:rPr>
              <a:t>(MA-ONLY) </a:t>
            </a:r>
            <a:r>
              <a:rPr lang="en-US" dirty="0"/>
              <a:t>PPO</a:t>
            </a:r>
            <a:endParaRPr lang="en-US" dirty="0">
              <a:solidFill>
                <a:srgbClr val="FF2F92"/>
              </a:solidFill>
            </a:endParaRP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473821"/>
            <a:ext cx="10420734" cy="523168"/>
          </a:xfrm>
        </p:spPr>
        <p:txBody>
          <a:bodyPr/>
          <a:lstStyle/>
          <a:p>
            <a:pPr>
              <a:defRPr/>
            </a:pPr>
            <a:r>
              <a:rPr lang="en-US" sz="1200" dirty="0"/>
              <a:t>*Includes Medicare's annual wellness visit, routine physical, hearing and eye tests</a:t>
            </a:r>
          </a:p>
          <a:p>
            <a:pPr>
              <a:defRPr/>
            </a:pPr>
            <a:r>
              <a:rPr lang="en-US" altLang="en-US" sz="1200" dirty="0" err="1">
                <a:solidFill>
                  <a:srgbClr val="7F7F7F"/>
                </a:solidFill>
                <a:cs typeface="Arial" panose="020B0604020202020204" pitchFamily="34" charset="0"/>
              </a:rPr>
              <a:t>Ascensia</a:t>
            </a:r>
            <a:r>
              <a:rPr lang="en-US" altLang="en-US" sz="1200" dirty="0">
                <a:solidFill>
                  <a:srgbClr val="7F7F7F"/>
                </a:solidFill>
                <a:cs typeface="Arial" panose="020B0604020202020204" pitchFamily="34" charset="0"/>
              </a:rPr>
              <a:t> Diabetes Care US, Inc. is an independent company providing diabetic supplies.</a:t>
            </a:r>
            <a:endParaRPr lang="en-US" sz="1200" dirty="0"/>
          </a:p>
          <a:p>
            <a:pPr>
              <a:defRPr/>
            </a:pPr>
            <a:r>
              <a:rPr lang="en-US" sz="1200" dirty="0"/>
              <a:t>Costs shown are the amount you pay for in-network, Medicare-eligible services and supplies. See the </a:t>
            </a:r>
            <a:r>
              <a:rPr lang="en-US" sz="1200" i="1" dirty="0"/>
              <a:t>Summary of Benefits </a:t>
            </a:r>
            <a:r>
              <a:rPr lang="en-US" sz="1200" dirty="0"/>
              <a:t>for additional details.</a:t>
            </a:r>
          </a:p>
        </p:txBody>
      </p:sp>
      <p:graphicFrame>
        <p:nvGraphicFramePr>
          <p:cNvPr id="9" name="Table 8">
            <a:extLst>
              <a:ext uri="{FF2B5EF4-FFF2-40B4-BE49-F238E27FC236}">
                <a16:creationId xmlns:a16="http://schemas.microsoft.com/office/drawing/2014/main" id="{760C0053-B12B-3637-2452-D59837EDC630}"/>
              </a:ext>
            </a:extLst>
          </p:cNvPr>
          <p:cNvGraphicFramePr>
            <a:graphicFrameLocks noGrp="1"/>
          </p:cNvGraphicFramePr>
          <p:nvPr>
            <p:extLst>
              <p:ext uri="{D42A27DB-BD31-4B8C-83A1-F6EECF244321}">
                <p14:modId xmlns:p14="http://schemas.microsoft.com/office/powerpoint/2010/main" val="2397764971"/>
              </p:ext>
            </p:extLst>
          </p:nvPr>
        </p:nvGraphicFramePr>
        <p:xfrm>
          <a:off x="609600" y="1982525"/>
          <a:ext cx="13525500" cy="5063860"/>
        </p:xfrm>
        <a:graphic>
          <a:graphicData uri="http://schemas.openxmlformats.org/drawingml/2006/table">
            <a:tbl>
              <a:tblPr firstRow="1" bandRow="1">
                <a:tableStyleId>{5C22544A-7EE6-4342-B048-85BDC9FD1C3A}</a:tableStyleId>
              </a:tblPr>
              <a:tblGrid>
                <a:gridCol w="7446380">
                  <a:extLst>
                    <a:ext uri="{9D8B030D-6E8A-4147-A177-3AD203B41FA5}">
                      <a16:colId xmlns:a16="http://schemas.microsoft.com/office/drawing/2014/main" val="287321725"/>
                    </a:ext>
                  </a:extLst>
                </a:gridCol>
                <a:gridCol w="6079120">
                  <a:extLst>
                    <a:ext uri="{9D8B030D-6E8A-4147-A177-3AD203B41FA5}">
                      <a16:colId xmlns:a16="http://schemas.microsoft.com/office/drawing/2014/main" val="4142227541"/>
                    </a:ext>
                  </a:extLst>
                </a:gridCol>
              </a:tblGrid>
              <a:tr h="640080">
                <a:tc>
                  <a:txBody>
                    <a:bodyPr/>
                    <a:lstStyle/>
                    <a:p>
                      <a:pPr>
                        <a:lnSpc>
                          <a:spcPct val="90000"/>
                        </a:lnSpc>
                      </a:pPr>
                      <a:endParaRPr lang="en-US" sz="1600" b="1" dirty="0">
                        <a:solidFill>
                          <a:schemeClr val="bg1"/>
                        </a:solidFill>
                        <a:latin typeface="Arial Narrow" panose="020B0606020202030204" pitchFamily="34" charset="0"/>
                      </a:endParaRPr>
                    </a:p>
                  </a:txBody>
                  <a:tcPr marR="45720" marT="27432" marB="27432"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a:r>
                        <a:rPr lang="en-US" sz="1800" b="1" i="0" dirty="0">
                          <a:solidFill>
                            <a:schemeClr val="bg1"/>
                          </a:solidFill>
                          <a:latin typeface="Arial Narrow" panose="020B0604020202020204" pitchFamily="34" charset="0"/>
                          <a:cs typeface="Arial Narrow" panose="020B0604020202020204" pitchFamily="34" charset="0"/>
                        </a:rPr>
                        <a:t>GROUP MEDICARE ADVANTAGE STANDARD</a:t>
                      </a:r>
                    </a:p>
                  </a:txBody>
                  <a:tcPr marL="109733" marR="109733" marT="54778" marB="5477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Deductible</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dirty="0">
                          <a:solidFill>
                            <a:schemeClr val="tx2"/>
                          </a:solidFill>
                          <a:latin typeface="Arial" panose="020B0604020202020204" pitchFamily="34" charset="0"/>
                          <a:ea typeface="+mn-ea"/>
                          <a:cs typeface="Arial" panose="020B0604020202020204" pitchFamily="34" charset="0"/>
                        </a:rPr>
                        <a:t>$0 </a:t>
                      </a:r>
                      <a:endParaRPr lang="en-US" sz="1600" dirty="0">
                        <a:solidFill>
                          <a:schemeClr val="tx2"/>
                        </a:solidFill>
                        <a:latin typeface="Arial" panose="020B0604020202020204" pitchFamily="34" charset="0"/>
                        <a:cs typeface="Arial" panose="020B0604020202020204" pitchFamily="34" charset="0"/>
                      </a:endParaRP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294400">
                <a:tc>
                  <a:txBody>
                    <a:bodyPr/>
                    <a:lstStyle/>
                    <a:p>
                      <a:pPr algn="l"/>
                      <a:r>
                        <a:rPr lang="en-US" sz="1600" b="1" dirty="0">
                          <a:solidFill>
                            <a:schemeClr val="tx2"/>
                          </a:solidFill>
                          <a:latin typeface="Arial" panose="020B0604020202020204" pitchFamily="34" charset="0"/>
                          <a:cs typeface="Arial" panose="020B0604020202020204" pitchFamily="34" charset="0"/>
                        </a:rPr>
                        <a:t>Annual out-of-pocket</a:t>
                      </a:r>
                      <a:r>
                        <a:rPr lang="en-US" sz="1600" b="1" baseline="0" dirty="0">
                          <a:solidFill>
                            <a:schemeClr val="tx2"/>
                          </a:solidFill>
                          <a:latin typeface="Arial" panose="020B0604020202020204" pitchFamily="34" charset="0"/>
                          <a:cs typeface="Arial" panose="020B0604020202020204" pitchFamily="34" charset="0"/>
                        </a:rPr>
                        <a:t> maximum</a:t>
                      </a:r>
                      <a:endParaRPr lang="en-US" sz="1600" b="1" dirty="0">
                        <a:solidFill>
                          <a:schemeClr val="tx2"/>
                        </a:solidFill>
                        <a:latin typeface="Arial" panose="020B0604020202020204" pitchFamily="34" charset="0"/>
                        <a:cs typeface="Arial" panose="020B0604020202020204" pitchFamily="34" charset="0"/>
                      </a:endParaRPr>
                    </a:p>
                  </a:txBody>
                  <a:tcPr marL="109733" marR="109733" marT="54859" marB="5485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457118" rtl="0" eaLnBrk="1" latinLnBrk="0" hangingPunct="1"/>
                      <a:r>
                        <a:rPr lang="en-US" sz="1600" kern="1200" dirty="0">
                          <a:solidFill>
                            <a:schemeClr val="tx2"/>
                          </a:solidFill>
                          <a:latin typeface="Arial" panose="020B0604020202020204" pitchFamily="34" charset="0"/>
                          <a:ea typeface="+mn-ea"/>
                          <a:cs typeface="Arial" panose="020B0604020202020204" pitchFamily="34" charset="0"/>
                        </a:rPr>
                        <a:t>$3,000  in-network</a:t>
                      </a:r>
                    </a:p>
                    <a:p>
                      <a:pPr marL="0" algn="l" defTabSz="457118" rtl="0" eaLnBrk="1" latinLnBrk="0" hangingPunct="1"/>
                      <a:r>
                        <a:rPr lang="en-US" sz="1600" kern="1200" dirty="0">
                          <a:solidFill>
                            <a:schemeClr val="tx2"/>
                          </a:solidFill>
                          <a:latin typeface="Arial" panose="020B0604020202020204" pitchFamily="34" charset="0"/>
                          <a:ea typeface="+mn-ea"/>
                          <a:cs typeface="Arial" panose="020B0604020202020204" pitchFamily="34" charset="0"/>
                        </a:rPr>
                        <a:t>$3,000 combined </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lang="en-US" sz="1600" b="1" kern="1200" dirty="0">
                          <a:solidFill>
                            <a:schemeClr val="tx2"/>
                          </a:solidFill>
                          <a:latin typeface="Arial" panose="020B0604020202020204" pitchFamily="34" charset="0"/>
                          <a:ea typeface="+mn-ea"/>
                          <a:cs typeface="Arial" panose="020B0604020202020204" pitchFamily="34" charset="0"/>
                        </a:rPr>
                        <a:t>Office visit </a:t>
                      </a:r>
                      <a:r>
                        <a:rPr lang="en-US" sz="1600" b="0" kern="1200" dirty="0">
                          <a:solidFill>
                            <a:schemeClr val="tx2"/>
                          </a:solidFill>
                          <a:latin typeface="Arial" panose="020B0604020202020204" pitchFamily="34" charset="0"/>
                          <a:ea typeface="+mn-ea"/>
                          <a:cs typeface="Arial" panose="020B0604020202020204" pitchFamily="34" charset="0"/>
                        </a:rPr>
                        <a:t>(Primary care)</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Arial" panose="020B0604020202020204" pitchFamily="34" charset="0"/>
                          <a:cs typeface="Arial" panose="020B0604020202020204" pitchFamily="34" charset="0"/>
                        </a:rPr>
                        <a:t>$10 copay </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Specialist visit</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dirty="0">
                          <a:solidFill>
                            <a:schemeClr val="tx2"/>
                          </a:solidFill>
                          <a:latin typeface="Arial" panose="020B0604020202020204" pitchFamily="34" charset="0"/>
                          <a:cs typeface="Arial" panose="020B0604020202020204" pitchFamily="34" charset="0"/>
                        </a:rPr>
                        <a:t>$20 copay</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Preventive services*</a:t>
                      </a:r>
                      <a:endParaRPr lang="en-US" sz="1600" b="0" kern="1200" dirty="0">
                        <a:solidFill>
                          <a:schemeClr val="tx2"/>
                        </a:solidFill>
                        <a:latin typeface="Arial" panose="020B0604020202020204" pitchFamily="34" charset="0"/>
                        <a:ea typeface="+mn-ea"/>
                        <a:cs typeface="Arial" panose="020B0604020202020204" pitchFamily="34" charset="0"/>
                      </a:endParaRP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dirty="0">
                          <a:solidFill>
                            <a:schemeClr val="tx2"/>
                          </a:solidFill>
                          <a:latin typeface="Arial" panose="020B0604020202020204" pitchFamily="34" charset="0"/>
                          <a:ea typeface="+mn-ea"/>
                          <a:cs typeface="Arial" panose="020B0604020202020204" pitchFamily="34" charset="0"/>
                        </a:rPr>
                        <a:t>$</a:t>
                      </a:r>
                      <a:r>
                        <a:rPr lang="en-US" sz="1600" dirty="0">
                          <a:solidFill>
                            <a:schemeClr val="tx2"/>
                          </a:solidFill>
                          <a:latin typeface="Arial" panose="020B0604020202020204" pitchFamily="34" charset="0"/>
                          <a:cs typeface="Arial" panose="020B0604020202020204" pitchFamily="34" charset="0"/>
                        </a:rPr>
                        <a:t>0 </a:t>
                      </a:r>
                    </a:p>
                  </a:txBody>
                  <a:tcPr marL="109733" marR="109733" marT="54886" marB="548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711762"/>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Inpatient hospital</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dirty="0">
                          <a:solidFill>
                            <a:schemeClr val="tx2"/>
                          </a:solidFill>
                          <a:latin typeface="Arial" panose="020B0604020202020204" pitchFamily="34" charset="0"/>
                          <a:cs typeface="Arial" panose="020B0604020202020204" pitchFamily="34" charset="0"/>
                        </a:rPr>
                        <a:t>$200 copay per stay </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81019431"/>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Emergency</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dirty="0">
                          <a:solidFill>
                            <a:schemeClr val="tx2"/>
                          </a:solidFill>
                          <a:latin typeface="Arial" panose="020B0604020202020204" pitchFamily="34" charset="0"/>
                          <a:cs typeface="Arial" panose="020B0604020202020204" pitchFamily="34" charset="0"/>
                        </a:rPr>
                        <a:t>$50 copay </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1311897"/>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Urgent care</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dirty="0">
                          <a:solidFill>
                            <a:schemeClr val="tx2"/>
                          </a:solidFill>
                          <a:latin typeface="Arial" panose="020B0604020202020204" pitchFamily="34" charset="0"/>
                          <a:cs typeface="Arial" panose="020B0604020202020204" pitchFamily="34" charset="0"/>
                        </a:rPr>
                        <a:t>$20 copay </a:t>
                      </a:r>
                    </a:p>
                  </a:txBody>
                  <a:tcPr marL="109733" marR="109733" marT="54846" marB="548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63786601"/>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Outpatient hospital surgery</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dirty="0">
                          <a:solidFill>
                            <a:schemeClr val="tx2"/>
                          </a:solidFill>
                          <a:latin typeface="Arial" panose="020B0604020202020204" pitchFamily="34" charset="0"/>
                          <a:ea typeface="+mn-ea"/>
                          <a:cs typeface="Arial" panose="020B0604020202020204" pitchFamily="34" charset="0"/>
                        </a:rPr>
                        <a:t>$75 copay </a:t>
                      </a:r>
                      <a:endParaRPr lang="en-US" sz="1600" dirty="0">
                        <a:solidFill>
                          <a:schemeClr val="tx2"/>
                        </a:solidFill>
                        <a:latin typeface="Arial" panose="020B0604020202020204" pitchFamily="34" charset="0"/>
                        <a:cs typeface="Arial" panose="020B0604020202020204" pitchFamily="34" charset="0"/>
                      </a:endParaRPr>
                    </a:p>
                  </a:txBody>
                  <a:tcPr marL="109733" marR="109733" marT="54869" marB="54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925284"/>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panose="020B0604020202020204" pitchFamily="34" charset="0"/>
                          <a:ea typeface="+mn-ea"/>
                          <a:cs typeface="Arial" panose="020B0604020202020204" pitchFamily="34" charset="0"/>
                        </a:rPr>
                        <a:t>Diabetic supplies</a:t>
                      </a:r>
                    </a:p>
                    <a:p>
                      <a:pPr marL="0" marR="0" lvl="0" indent="0" algn="l" defTabSz="457200" rtl="0" eaLnBrk="1" fontAlgn="base" latinLnBrk="0" hangingPunct="1">
                        <a:lnSpc>
                          <a:spcPct val="100000"/>
                        </a:lnSpc>
                        <a:spcBef>
                          <a:spcPct val="0"/>
                        </a:spcBef>
                        <a:spcAft>
                          <a:spcPct val="0"/>
                        </a:spcAft>
                        <a:buClrTx/>
                        <a:buSzTx/>
                        <a:buFontTx/>
                        <a:buNone/>
                        <a:tabLst/>
                      </a:pPr>
                      <a:r>
                        <a:rPr lang="en-US" sz="1600" b="0" kern="1200" dirty="0">
                          <a:solidFill>
                            <a:schemeClr val="tx2"/>
                          </a:solidFill>
                          <a:latin typeface="Arial" panose="020B0604020202020204" pitchFamily="34" charset="0"/>
                          <a:ea typeface="+mn-ea"/>
                          <a:cs typeface="Arial" panose="020B0604020202020204" pitchFamily="34" charset="0"/>
                        </a:rPr>
                        <a:t>(test strips and meters through </a:t>
                      </a:r>
                      <a:r>
                        <a:rPr lang="en-US" sz="1600" b="0" kern="1200" dirty="0" err="1">
                          <a:solidFill>
                            <a:schemeClr val="tx2"/>
                          </a:solidFill>
                          <a:latin typeface="Arial" panose="020B0604020202020204" pitchFamily="34" charset="0"/>
                          <a:ea typeface="+mn-ea"/>
                          <a:cs typeface="Arial" panose="020B0604020202020204" pitchFamily="34" charset="0"/>
                        </a:rPr>
                        <a:t>Ascensia</a:t>
                      </a:r>
                      <a:r>
                        <a:rPr lang="en-US" sz="1600" b="0" kern="1200" dirty="0">
                          <a:solidFill>
                            <a:schemeClr val="tx2"/>
                          </a:solidFill>
                          <a:latin typeface="Arial" panose="020B0604020202020204" pitchFamily="34" charset="0"/>
                          <a:ea typeface="+mn-ea"/>
                          <a:cs typeface="Arial" panose="020B0604020202020204" pitchFamily="34" charset="0"/>
                        </a:rPr>
                        <a:t>)</a:t>
                      </a:r>
                    </a:p>
                  </a:txBody>
                  <a:tcPr marL="110490" marR="110490" marT="54864"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latin typeface="Arial" panose="020B0604020202020204" pitchFamily="34" charset="0"/>
                          <a:ea typeface="+mn-ea"/>
                          <a:cs typeface="Arial" panose="020B0604020202020204" pitchFamily="34" charset="0"/>
                        </a:rPr>
                        <a:t>$</a:t>
                      </a:r>
                      <a:r>
                        <a:rPr lang="en-US" sz="1600" dirty="0">
                          <a:solidFill>
                            <a:schemeClr val="tx2"/>
                          </a:solidFill>
                          <a:latin typeface="Arial" panose="020B0604020202020204" pitchFamily="34" charset="0"/>
                          <a:cs typeface="Arial" panose="020B0604020202020204" pitchFamily="34" charset="0"/>
                        </a:rPr>
                        <a:t>0</a:t>
                      </a:r>
                      <a:endParaRPr lang="en-US" sz="1600" dirty="0">
                        <a:solidFill>
                          <a:srgbClr val="FF2F92"/>
                        </a:solidFill>
                        <a:latin typeface="Arial" panose="020B0604020202020204" pitchFamily="34" charset="0"/>
                        <a:cs typeface="Arial" panose="020B0604020202020204" pitchFamily="34" charset="0"/>
                      </a:endParaRPr>
                    </a:p>
                  </a:txBody>
                  <a:tcPr marL="109733" marR="109733" marT="54869" marB="54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2550676"/>
                  </a:ext>
                </a:extLst>
              </a:tr>
            </a:tbl>
          </a:graphicData>
        </a:graphic>
      </p:graphicFrame>
    </p:spTree>
    <p:extLst>
      <p:ext uri="{BB962C8B-B14F-4D97-AF65-F5344CB8AC3E}">
        <p14:creationId xmlns:p14="http://schemas.microsoft.com/office/powerpoint/2010/main" val="6562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fld id="{9A980B10-2A40-48A3-B68E-FF4291541DB6}" type="slidenum">
              <a:rPr lang="en-CA" smtClean="0"/>
              <a:t>9</a:t>
            </a:fld>
            <a:endParaRPr lang="en-CA" dirty="0"/>
          </a:p>
        </p:txBody>
      </p:sp>
      <p:sp>
        <p:nvSpPr>
          <p:cNvPr id="10" name="Text Placeholder 9">
            <a:extLst>
              <a:ext uri="{FF2B5EF4-FFF2-40B4-BE49-F238E27FC236}">
                <a16:creationId xmlns:a16="http://schemas.microsoft.com/office/drawing/2014/main" id="{01A186A8-A602-1BB9-889C-ED50CB8A3C5F}"/>
              </a:ext>
            </a:extLst>
          </p:cNvPr>
          <p:cNvSpPr>
            <a:spLocks noGrp="1"/>
          </p:cNvSpPr>
          <p:nvPr>
            <p:ph type="body" sz="quarter" idx="17"/>
          </p:nvPr>
        </p:nvSpPr>
        <p:spPr>
          <a:xfrm>
            <a:off x="504825" y="736110"/>
            <a:ext cx="9578850" cy="5798241"/>
          </a:xfrm>
        </p:spPr>
        <p:txBody>
          <a:bodyPr>
            <a:noAutofit/>
          </a:bodyPr>
          <a:lstStyle/>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a:solidFill>
                  <a:srgbClr val="003359"/>
                </a:solidFill>
                <a:latin typeface="Arial" pitchFamily="34" charset="0"/>
                <a:ea typeface="MS PGothic" panose="020B0600070205080204" pitchFamily="34" charset="-128"/>
              </a:rPr>
              <a:t>$0 enrollment cost at in-network facilities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a:solidFill>
                  <a:srgbClr val="003359"/>
                </a:solidFill>
                <a:latin typeface="Arial" pitchFamily="34" charset="0"/>
                <a:ea typeface="MS PGothic" panose="020B0600070205080204" pitchFamily="34" charset="-128"/>
              </a:rPr>
              <a:t>Access to basic amenities at thousands of participating locations nationwide</a:t>
            </a:r>
            <a:r>
              <a:rPr lang="en-US" sz="2600" baseline="30000" dirty="0">
                <a:solidFill>
                  <a:srgbClr val="003359"/>
                </a:solidFill>
                <a:latin typeface="Arial" pitchFamily="34" charset="0"/>
                <a:ea typeface="MS PGothic" panose="020B0600070205080204" pitchFamily="34" charset="-128"/>
              </a:rPr>
              <a:t>1</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a:solidFill>
                  <a:srgbClr val="003359"/>
                </a:solidFill>
                <a:latin typeface="Arial" pitchFamily="34" charset="0"/>
                <a:ea typeface="MS PGothic" panose="020B0600070205080204" pitchFamily="34" charset="-128"/>
              </a:rPr>
              <a:t>Support from trained instructors</a:t>
            </a:r>
            <a:r>
              <a:rPr lang="en-US" sz="2600" baseline="30000" dirty="0">
                <a:solidFill>
                  <a:srgbClr val="003359"/>
                </a:solidFill>
                <a:latin typeface="Arial" pitchFamily="34" charset="0"/>
                <a:ea typeface="MS PGothic" panose="020B0600070205080204" pitchFamily="34" charset="-128"/>
              </a:rPr>
              <a:t>2</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a:solidFill>
                  <a:srgbClr val="003359"/>
                </a:solidFill>
                <a:latin typeface="Arial" pitchFamily="34" charset="0"/>
                <a:ea typeface="MS PGothic" panose="020B0600070205080204" pitchFamily="34" charset="-128"/>
              </a:rPr>
              <a:t>Classes for all fitness levels</a:t>
            </a:r>
            <a:r>
              <a:rPr lang="en-US" sz="2600" baseline="30000" dirty="0">
                <a:solidFill>
                  <a:srgbClr val="003359"/>
                </a:solidFill>
                <a:latin typeface="Arial" pitchFamily="34" charset="0"/>
                <a:ea typeface="MS PGothic" panose="020B0600070205080204" pitchFamily="34" charset="-128"/>
              </a:rPr>
              <a:t>2</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a:solidFill>
                  <a:srgbClr val="003359"/>
                </a:solidFill>
                <a:latin typeface="Arial" pitchFamily="34" charset="0"/>
                <a:ea typeface="MS PGothic" panose="020B0600070205080204" pitchFamily="34" charset="-128"/>
              </a:rPr>
              <a:t>Group fitness classes outside traditional gyms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err="1">
                <a:solidFill>
                  <a:srgbClr val="003359"/>
                </a:solidFill>
                <a:latin typeface="Arial" pitchFamily="34" charset="0"/>
                <a:ea typeface="MS PGothic" panose="020B0600070205080204" pitchFamily="34" charset="-128"/>
              </a:rPr>
              <a:t>SilverSneakers</a:t>
            </a:r>
            <a:r>
              <a:rPr lang="en-US" sz="2600" baseline="30000" dirty="0">
                <a:solidFill>
                  <a:srgbClr val="003359"/>
                </a:solidFill>
                <a:latin typeface="Arial" pitchFamily="34" charset="0"/>
                <a:ea typeface="MS PGothic" panose="020B0600070205080204" pitchFamily="34" charset="-128"/>
              </a:rPr>
              <a:t>®</a:t>
            </a:r>
            <a:r>
              <a:rPr lang="en-US" sz="2600" dirty="0">
                <a:solidFill>
                  <a:srgbClr val="003359"/>
                </a:solidFill>
                <a:latin typeface="Arial" pitchFamily="34" charset="0"/>
                <a:ea typeface="MS PGothic" panose="020B0600070205080204" pitchFamily="34" charset="-128"/>
              </a:rPr>
              <a:t> On-Demand™ plus health and nutrition tips</a:t>
            </a: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sz="2600" dirty="0" err="1">
                <a:solidFill>
                  <a:srgbClr val="003359"/>
                </a:solidFill>
                <a:latin typeface="Arial" pitchFamily="34" charset="0"/>
                <a:ea typeface="MS PGothic" panose="020B0600070205080204" pitchFamily="34" charset="-128"/>
              </a:rPr>
              <a:t>SilverSneakers</a:t>
            </a:r>
            <a:r>
              <a:rPr lang="en-US" sz="2600" baseline="30000" dirty="0">
                <a:solidFill>
                  <a:srgbClr val="003359"/>
                </a:solidFill>
                <a:latin typeface="Arial" pitchFamily="34" charset="0"/>
                <a:ea typeface="MS PGothic" panose="020B0600070205080204" pitchFamily="34" charset="-128"/>
              </a:rPr>
              <a:t>®</a:t>
            </a:r>
            <a:r>
              <a:rPr lang="en-US" sz="2600" dirty="0">
                <a:solidFill>
                  <a:srgbClr val="003359"/>
                </a:solidFill>
                <a:latin typeface="Arial" pitchFamily="34" charset="0"/>
                <a:ea typeface="MS PGothic" panose="020B0600070205080204" pitchFamily="34" charset="-128"/>
              </a:rPr>
              <a:t> GO™ mobile app with workout programs,</a:t>
            </a:r>
            <a:br>
              <a:rPr lang="en-US" sz="2600" dirty="0">
                <a:solidFill>
                  <a:srgbClr val="003359"/>
                </a:solidFill>
                <a:latin typeface="Arial" pitchFamily="34" charset="0"/>
                <a:ea typeface="MS PGothic" panose="020B0600070205080204" pitchFamily="34" charset="-128"/>
              </a:rPr>
            </a:br>
            <a:r>
              <a:rPr lang="en-US" sz="2600" dirty="0">
                <a:solidFill>
                  <a:srgbClr val="003359"/>
                </a:solidFill>
                <a:latin typeface="Arial" pitchFamily="34" charset="0"/>
                <a:ea typeface="MS PGothic" panose="020B0600070205080204" pitchFamily="34" charset="-128"/>
              </a:rPr>
              <a:t>location finder and more</a:t>
            </a:r>
          </a:p>
          <a:p>
            <a:pPr marL="27432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dirty="0" err="1">
                <a:solidFill>
                  <a:schemeClr val="accent1"/>
                </a:solidFill>
                <a:effectLst/>
                <a:latin typeface="+mn-lt"/>
                <a:ea typeface="Times New Roman" panose="02020603050405020304" pitchFamily="18" charset="0"/>
              </a:rPr>
              <a:t>GetSetUp</a:t>
            </a:r>
            <a:r>
              <a:rPr lang="en-US" dirty="0">
                <a:solidFill>
                  <a:schemeClr val="accent1"/>
                </a:solidFill>
                <a:latin typeface="+mn-lt"/>
                <a:ea typeface="Times New Roman" panose="02020603050405020304" pitchFamily="18" charset="0"/>
              </a:rPr>
              <a:t> is</a:t>
            </a:r>
            <a:r>
              <a:rPr lang="en-US" dirty="0">
                <a:solidFill>
                  <a:schemeClr val="accent1"/>
                </a:solidFill>
                <a:effectLst/>
                <a:latin typeface="+mn-lt"/>
                <a:ea typeface="Times New Roman" panose="02020603050405020304" pitchFamily="18" charset="0"/>
              </a:rPr>
              <a:t> an online environment where members may gather, learn, share, and socialize. Access through the member portal on the </a:t>
            </a:r>
            <a:r>
              <a:rPr lang="en-US" dirty="0" err="1">
                <a:solidFill>
                  <a:schemeClr val="accent1"/>
                </a:solidFill>
                <a:effectLst/>
                <a:latin typeface="+mn-lt"/>
                <a:ea typeface="Times New Roman" panose="02020603050405020304" pitchFamily="18" charset="0"/>
              </a:rPr>
              <a:t>SilverSneakers</a:t>
            </a:r>
            <a:r>
              <a:rPr lang="en-US" dirty="0">
                <a:solidFill>
                  <a:schemeClr val="accent1"/>
                </a:solidFill>
                <a:effectLst/>
                <a:latin typeface="+mn-lt"/>
                <a:ea typeface="Times New Roman" panose="02020603050405020304" pitchFamily="18" charset="0"/>
              </a:rPr>
              <a:t> website. </a:t>
            </a:r>
            <a:endParaRPr lang="en-US" dirty="0">
              <a:solidFill>
                <a:schemeClr val="accent1"/>
              </a:solidFill>
              <a:effectLst/>
              <a:latin typeface="+mn-lt"/>
              <a:ea typeface="Calibri" panose="020F0502020204030204" pitchFamily="34" charset="0"/>
            </a:endParaRPr>
          </a:p>
          <a:p>
            <a:pPr marL="274320" lvl="0" indent="-274320" defTabSz="728981" eaLnBrk="0" fontAlgn="base" hangingPunct="0">
              <a:lnSpc>
                <a:spcPct val="100000"/>
              </a:lnSpc>
              <a:spcBef>
                <a:spcPct val="0"/>
              </a:spcBef>
              <a:spcAft>
                <a:spcPts val="960"/>
              </a:spcAft>
              <a:buClr>
                <a:srgbClr val="0094D7"/>
              </a:buClr>
              <a:buFont typeface="Arial" panose="020B0604020202020204" pitchFamily="34" charset="0"/>
              <a:buChar char="•"/>
              <a:defRPr/>
            </a:pPr>
            <a:endParaRPr lang="en-US" sz="2600" dirty="0">
              <a:solidFill>
                <a:srgbClr val="003359"/>
              </a:solidFill>
              <a:latin typeface="Arial" pitchFamily="34" charset="0"/>
              <a:ea typeface="MS PGothic" panose="020B0600070205080204" pitchFamily="34" charset="-128"/>
            </a:endParaRP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4"/>
          </p:nvPr>
        </p:nvSpPr>
        <p:spPr/>
        <p:txBody>
          <a:bodyPr/>
          <a:lstStyle/>
          <a:p>
            <a:r>
              <a:rPr lang="en-US" cap="small" dirty="0" err="1"/>
              <a:t>SilverSneakers</a:t>
            </a:r>
            <a:r>
              <a:rPr lang="en-US" cap="small" baseline="30000" dirty="0"/>
              <a:t>®</a:t>
            </a:r>
            <a:endParaRPr lang="en-US" baseline="30000" dirty="0"/>
          </a:p>
        </p:txBody>
      </p:sp>
      <p:sp>
        <p:nvSpPr>
          <p:cNvPr id="20" name="Footer Placeholder 4">
            <a:extLst>
              <a:ext uri="{FF2B5EF4-FFF2-40B4-BE49-F238E27FC236}">
                <a16:creationId xmlns:a16="http://schemas.microsoft.com/office/drawing/2014/main" id="{FCDC9C01-C95B-1C52-FC91-9BFB49BF19EC}"/>
              </a:ext>
            </a:extLst>
          </p:cNvPr>
          <p:cNvSpPr>
            <a:spLocks noGrp="1"/>
          </p:cNvSpPr>
          <p:nvPr>
            <p:ph type="ftr" sz="quarter" idx="3"/>
          </p:nvPr>
        </p:nvSpPr>
        <p:spPr>
          <a:xfrm>
            <a:off x="505413" y="7368988"/>
            <a:ext cx="10493514" cy="628000"/>
          </a:xfrm>
        </p:spPr>
        <p:txBody>
          <a:bodyPr/>
          <a:lstStyle/>
          <a:p>
            <a:pPr marL="127000" indent="-127000" defTabSz="728952">
              <a:lnSpc>
                <a:spcPct val="90000"/>
              </a:lnSpc>
              <a:defRPr/>
            </a:pPr>
            <a:r>
              <a:rPr lang="en-US" altLang="en-US" sz="1200" baseline="30000" dirty="0">
                <a:solidFill>
                  <a:srgbClr val="7F7F7F"/>
                </a:solidFill>
                <a:cs typeface="Arial" panose="020B0604020202020204" pitchFamily="34" charset="0"/>
              </a:rPr>
              <a:t>1</a:t>
            </a:r>
            <a:r>
              <a:rPr lang="en-US" altLang="en-US" sz="1200" dirty="0">
                <a:solidFill>
                  <a:srgbClr val="7F7F7F"/>
                </a:solidFill>
                <a:cs typeface="Arial" panose="020B0604020202020204" pitchFamily="34" charset="0"/>
              </a:rPr>
              <a:t> Participating locations (“PL”) are not owned or operated by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Health, Inc. or its affiliates. Use of PL facilities and amenities are limited to terms and conditions of PL basic membership. Facilities and amenities vary by PL.</a:t>
            </a:r>
          </a:p>
          <a:p>
            <a:pPr defTabSz="728952">
              <a:lnSpc>
                <a:spcPct val="90000"/>
              </a:lnSpc>
              <a:defRPr/>
            </a:pPr>
            <a:r>
              <a:rPr lang="en-US" altLang="en-US" sz="1200" baseline="30000" dirty="0">
                <a:solidFill>
                  <a:srgbClr val="7F7F7F"/>
                </a:solidFill>
                <a:cs typeface="Arial" panose="020B0604020202020204" pitchFamily="34" charset="0"/>
              </a:rPr>
              <a:t>2</a:t>
            </a:r>
            <a:r>
              <a:rPr lang="en-US" altLang="en-US" sz="1200" dirty="0">
                <a:solidFill>
                  <a:srgbClr val="7F7F7F"/>
                </a:solidFill>
                <a:cs typeface="Arial" panose="020B0604020202020204" pitchFamily="34" charset="0"/>
              </a:rPr>
              <a:t> Membership includes </a:t>
            </a:r>
            <a:r>
              <a:rPr lang="en-US" altLang="en-US" sz="1200" dirty="0" err="1">
                <a:solidFill>
                  <a:srgbClr val="7F7F7F"/>
                </a:solidFill>
                <a:cs typeface="Arial" panose="020B0604020202020204" pitchFamily="34" charset="0"/>
              </a:rPr>
              <a:t>SilverSneakers</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instructor-led group fitness classes. Some locations offer Members additional classes. Classes vary by location.</a:t>
            </a:r>
          </a:p>
          <a:p>
            <a:pPr defTabSz="728952">
              <a:lnSpc>
                <a:spcPct val="90000"/>
              </a:lnSpc>
              <a:defRPr/>
            </a:pPr>
            <a:r>
              <a:rPr lang="en-US" altLang="en-US" sz="1200" dirty="0" err="1">
                <a:solidFill>
                  <a:srgbClr val="7F7F7F"/>
                </a:solidFill>
                <a:cs typeface="Arial" panose="020B0604020202020204" pitchFamily="34" charset="0"/>
              </a:rPr>
              <a:t>SilverSneakers</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a:t>
            </a:r>
            <a:r>
              <a:rPr lang="en-US" altLang="en-US" sz="1200" dirty="0" err="1">
                <a:solidFill>
                  <a:srgbClr val="7F7F7F"/>
                </a:solidFill>
                <a:cs typeface="Arial" panose="020B0604020202020204" pitchFamily="34" charset="0"/>
              </a:rPr>
              <a:t>SilverSneakers</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On-Demand and </a:t>
            </a:r>
            <a:r>
              <a:rPr lang="en-US" altLang="en-US" sz="1200" dirty="0" err="1">
                <a:solidFill>
                  <a:srgbClr val="7F7F7F"/>
                </a:solidFill>
                <a:cs typeface="Arial" panose="020B0604020202020204" pitchFamily="34" charset="0"/>
              </a:rPr>
              <a:t>SilverSneaker</a:t>
            </a:r>
            <a:r>
              <a:rPr lang="en-US" altLang="en-US" sz="1200" baseline="30000" dirty="0">
                <a:solidFill>
                  <a:srgbClr val="7F7F7F"/>
                </a:solidFill>
                <a:cs typeface="Arial" panose="020B0604020202020204" pitchFamily="34" charset="0"/>
              </a:rPr>
              <a:t>®</a:t>
            </a:r>
            <a:r>
              <a:rPr lang="en-US" altLang="en-US" sz="1200" dirty="0">
                <a:solidFill>
                  <a:srgbClr val="7F7F7F"/>
                </a:solidFill>
                <a:cs typeface="Arial" panose="020B0604020202020204" pitchFamily="34" charset="0"/>
              </a:rPr>
              <a:t> GO are registered trademarks of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Health, Inc., an independent company that provides health and fitness programs. </a:t>
            </a:r>
          </a:p>
          <a:p>
            <a:pPr defTabSz="728952">
              <a:lnSpc>
                <a:spcPct val="90000"/>
              </a:lnSpc>
              <a:defRPr/>
            </a:pPr>
            <a:r>
              <a:rPr lang="en-US" altLang="en-US" sz="1200" dirty="0" err="1">
                <a:solidFill>
                  <a:srgbClr val="7F7F7F"/>
                </a:solidFill>
                <a:cs typeface="Arial" panose="020B0604020202020204" pitchFamily="34" charset="0"/>
              </a:rPr>
              <a:t>GetSetUp</a:t>
            </a:r>
            <a:r>
              <a:rPr lang="en-US" altLang="en-US" sz="1200" dirty="0">
                <a:solidFill>
                  <a:srgbClr val="7F7F7F"/>
                </a:solidFill>
                <a:cs typeface="Arial" panose="020B0604020202020204" pitchFamily="34" charset="0"/>
              </a:rPr>
              <a:t> is a third-party provider and is not owned or operated by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Health, Inc. ("</a:t>
            </a:r>
            <a:r>
              <a:rPr lang="en-US" altLang="en-US" sz="1200" dirty="0" err="1">
                <a:solidFill>
                  <a:srgbClr val="7F7F7F"/>
                </a:solidFill>
                <a:cs typeface="Arial" panose="020B0604020202020204" pitchFamily="34" charset="0"/>
              </a:rPr>
              <a:t>Tivity</a:t>
            </a:r>
            <a:r>
              <a:rPr lang="en-US" altLang="en-US" sz="1200" dirty="0">
                <a:solidFill>
                  <a:srgbClr val="7F7F7F"/>
                </a:solidFill>
                <a:cs typeface="Arial" panose="020B0604020202020204" pitchFamily="34" charset="0"/>
              </a:rPr>
              <a:t>") or its affiliates. Users must have internet service to access </a:t>
            </a:r>
            <a:r>
              <a:rPr lang="en-US" altLang="en-US" sz="1200" dirty="0" err="1">
                <a:solidFill>
                  <a:srgbClr val="7F7F7F"/>
                </a:solidFill>
                <a:cs typeface="Arial" panose="020B0604020202020204" pitchFamily="34" charset="0"/>
              </a:rPr>
              <a:t>GetSetUp</a:t>
            </a:r>
            <a:r>
              <a:rPr lang="en-US" altLang="en-US" sz="1200" dirty="0">
                <a:solidFill>
                  <a:srgbClr val="7F7F7F"/>
                </a:solidFill>
                <a:cs typeface="Arial" panose="020B0604020202020204" pitchFamily="34" charset="0"/>
              </a:rPr>
              <a:t> Service. Internet service charges are responsibility of user.</a:t>
            </a:r>
          </a:p>
        </p:txBody>
      </p:sp>
      <p:grpSp>
        <p:nvGrpSpPr>
          <p:cNvPr id="5" name="Group 4">
            <a:extLst>
              <a:ext uri="{FF2B5EF4-FFF2-40B4-BE49-F238E27FC236}">
                <a16:creationId xmlns:a16="http://schemas.microsoft.com/office/drawing/2014/main" id="{EA227D99-E5F2-F3B2-AA2D-A1CCB28B363C}"/>
              </a:ext>
            </a:extLst>
          </p:cNvPr>
          <p:cNvGrpSpPr/>
          <p:nvPr/>
        </p:nvGrpSpPr>
        <p:grpSpPr>
          <a:xfrm>
            <a:off x="10083675" y="1547152"/>
            <a:ext cx="3632000" cy="2617725"/>
            <a:chOff x="10083675" y="1547152"/>
            <a:chExt cx="3632000" cy="2617725"/>
          </a:xfrm>
        </p:grpSpPr>
        <p:sp>
          <p:nvSpPr>
            <p:cNvPr id="13" name="Rectangle 12">
              <a:extLst>
                <a:ext uri="{FF2B5EF4-FFF2-40B4-BE49-F238E27FC236}">
                  <a16:creationId xmlns:a16="http://schemas.microsoft.com/office/drawing/2014/main" id="{AE551020-9CBE-62A1-EEBF-C405F9AA0170}"/>
                </a:ext>
              </a:extLst>
            </p:cNvPr>
            <p:cNvSpPr/>
            <p:nvPr/>
          </p:nvSpPr>
          <p:spPr>
            <a:xfrm>
              <a:off x="10135769" y="2171700"/>
              <a:ext cx="3527813" cy="199317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CA" sz="1152" b="0" i="0" u="none" strike="noStrike" kern="1200" cap="none" spc="0" normalizeH="0" baseline="0" noProof="0" dirty="0">
                  <a:ln>
                    <a:noFill/>
                  </a:ln>
                  <a:solidFill>
                    <a:prstClr val="white"/>
                  </a:solidFill>
                  <a:effectLst/>
                  <a:uLnTx/>
                  <a:uFillTx/>
                  <a:latin typeface="Arial"/>
                </a:rPr>
                <a:t>Z</a:t>
              </a:r>
            </a:p>
          </p:txBody>
        </p:sp>
        <p:sp>
          <p:nvSpPr>
            <p:cNvPr id="15" name="Content Placeholder 36">
              <a:extLst>
                <a:ext uri="{FF2B5EF4-FFF2-40B4-BE49-F238E27FC236}">
                  <a16:creationId xmlns:a16="http://schemas.microsoft.com/office/drawing/2014/main" id="{74D3A863-EA2A-4A8C-E3CA-B683466AFF04}"/>
                </a:ext>
              </a:extLst>
            </p:cNvPr>
            <p:cNvSpPr txBox="1">
              <a:spLocks/>
            </p:cNvSpPr>
            <p:nvPr/>
          </p:nvSpPr>
          <p:spPr>
            <a:xfrm>
              <a:off x="10083675" y="3136193"/>
              <a:ext cx="3632000" cy="722988"/>
            </a:xfrm>
            <a:prstGeom prst="rect">
              <a:avLst/>
            </a:prstGeom>
          </p:spPr>
          <p:txBody>
            <a:bodyPr vert="horz" lIns="91440" tIns="0" rIns="91440" bIns="91440" rtlCol="0">
              <a:noAutofit/>
            </a:bodyPr>
            <a:lstStyle>
              <a:lvl1pPr marL="0" indent="0" algn="l" defTabSz="1097280" rtl="0" eaLnBrk="1" latinLnBrk="0" hangingPunct="1">
                <a:lnSpc>
                  <a:spcPct val="10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lvl="1" indent="0" algn="ctr">
                <a:lnSpc>
                  <a:spcPct val="90000"/>
                </a:lnSpc>
                <a:buClr>
                  <a:srgbClr val="0094D7"/>
                </a:buClr>
                <a:buNone/>
                <a:defRPr/>
              </a:pPr>
              <a:r>
                <a:rPr lang="en-US" sz="1800" dirty="0">
                  <a:solidFill>
                    <a:srgbClr val="003359"/>
                  </a:solidFill>
                </a:rPr>
                <a:t>To find a local facility, visit </a:t>
              </a:r>
              <a:r>
                <a:rPr lang="en-US" sz="1800" b="1" u="sng" dirty="0">
                  <a:solidFill>
                    <a:schemeClr val="tx1"/>
                  </a:solidFill>
                </a:rPr>
                <a:t>silversneakers.com</a:t>
              </a:r>
              <a:endParaRPr kumimoji="0" lang="en-US" sz="1800" b="1" i="0" u="none" strike="noStrike" kern="1200" cap="none" spc="0" normalizeH="0" baseline="0" noProof="0" dirty="0">
                <a:ln>
                  <a:noFill/>
                </a:ln>
                <a:solidFill>
                  <a:srgbClr val="0094D7"/>
                </a:solidFill>
                <a:effectLst/>
                <a:uLnTx/>
                <a:uFillTx/>
                <a:latin typeface="Arial Narrow" panose="020B0606020202030204" pitchFamily="34" charset="0"/>
              </a:endParaRPr>
            </a:p>
          </p:txBody>
        </p:sp>
        <p:sp>
          <p:nvSpPr>
            <p:cNvPr id="18" name="Oval 17">
              <a:extLst>
                <a:ext uri="{FF2B5EF4-FFF2-40B4-BE49-F238E27FC236}">
                  <a16:creationId xmlns:a16="http://schemas.microsoft.com/office/drawing/2014/main" id="{B3F01728-75E1-6C0A-633A-A25749FB5029}"/>
                </a:ext>
              </a:extLst>
            </p:cNvPr>
            <p:cNvSpPr>
              <a:spLocks noChangeAspect="1"/>
            </p:cNvSpPr>
            <p:nvPr/>
          </p:nvSpPr>
          <p:spPr>
            <a:xfrm>
              <a:off x="11275128" y="1547152"/>
              <a:ext cx="1249095" cy="12490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4" name="Graphic 3">
              <a:extLst>
                <a:ext uri="{FF2B5EF4-FFF2-40B4-BE49-F238E27FC236}">
                  <a16:creationId xmlns:a16="http://schemas.microsoft.com/office/drawing/2014/main" id="{CAF68119-0C6B-E686-90F0-A4A55D80F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65919" y="1837943"/>
              <a:ext cx="667512" cy="667512"/>
            </a:xfrm>
            <a:prstGeom prst="rect">
              <a:avLst/>
            </a:prstGeom>
          </p:spPr>
        </p:pic>
      </p:grpSp>
    </p:spTree>
    <p:extLst>
      <p:ext uri="{BB962C8B-B14F-4D97-AF65-F5344CB8AC3E}">
        <p14:creationId xmlns:p14="http://schemas.microsoft.com/office/powerpoint/2010/main" val="40050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1611&quot;&gt;&lt;/object&gt;&lt;object type=&quot;2&quot; unique_id=&quot;11612&quot;&gt;&lt;object type=&quot;3&quot; unique_id=&quot;11613&quot;&gt;&lt;property id=&quot;20148&quot; value=&quot;5&quot;/&gt;&lt;property id=&quot;20300&quot; value=&quot;Slide 1&quot;/&gt;&lt;property id=&quot;20307&quot; value=&quot;818&quot;/&gt;&lt;/object&gt;&lt;object type=&quot;3&quot; unique_id=&quot;11614&quot;&gt;&lt;property id=&quot;20148&quot; value=&quot;5&quot;/&gt;&lt;property id=&quot;20300&quot; value=&quot;Slide 2&quot;/&gt;&lt;property id=&quot;20307&quot; value=&quot;3264&quot;/&gt;&lt;/object&gt;&lt;object type=&quot;3&quot; unique_id=&quot;11615&quot;&gt;&lt;property id=&quot;20148&quot; value=&quot;5&quot;/&gt;&lt;property id=&quot;20300&quot; value=&quot;Slide 3&quot;/&gt;&lt;property id=&quot;20307&quot; value=&quot;3265&quot;/&gt;&lt;/object&gt;&lt;object type=&quot;3&quot; unique_id=&quot;11616&quot;&gt;&lt;property id=&quot;20148&quot; value=&quot;5&quot;/&gt;&lt;property id=&quot;20300&quot; value=&quot;Slide 4&quot;/&gt;&lt;property id=&quot;20307&quot; value=&quot;3266&quot;/&gt;&lt;/object&gt;&lt;object type=&quot;3&quot; unique_id=&quot;11617&quot;&gt;&lt;property id=&quot;20148&quot; value=&quot;5&quot;/&gt;&lt;property id=&quot;20300&quot; value=&quot;Slide 5&quot;/&gt;&lt;property id=&quot;20307&quot; value=&quot;3267&quot;/&gt;&lt;/object&gt;&lt;object type=&quot;3&quot; unique_id=&quot;11618&quot;&gt;&lt;property id=&quot;20148&quot; value=&quot;5&quot;/&gt;&lt;property id=&quot;20300&quot; value=&quot;Slide 6&quot;/&gt;&lt;property id=&quot;20307&quot; value=&quot;3268&quot;/&gt;&lt;/object&gt;&lt;object type=&quot;3&quot; unique_id=&quot;11619&quot;&gt;&lt;property id=&quot;20148&quot; value=&quot;5&quot;/&gt;&lt;property id=&quot;20300&quot; value=&quot;Slide 7&quot;/&gt;&lt;property id=&quot;20307&quot; value=&quot;3269&quot;/&gt;&lt;/object&gt;&lt;object type=&quot;3&quot; unique_id=&quot;11620&quot;&gt;&lt;property id=&quot;20148&quot; value=&quot;5&quot;/&gt;&lt;property id=&quot;20300&quot; value=&quot;Slide 8 - &amp;quot;QUESTIONS ABOUT  &amp;lt;CURRENT GROUP PLAN OPTION&amp;gt;?&amp;quot;&quot;/&gt;&lt;property id=&quot;20307&quot; value=&quot;3194&quot;/&gt;&lt;/object&gt;&lt;object type=&quot;3&quot; unique_id=&quot;11621&quot;&gt;&lt;property id=&quot;20148&quot; value=&quot;5&quot;/&gt;&lt;property id=&quot;20300&quot; value=&quot;Slide 9&quot;/&gt;&lt;property id=&quot;20307&quot; value=&quot;3270&quot;/&gt;&lt;/object&gt;&lt;object type=&quot;3&quot; unique_id=&quot;11622&quot;&gt;&lt;property id=&quot;20148&quot; value=&quot;5&quot;/&gt;&lt;property id=&quot;20300&quot; value=&quot;Slide 10&quot;/&gt;&lt;property id=&quot;20307&quot; value=&quot;3271&quot;/&gt;&lt;/object&gt;&lt;object type=&quot;3&quot; unique_id=&quot;11623&quot;&gt;&lt;property id=&quot;20148&quot; value=&quot;5&quot;/&gt;&lt;property id=&quot;20300&quot; value=&quot;Slide 11&quot;/&gt;&lt;property id=&quot;20307&quot; value=&quot;3161&quot;/&gt;&lt;/object&gt;&lt;object type=&quot;3&quot; unique_id=&quot;11624&quot;&gt;&lt;property id=&quot;20148&quot; value=&quot;5&quot;/&gt;&lt;property id=&quot;20300&quot; value=&quot;Slide 12&quot;/&gt;&lt;property id=&quot;20307&quot; value=&quot;3276&quot;/&gt;&lt;/object&gt;&lt;object type=&quot;3&quot; unique_id=&quot;11625&quot;&gt;&lt;property id=&quot;20148&quot; value=&quot;5&quot;/&gt;&lt;property id=&quot;20300&quot; value=&quot;Slide 13&quot;/&gt;&lt;property id=&quot;20307&quot; value=&quot;3277&quot;/&gt;&lt;/object&gt;&lt;object type=&quot;3&quot; unique_id=&quot;11626&quot;&gt;&lt;property id=&quot;20148&quot; value=&quot;5&quot;/&gt;&lt;property id=&quot;20300&quot; value=&quot;Slide 14&quot;/&gt;&lt;property id=&quot;20307&quot; value=&quot;3278&quot;/&gt;&lt;/object&gt;&lt;object type=&quot;3&quot; unique_id=&quot;11627&quot;&gt;&lt;property id=&quot;20148&quot; value=&quot;5&quot;/&gt;&lt;property id=&quot;20300&quot; value=&quot;Slide 15&quot;/&gt;&lt;property id=&quot;20307&quot; value=&quot;3279&quot;/&gt;&lt;/object&gt;&lt;object type=&quot;3&quot; unique_id=&quot;11628&quot;&gt;&lt;property id=&quot;20148&quot; value=&quot;5&quot;/&gt;&lt;property id=&quot;20300&quot; value=&quot;Slide 16&quot;/&gt;&lt;property id=&quot;20307&quot; value=&quot;3275&quot;/&gt;&lt;/object&gt;&lt;object type=&quot;3&quot; unique_id=&quot;11629&quot;&gt;&lt;property id=&quot;20148&quot; value=&quot;5&quot;/&gt;&lt;property id=&quot;20300&quot; value=&quot;Slide 17&quot;/&gt;&lt;property id=&quot;20307&quot; value=&quot;3280&quot;/&gt;&lt;/object&gt;&lt;object type=&quot;3&quot; unique_id=&quot;11630&quot;&gt;&lt;property id=&quot;20148&quot; value=&quot;5&quot;/&gt;&lt;property id=&quot;20300&quot; value=&quot;Slide 18 - &amp;quot;QUESTIONS ABOUT ORIGINAL MEDICARE  OR MEDICARE PART D?&amp;quot;&quot;/&gt;&lt;property id=&quot;20307&quot; value=&quot;3281&quot;/&gt;&lt;/object&gt;&lt;object type=&quot;3&quot; unique_id=&quot;11631&quot;&gt;&lt;property id=&quot;20148&quot; value=&quot;5&quot;/&gt;&lt;property id=&quot;20300&quot; value=&quot;Slide 19&quot;/&gt;&lt;property id=&quot;20307&quot; value=&quot;3282&quot;/&gt;&lt;/object&gt;&lt;object type=&quot;3&quot; unique_id=&quot;11632&quot;&gt;&lt;property id=&quot;20148&quot; value=&quot;5&quot;/&gt;&lt;property id=&quot;20300&quot; value=&quot;Slide 20&quot;/&gt;&lt;property id=&quot;20307&quot; value=&quot;3283&quot;/&gt;&lt;/object&gt;&lt;object type=&quot;3&quot; unique_id=&quot;11633&quot;&gt;&lt;property id=&quot;20148&quot; value=&quot;5&quot;/&gt;&lt;property id=&quot;20300&quot; value=&quot;Slide 21 - &amp;quot;[Group Medicare Advantage Provider network access&amp;quot;&quot;/&gt;&lt;property id=&quot;20307&quot; value=&quot;484&quot;/&gt;&lt;/object&gt;&lt;object type=&quot;3&quot; unique_id=&quot;11634&quot;&gt;&lt;property id=&quot;20148&quot; value=&quot;5&quot;/&gt;&lt;property id=&quot;20300&quot; value=&quot;Slide 22 - &amp;quot;[Medicare Advantage plan features&amp;quot;&quot;/&gt;&lt;property id=&quot;20307&quot; value=&quot;485&quot;/&gt;&lt;/object&gt;&lt;object type=&quot;3&quot; unique_id=&quot;11635&quot;&gt;&lt;property id=&quot;20148&quot; value=&quot;5&quot;/&gt;&lt;property id=&quot;20300&quot; value=&quot;Slide 23 - &amp;quot;[Over The Counter medications and supplements allowance &amp;quot;&quot;/&gt;&lt;property id=&quot;20307&quot; value=&quot;486&quot;/&gt;&lt;/object&gt;&lt;object type=&quot;3&quot; unique_id=&quot;11636&quot;&gt;&lt;property id=&quot;20148&quot; value=&quot;5&quot;/&gt;&lt;property id=&quot;20300&quot; value=&quot;Slide 24 - &amp;quot;[SILVERSNEAKERS®&amp;quot;&quot;/&gt;&lt;property id=&quot;20307&quot; value=&quot;487&quot;/&gt;&lt;/object&gt;&lt;object type=&quot;3&quot; unique_id=&quot;11637&quot;&gt;&lt;property id=&quot;20148&quot; value=&quot;5&quot;/&gt;&lt;property id=&quot;20300&quot; value=&quot;Slide 25 - &amp;quot;[GROUP Medicare Advantage Plans Medical Only &amp;quot;&quot;/&gt;&lt;property id=&quot;20307&quot; value=&quot;488&quot;/&gt;&lt;/object&gt;&lt;object type=&quot;3&quot; unique_id=&quot;11638&quot;&gt;&lt;property id=&quot;20148&quot; value=&quot;5&quot;/&gt;&lt;property id=&quot;20300&quot; value=&quot;Slide 26 - &amp;quot;[GROUP Medicare Advantage Plans Medical and Medicare part D Rx &amp;quot;&quot;/&gt;&lt;property id=&quot;20307&quot; value=&quot;489&quot;/&gt;&lt;/object&gt;&lt;object type=&quot;3&quot; unique_id=&quot;11639&quot;&gt;&lt;property id=&quot;20148&quot; value=&quot;5&quot;/&gt;&lt;property id=&quot;20300&quot; value=&quot;Slide 27 - &amp;quot;[GROUP Medicare Advantage Plans Medical and Medicare part D Rx &amp;quot;&quot;/&gt;&lt;property id=&quot;20307&quot; value=&quot;490&quot;/&gt;&lt;/object&gt;&lt;object type=&quot;3&quot; unique_id=&quot;11640&quot;&gt;&lt;property id=&quot;20148&quot; value=&quot;5&quot;/&gt;&lt;property id=&quot;20300&quot; value=&quot;Slide 28 - &amp;quot;[Group Medicare Advantage Classic (MAPD-PPO)&amp;quot;&quot;/&gt;&lt;property id=&quot;20307&quot; value=&quot;491&quot;/&gt;&lt;/object&gt;&lt;object type=&quot;3&quot; unique_id=&quot;11641&quot;&gt;&lt;property id=&quot;20148&quot; value=&quot;5&quot;/&gt;&lt;property id=&quot;20300&quot; value=&quot;Slide 29 - &amp;quot;[Group Medicare Advantage  Premier  (MAPD-PPO)&amp;quot;&quot;/&gt;&lt;property id=&quot;20307&quot; value=&quot;492&quot;/&gt;&lt;/object&gt;&lt;object type=&quot;3&quot; unique_id=&quot;11642&quot;&gt;&lt;property id=&quot;20148&quot; value=&quot;5&quot;/&gt;&lt;property id=&quot;20300&quot; value=&quot;Slide 30 - &amp;quot;[Group Medicare Advantage Select (MAPD-PPO)&amp;quot;&quot;/&gt;&lt;property id=&quot;20307&quot; value=&quot;493&quot;/&gt;&lt;/object&gt;&lt;object type=&quot;3&quot; unique_id=&quot;11643&quot;&gt;&lt;property id=&quot;20148&quot; value=&quot;5&quot;/&gt;&lt;property id=&quot;20300&quot; value=&quot;Slide 31 - &amp;quot;[Group Medicare Advantage RX option 1&amp;quot;&quot;/&gt;&lt;property id=&quot;20307&quot; value=&quot;494&quot;/&gt;&lt;/object&gt;&lt;object type=&quot;3&quot; unique_id=&quot;11644&quot;&gt;&lt;property id=&quot;20148&quot; value=&quot;5&quot;/&gt;&lt;property id=&quot;20300&quot; value=&quot;Slide 32 - &amp;quot;[Group Medicare Advantage RX option 2&amp;quot;&quot;/&gt;&lt;property id=&quot;20307&quot; value=&quot;495&quot;/&gt;&lt;/object&gt;&lt;object type=&quot;3&quot; unique_id=&quot;11645&quot;&gt;&lt;property id=&quot;20148&quot; value=&quot;5&quot;/&gt;&lt;property id=&quot;20300&quot; value=&quot;Slide 33 - &amp;quot;[Group Medicare Advantage RX option 3&amp;quot;&quot;/&gt;&lt;property id=&quot;20307&quot; value=&quot;496&quot;/&gt;&lt;/object&gt;&lt;object type=&quot;3&quot; unique_id=&quot;11646&quot;&gt;&lt;property id=&quot;20148&quot; value=&quot;5&quot;/&gt;&lt;property id=&quot;20300&quot; value=&quot;Slide 34 - &amp;quot; [ supplemental drug benefit&amp;quot;&quot;/&gt;&lt;property id=&quot;20307&quot; value=&quot;497&quot;/&gt;&lt;/object&gt;&lt;object type=&quot;3&quot; unique_id=&quot;11647&quot;&gt;&lt;property id=&quot;20148&quot; value=&quot;5&quot;/&gt;&lt;property id=&quot;20300&quot; value=&quot;Slide 35 - &amp;quot;[Group Medicare Advantage Standard (MA-Only) PPO&amp;quot;&quot;/&gt;&lt;property id=&quot;20307&quot; value=&quot;498&quot;/&gt;&lt;/object&gt;&lt;object type=&quot;3&quot; unique_id=&quot;11648&quot;&gt;&lt;property id=&quot;20148&quot; value=&quot;5&quot;/&gt;&lt;property id=&quot;20300&quot; value=&quot;Slide 36 - &amp;quot;[Group Medicare Advantage Plus  (MA-Only) PPO &amp;quot;&quot;/&gt;&lt;property id=&quot;20307&quot; value=&quot;499&quot;/&gt;&lt;/object&gt;&lt;object type=&quot;3&quot; unique_id=&quot;11649&quot;&gt;&lt;property id=&quot;20148&quot; value=&quot;5&quot;/&gt;&lt;property id=&quot;20300&quot; value=&quot;Slide 37 - &amp;quot;[Group Medicare Advantage Value  (MA-Only) PPO &amp;quot;&quot;/&gt;&lt;property id=&quot;20307&quot; value=&quot;500&quot;/&gt;&lt;/object&gt;&lt;object type=&quot;3&quot; unique_id=&quot;11650&quot;&gt;&lt;property id=&quot;20148&quot; value=&quot;5&quot;/&gt;&lt;property id=&quot;20300&quot; value=&quot;Slide 38 - &amp;quot;Doctor on Demand&amp;quot;&quot;/&gt;&lt;property id=&quot;20307&quot; value=&quot;501&quot;/&gt;&lt;/object&gt;&lt;object type=&quot;3&quot; unique_id=&quot;11651&quot;&gt;&lt;property id=&quot;20148&quot; value=&quot;5&quot;/&gt;&lt;property id=&quot;20300&quot; value=&quot;Slide 39 - &amp;quot;[MEDICARE ADVANTAGE WITH RX www.myprime.com&amp;quot;&quot;/&gt;&lt;property id=&quot;20307&quot; value=&quot;502&quot;/&gt;&lt;/object&gt;&lt;object type=&quot;3&quot; unique_id=&quot;11652&quot;&gt;&lt;property id=&quot;20148&quot; value=&quot;5&quot;/&gt;&lt;property id=&quot;20300&quot; value=&quot;Slide 40 - &amp;quot;[Medicare advantage Enrollment Timeline&amp;quot;&quot;/&gt;&lt;property id=&quot;20307&quot; value=&quot;503&quot;/&gt;&lt;/object&gt;&lt;object type=&quot;3&quot; unique_id=&quot;11653&quot;&gt;&lt;property id=&quot;20148&quot; value=&quot;5&quot;/&gt;&lt;property id=&quot;20300&quot; value=&quot;Slide 41 - &amp;quot;[Group Medicare advantage  member resources&amp;quot;&quot;/&gt;&lt;property id=&quot;20307&quot; value=&quot;504&quot;/&gt;&lt;/object&gt;&lt;object type=&quot;3&quot; unique_id=&quot;11654&quot;&gt;&lt;property id=&quot;20148&quot; value=&quot;5&quot;/&gt;&lt;property id=&quot;20300&quot; value=&quot;Slide 42 - &amp;quot;[QUESTIONS ABOUT Group Medicare Advantage?&amp;quot;&quot;/&gt;&lt;property id=&quot;20307&quot; value=&quot;505&quot;/&gt;&lt;/object&gt;&lt;object type=&quot;3&quot; unique_id=&quot;11655&quot;&gt;&lt;property id=&quot;20148&quot; value=&quot;5&quot;/&gt;&lt;property id=&quot;20300&quot; value=&quot;Slide 43 - &amp;quot;[Group &amp;lt;Medicare supplement Plan Name&amp;gt; eligibility&amp;quot;&quot;/&gt;&lt;property id=&quot;20307&quot; value=&quot;506&quot;/&gt;&lt;/object&gt;&lt;object type=&quot;3&quot; unique_id=&quot;11656&quot;&gt;&lt;property id=&quot;20148&quot; value=&quot;5&quot;/&gt;&lt;property id=&quot;20300&quot; value=&quot;Slide 44 - &amp;quot;[Medicare supplement&amp;quot;&quot;/&gt;&lt;property id=&quot;20307&quot; value=&quot;507&quot;/&gt;&lt;/object&gt;&lt;object type=&quot;3&quot; unique_id=&quot;11657&quot;&gt;&lt;property id=&quot;20148&quot; value=&quot;5&quot;/&gt;&lt;property id=&quot;20300&quot; value=&quot;Slide 45 - &amp;quot;[GROUP &amp;lt;SENIOR GOLD/PLAN N/    High deductible (Plan F)/PLAN L/PLAN K&amp;gt; BENEFITS&amp;quot;&quot;/&gt;&lt;property id=&quot;20307&quot; value=&quot;508&quot;/&gt;&lt;/object&gt;&lt;object type=&quot;3&quot; unique_id=&quot;11658&quot;&gt;&lt;property id=&quot;20148&quot; value=&quot;5&quot;/&gt;&lt;property id=&quot;20300&quot; value=&quot;Slide 46 - &amp;quot;[GROUP &amp;lt;SENIOR GOLD/PLAN N/    High deductible (Plan F) /PLAN L/PLAN K&amp;gt; BENEFITS&amp;quot;&quot;/&gt;&lt;property id=&quot;20307&quot; value=&quot;509&quot;/&gt;&lt;/object&gt;&lt;object type=&quot;3&quot; unique_id=&quot;11659&quot;&gt;&lt;property id=&quot;20148&quot; value=&quot;5&quot;/&gt;&lt;property id=&quot;20300&quot; value=&quot;Slide 47 - &amp;quot;[Group Senior Gold medical coverage&amp;quot;&quot;/&gt;&lt;property id=&quot;20307&quot; value=&quot;510&quot;/&gt;&lt;/object&gt;&lt;object type=&quot;3&quot; unique_id=&quot;11660&quot;&gt;&lt;property id=&quot;20148&quot; value=&quot;5&quot;/&gt;&lt;property id=&quot;20300&quot; value=&quot;Slide 48 - &amp;quot;[Plan K medical coverage&amp;quot;&quot;/&gt;&lt;property id=&quot;20307&quot; value=&quot;511&quot;/&gt;&lt;/object&gt;&lt;object type=&quot;3&quot; unique_id=&quot;11661&quot;&gt;&lt;property id=&quot;20148&quot; value=&quot;5&quot;/&gt;&lt;property id=&quot;20300&quot; value=&quot;Slide 49 - &amp;quot;[Plan L medical coverage&amp;quot;&quot;/&gt;&lt;property id=&quot;20307&quot; value=&quot;512&quot;/&gt;&lt;/object&gt;&lt;object type=&quot;3&quot; unique_id=&quot;11662&quot;&gt;&lt;property id=&quot;20148&quot; value=&quot;5&quot;/&gt;&lt;property id=&quot;20300&quot; value=&quot;Slide 50 - &amp;quot;[Plan N medical coverage&amp;quot;&quot;/&gt;&lt;property id=&quot;20307&quot; value=&quot;513&quot;/&gt;&lt;/object&gt;&lt;object type=&quot;3&quot; unique_id=&quot;11663&quot;&gt;&lt;property id=&quot;20148&quot; value=&quot;5&quot;/&gt;&lt;property id=&quot;20300&quot; value=&quot;Slide 51 - &amp;quot;[Group Medicare Supplement Plan N examples&amp;quot;&quot;/&gt;&lt;property id=&quot;20307&quot; value=&quot;514&quot;/&gt;&lt;/object&gt;&lt;object type=&quot;3&quot; unique_id=&quot;11664&quot;&gt;&lt;property id=&quot;20148&quot; value=&quot;5&quot;/&gt;&lt;property id=&quot;20300&quot; value=&quot;Slide 52 - &amp;quot;[high deductible (Plan F) medical coverage&amp;quot;&quot;/&gt;&lt;property id=&quot;20307&quot; value=&quot;515&quot;/&gt;&lt;/object&gt;&lt;object type=&quot;3&quot; unique_id=&quot;11665&quot;&gt;&lt;property id=&quot;20148&quot; value=&quot;5&quot;/&gt;&lt;property id=&quot;20300&quot; value=&quot;Slide 53 - &amp;quot;[Group High Deductible (Plan F) examples&amp;quot;&quot;/&gt;&lt;property id=&quot;20307&quot; value=&quot;516&quot;/&gt;&lt;/object&gt;&lt;object type=&quot;3&quot; unique_id=&quot;11666&quot;&gt;&lt;property id=&quot;20148&quot; value=&quot;5&quot;/&gt;&lt;property id=&quot;20300&quot; value=&quot;Slide 54 - &amp;quot;[Medicare Supplement Enrollment Timeline&amp;quot;&quot;/&gt;&lt;property id=&quot;20307&quot; value=&quot;517&quot;/&gt;&lt;/object&gt;&lt;object type=&quot;3&quot; unique_id=&quot;11667&quot;&gt;&lt;property id=&quot;20148&quot; value=&quot;5&quot;/&gt;&lt;property id=&quot;20300&quot; value=&quot;Slide 55 - &amp;quot;[Group &amp;lt;Senior Gold/Plan name&amp;gt; member resources&amp;quot;&quot;/&gt;&lt;property id=&quot;20307&quot; value=&quot;518&quot;/&gt;&lt;/object&gt;&lt;object type=&quot;3&quot; unique_id=&quot;11668&quot;&gt;&lt;property id=&quot;20148&quot; value=&quot;5&quot;/&gt;&lt;property id=&quot;20300&quot; value=&quot;Slide 56 - &amp;quot;[QUESTIONS ABOUT Group &amp;lt;Senior gold/plan name&amp;gt;?&amp;quot;&quot;/&gt;&lt;property id=&quot;20307&quot; value=&quot;519&quot;/&gt;&lt;/object&gt;&lt;object type=&quot;3&quot; unique_id=&quot;11669&quot;&gt;&lt;property id=&quot;20148&quot; value=&quot;5&quot;/&gt;&lt;property id=&quot;20300&quot; value=&quot;Slide 57 - &amp;quot;[Group platinum blue eligibility* &amp;quot;&quot;/&gt;&lt;property id=&quot;20307&quot; value=&quot;520&quot;/&gt;&lt;/object&gt;&lt;object type=&quot;3&quot; unique_id=&quot;11670&quot;&gt;&lt;property id=&quot;20148&quot; value=&quot;5&quot;/&gt;&lt;property id=&quot;20300&quot; value=&quot;Slide 58 - &amp;quot;[Group Platinum blue (cost) Availability area&amp;quot;&quot;/&gt;&lt;property id=&quot;20307&quot; value=&quot;521&quot;/&gt;&lt;/object&gt;&lt;object type=&quot;3&quot; unique_id=&quot;11671&quot;&gt;&lt;property id=&quot;20148&quot; value=&quot;5&quot;/&gt;&lt;property id=&quot;20300&quot; value=&quot;Slide 59 - &amp;quot;[Group Platinum Blue&amp;quot;&quot;/&gt;&lt;property id=&quot;20307&quot; value=&quot;522&quot;/&gt;&lt;/object&gt;&lt;object type=&quot;3&quot; unique_id=&quot;11672&quot;&gt;&lt;property id=&quot;20148&quot; value=&quot;5&quot;/&gt;&lt;property id=&quot;20300&quot; value=&quot;Slide 60 - &amp;quot;[GROUP PLATINUM BLUE BENEFITS&amp;quot;&quot;/&gt;&lt;property id=&quot;20307&quot; value=&quot;523&quot;/&gt;&lt;/object&gt;&lt;object type=&quot;3&quot; unique_id=&quot;11673&quot;&gt;&lt;property id=&quot;20148&quot; value=&quot;5&quot;/&gt;&lt;property id=&quot;20300&quot; value=&quot;Slide 61 - &amp;quot;[Group Platinum Blue: Plan A Medical Coverage&amp;quot;&quot;/&gt;&lt;property id=&quot;20307&quot; value=&quot;524&quot;/&gt;&lt;/object&gt;&lt;object type=&quot;3&quot; unique_id=&quot;11674&quot;&gt;&lt;property id=&quot;20148&quot; value=&quot;5&quot;/&gt;&lt;property id=&quot;20300&quot; value=&quot;Slide 62 - &amp;quot;[Group Platinum Blue: Plan B Medical Coverage&amp;quot;&quot;/&gt;&lt;property id=&quot;20307&quot; value=&quot;525&quot;/&gt;&lt;/object&gt;&lt;object type=&quot;3&quot; unique_id=&quot;11675&quot;&gt;&lt;property id=&quot;20148&quot; value=&quot;5&quot;/&gt;&lt;property id=&quot;20300&quot; value=&quot;Slide 63 - &amp;quot;[Group Platinum Blue: Plan C Medical Coverage&amp;quot;&quot;/&gt;&lt;property id=&quot;20307&quot; value=&quot;526&quot;/&gt;&lt;/object&gt;&lt;object type=&quot;3&quot; unique_id=&quot;11676&quot;&gt;&lt;property id=&quot;20148&quot; value=&quot;5&quot;/&gt;&lt;property id=&quot;20300&quot; value=&quot;Slide 64 - &amp;quot;[SILVERSNEAKERS®&amp;quot;&quot;/&gt;&lt;property id=&quot;20307&quot; value=&quot;527&quot;/&gt;&lt;/object&gt;&lt;object type=&quot;3&quot; unique_id=&quot;11677&quot;&gt;&lt;property id=&quot;20148&quot; value=&quot;5&quot;/&gt;&lt;property id=&quot;20300&quot; value=&quot;Slide 65 - &amp;quot;[Group Platinum Blue  Enrollment timeline&amp;quot;&quot;/&gt;&lt;property id=&quot;20307&quot; value=&quot;528&quot;/&gt;&lt;/object&gt;&lt;object type=&quot;3&quot; unique_id=&quot;11678&quot;&gt;&lt;property id=&quot;20148&quot; value=&quot;5&quot;/&gt;&lt;property id=&quot;20300&quot; value=&quot;Slide 66 - &amp;quot;[Group Platinum Blue  member resources&amp;quot;&quot;/&gt;&lt;property id=&quot;20307&quot; value=&quot;529&quot;/&gt;&lt;/object&gt;&lt;object type=&quot;3&quot; unique_id=&quot;11679&quot;&gt;&lt;property id=&quot;20148&quot; value=&quot;5&quot;/&gt;&lt;property id=&quot;20300&quot; value=&quot;Slide 67 - &amp;quot;[QUESTIONS ABOUT Group platinum blue?&amp;quot;&quot;/&gt;&lt;property id=&quot;20307&quot; value=&quot;530&quot;/&gt;&lt;/object&gt;&lt;object type=&quot;3&quot; unique_id=&quot;11680&quot;&gt;&lt;property id=&quot;20148&quot; value=&quot;5&quot;/&gt;&lt;property id=&quot;20300&quot; value=&quot;Slide 68 - &amp;quot;[Group MedicareBlueSM Rx  eligibility requirements&amp;quot;&quot;/&gt;&lt;property id=&quot;20307&quot; value=&quot;531&quot;/&gt;&lt;/object&gt;&lt;object type=&quot;3&quot; unique_id=&quot;11681&quot;&gt;&lt;property id=&quot;20148&quot; value=&quot;5&quot;/&gt;&lt;property id=&quot;20300&quot; value=&quot;Slide 69 - &amp;quot;[GROUP MEDICAREBLUESM RX Prescription drug coverage&amp;quot;&quot;/&gt;&lt;property id=&quot;20307&quot; value=&quot;532&quot;/&gt;&lt;/object&gt;&lt;object type=&quot;3&quot; unique_id=&quot;11682&quot;&gt;&lt;property id=&quot;20148&quot; value=&quot;5&quot;/&gt;&lt;property id=&quot;20300&quot; value=&quot;Slide 70 - &amp;quot;[GROUP MEDICAREBLUESM RX MEDICATION THERAPY MANAGEMENT PROGRAM&amp;quot;&quot;/&gt;&lt;property id=&quot;20307&quot; value=&quot;533&quot;/&gt;&lt;/object&gt;&lt;object type=&quot;3&quot; unique_id=&quot;11683&quot;&gt;&lt;property id=&quot;20148&quot; value=&quot;5&quot;/&gt;&lt;property id=&quot;20300&quot; value=&quot;Slide 71 - &amp;quot;[GROUP MEDICAREBLUESM RX  formulary&amp;quot;&quot;/&gt;&lt;property id=&quot;20307&quot; value=&quot;534&quot;/&gt;&lt;/object&gt;&lt;object type=&quot;3&quot; unique_id=&quot;11684&quot;&gt;&lt;property id=&quot;20148&quot; value=&quot;5&quot;/&gt;&lt;property id=&quot;20300&quot; value=&quot;Slide 72 - &amp;quot;[GROUP MEDICAREBLUESM RX STANDARD PLAN DESIGNS&amp;quot;&quot;/&gt;&lt;property id=&quot;20307&quot; value=&quot;535&quot;/&gt;&lt;/object&gt;&lt;object type=&quot;3&quot; unique_id=&quot;11685&quot;&gt;&lt;property id=&quot;20148&quot; value=&quot;5&quot;/&gt;&lt;property id=&quot;20300&quot; value=&quot;Slide 73 - &amp;quot;[GROUP MEDICAREBLUESM RX GAP AND CATASTROPHIC COVERAGE&amp;quot;&quot;/&gt;&lt;property id=&quot;20307&quot; value=&quot;536&quot;/&gt;&lt;/object&gt;&lt;object type=&quot;3&quot; unique_id=&quot;11686&quot;&gt;&lt;property id=&quot;20148&quot; value=&quot;5&quot;/&gt;&lt;property id=&quot;20300&quot; value=&quot;Slide 74 - &amp;quot;[GROUP MEDICAREBLUESM RX $0/$20/$40/$60&amp;quot;&quot;/&gt;&lt;property id=&quot;20307&quot; value=&quot;537&quot;/&gt;&lt;/object&gt;&lt;object type=&quot;3&quot; unique_id=&quot;11687&quot;&gt;&lt;property id=&quot;20148&quot; value=&quot;5&quot;/&gt;&lt;property id=&quot;20300&quot; value=&quot;Slide 75 - &amp;quot;[GROUP MEDICAREBLUESM RX $0/$20/$40/$60 (MAX)&amp;quot;&quot;/&gt;&lt;property id=&quot;20307&quot; value=&quot;538&quot;/&gt;&lt;/object&gt;&lt;object type=&quot;3&quot; unique_id=&quot;11688&quot;&gt;&lt;property id=&quot;20148&quot; value=&quot;5&quot;/&gt;&lt;property id=&quot;20300&quot; value=&quot;Slide 76 - &amp;quot;[GROUP MEDICAREBLUESM RX $10/$25/$40/$40&amp;quot;&quot;/&gt;&lt;property id=&quot;20307&quot; value=&quot;539&quot;/&gt;&lt;/object&gt;&lt;object type=&quot;3&quot; unique_id=&quot;11689&quot;&gt;&lt;property id=&quot;20148&quot; value=&quot;5&quot;/&gt;&lt;property id=&quot;20300&quot; value=&quot;Slide 77 - &amp;quot;[GROUP MEDICAREBLUESM RX $10/$25/$40/25%&amp;quot;&quot;/&gt;&lt;property id=&quot;20307&quot; value=&quot;540&quot;/&gt;&lt;/object&gt;&lt;object type=&quot;3&quot; unique_id=&quot;11690&quot;&gt;&lt;property id=&quot;20148&quot; value=&quot;5&quot;/&gt;&lt;property id=&quot;20300&quot; value=&quot;Slide 78 - &amp;quot;[GROUP MEDICAREBLUESM RX $10/$25/$60/$100 (MAX $1,500)&amp;quot;&quot;/&gt;&lt;property id=&quot;20307&quot; value=&quot;542&quot;/&gt;&lt;/object&gt;&lt;object type=&quot;3&quot; unique_id=&quot;11691&quot;&gt;&lt;property id=&quot;20148&quot; value=&quot;5&quot;/&gt;&lt;property id=&quot;20300&quot; value=&quot;Slide 79 - &amp;quot;[GROUP MEDICAREBLUESM RX $10/$25/$60/25%&amp;quot;&quot;/&gt;&lt;property id=&quot;20307&quot; value=&quot;543&quot;/&gt;&lt;/object&gt;&lt;object type=&quot;3&quot; unique_id=&quot;11692&quot;&gt;&lt;property id=&quot;20148&quot; value=&quot;5&quot;/&gt;&lt;property id=&quot;20300&quot; value=&quot;Slide 80 - &amp;quot;[GROUP MEDICAREBLUESM RX $10/$30/$50/$30 (CAP**)&amp;quot;&quot;/&gt;&lt;property id=&quot;20307&quot; value=&quot;545&quot;/&gt;&lt;/object&gt;&lt;object type=&quot;3&quot; unique_id=&quot;11693&quot;&gt;&lt;property id=&quot;20148&quot; value=&quot;5&quot;/&gt;&lt;property id=&quot;20300&quot; value=&quot;Slide 81 - &amp;quot;[GROUP MEDICAREBLUESM RX $10/$30/$50/$50&amp;quot;&quot;/&gt;&lt;property id=&quot;20307&quot; value=&quot;546&quot;/&gt;&lt;/object&gt;&lt;object type=&quot;3&quot; unique_id=&quot;11694&quot;&gt;&lt;property id=&quot;20148&quot; value=&quot;5&quot;/&gt;&lt;property id=&quot;20300&quot; value=&quot;Slide 82 - &amp;quot;[GROUP MEDICAREBLUESM RX 20%/20%/20%/25%&amp;quot;&quot;/&gt;&lt;property id=&quot;20307&quot; value=&quot;551&quot;/&gt;&lt;/object&gt;&lt;object type=&quot;3&quot; unique_id=&quot;11695&quot;&gt;&lt;property id=&quot;20148&quot; value=&quot;5&quot;/&gt;&lt;property id=&quot;20300&quot; value=&quot;Slide 83 - &amp;quot;[GROUP MEDICAREBLUESM RX&amp;quot;&quot;/&gt;&lt;property id=&quot;20307&quot; value=&quot;552&quot;/&gt;&lt;/object&gt;&lt;object type=&quot;3&quot; unique_id=&quot;11696&quot;&gt;&lt;property id=&quot;20148&quot; value=&quot;5&quot;/&gt;&lt;property id=&quot;20300&quot; value=&quot;Slide 84 - &amp;quot;[If your drug is not on the formulary&amp;quot;&quot;/&gt;&lt;property id=&quot;20307&quot; value=&quot;553&quot;/&gt;&lt;/object&gt;&lt;object type=&quot;3&quot; unique_id=&quot;11697&quot;&gt;&lt;property id=&quot;20148&quot; value=&quot;5&quot;/&gt;&lt;property id=&quot;20300&quot; value=&quot;Slide 85 - &amp;quot;[Group MedicareBlueSM Rx  supplemental drug benefit&amp;quot;&quot;/&gt;&lt;property id=&quot;20307&quot; value=&quot;554&quot;/&gt;&lt;/object&gt;&lt;object type=&quot;3&quot; unique_id=&quot;11698&quot;&gt;&lt;property id=&quot;20148&quot; value=&quot;5&quot;/&gt;&lt;property id=&quot;20300&quot; value=&quot;Slide 86 - &amp;quot;Late enrollment penalty  and low income subsidy&amp;quot;&quot;/&gt;&lt;property id=&quot;20307&quot; value=&quot;555&quot;/&gt;&lt;/object&gt;&lt;object type=&quot;3&quot; unique_id=&quot;11699&quot;&gt;&lt;property id=&quot;20148&quot; value=&quot;5&quot;/&gt;&lt;property id=&quot;20300&quot; value=&quot;Slide 87 - &amp;quot;[Group MedicareBlueSM Rx  diabetic supply coverage&amp;quot;&quot;/&gt;&lt;property id=&quot;20307&quot; value=&quot;556&quot;/&gt;&lt;/object&gt;&lt;object type=&quot;3&quot; unique_id=&quot;11700&quot;&gt;&lt;property id=&quot;20148&quot; value=&quot;5&quot;/&gt;&lt;property id=&quot;20300&quot; value=&quot;Slide 88 - &amp;quot;[using your Part D coverage  for vaccinations&amp;quot;&quot;/&gt;&lt;property id=&quot;20307&quot; value=&quot;557&quot;/&gt;&lt;/object&gt;&lt;object type=&quot;3&quot; unique_id=&quot;11701&quot;&gt;&lt;property id=&quot;20148&quot; value=&quot;5&quot;/&gt;&lt;property id=&quot;20300&quot; value=&quot;Slide 89 - &amp;quot;[vaccination coverage with GROUP Medicare Blue RX&amp;quot;&quot;/&gt;&lt;property id=&quot;20307&quot; value=&quot;558&quot;/&gt;&lt;/object&gt;&lt;object type=&quot;3&quot; unique_id=&quot;11702&quot;&gt;&lt;property id=&quot;20148&quot; value=&quot;5&quot;/&gt;&lt;property id=&quot;20300&quot; value=&quot;Slide 90 - &amp;quot;Group MedicareBlue Rx enrollment timeline &amp;quot;&quot;/&gt;&lt;property id=&quot;20307&quot; value=&quot;559&quot;/&gt;&lt;/object&gt;&lt;object type=&quot;3&quot; unique_id=&quot;11703&quot;&gt;&lt;property id=&quot;20148&quot; value=&quot;5&quot;/&gt;&lt;property id=&quot;20300&quot; value=&quot;Slide 91 - &amp;quot;Group MedicareBlueSM Rx member resources&amp;quot;&quot;/&gt;&lt;property id=&quot;20307&quot; value=&quot;560&quot;/&gt;&lt;/object&gt;&lt;object type=&quot;3&quot; unique_id=&quot;11704&quot;&gt;&lt;property id=&quot;20148&quot; value=&quot;5&quot;/&gt;&lt;property id=&quot;20300&quot; value=&quot;Slide 92 - &amp;quot;[QUESTIONS ABOUT Group MedicareBlue Rx?&amp;quot;&quot;/&gt;&lt;property id=&quot;20307&quot; value=&quot;561&quot;/&gt;&lt;/object&gt;&lt;object type=&quot;3&quot; unique_id=&quot;11705&quot;&gt;&lt;property id=&quot;20148&quot; value=&quot;5&quot;/&gt;&lt;property id=&quot;20300&quot; value=&quot;Slide 93 - &amp;quot;WHY BLUE CROSS AND BLUE SHIELD OF MINNESOTA?&amp;quot;&quot;/&gt;&lt;property id=&quot;20307&quot; value=&quot;562&quot;/&gt;&lt;/object&gt;&lt;object type=&quot;3&quot; unique_id=&quot;11706&quot;&gt;&lt;property id=&quot;20148&quot; value=&quot;5&quot;/&gt;&lt;property id=&quot;20300&quot; value=&quot;Slide 94 - &amp;quot;PROUD TO BE A LOCAL,  NONPROFIT COMPANY&amp;quot;&quot;/&gt;&lt;property id=&quot;20307&quot; value=&quot;563&quot;/&gt;&lt;/object&gt;&lt;object type=&quot;3&quot; unique_id=&quot;11707&quot;&gt;&lt;property id=&quot;20148&quot; value=&quot;5&quot;/&gt;&lt;property id=&quot;20300&quot; value=&quot;Slide 95 - &amp;quot;[Blue cross retail centers&amp;quot;&quot;/&gt;&lt;property id=&quot;20307&quot; value=&quot;564&quot;/&gt;&lt;/object&gt;&lt;object type=&quot;3&quot; unique_id=&quot;11708&quot;&gt;&lt;property id=&quot;20148&quot; value=&quot;5&quot;/&gt;&lt;property id=&quot;20300&quot; value=&quot;Slide 96 - &amp;quot;[Blue cross retail centers&amp;quot;&quot;/&gt;&lt;property id=&quot;20307&quot; value=&quot;565&quot;/&gt;&lt;/object&gt;&lt;object type=&quot;3&quot; unique_id=&quot;11709&quot;&gt;&lt;property id=&quot;20148&quot; value=&quot;5&quot;/&gt;&lt;property id=&quot;20300&quot; value=&quot;Slide 97 - &amp;quot;[OTHER useful RESOURCES &amp;quot;&quot;/&gt;&lt;property id=&quot;20307&quot; value=&quot;566&quot;/&gt;&lt;/object&gt;&lt;object type=&quot;3&quot; unique_id=&quot;11710&quot;&gt;&lt;property id=&quot;20148&quot; value=&quot;5&quot;/&gt;&lt;property id=&quot;20300&quot; value=&quot;Slide 98 - &amp;quot;[&amp;lt;Year&amp;gt; Medicare Renewal communications&amp;quot;&quot;/&gt;&lt;property id=&quot;20307&quot; value=&quot;567&quot;/&gt;&lt;/object&gt;&lt;object type=&quot;3&quot; unique_id=&quot;11711&quot;&gt;&lt;property id=&quot;20148&quot; value=&quot;5&quot;/&gt;&lt;property id=&quot;20300&quot; value=&quot;Slide 99 - &amp;quot;[COVID-19 Updates &amp;quot;&quot;/&gt;&lt;property id=&quot;20307&quot; value=&quot;568&quot;/&gt;&lt;/object&gt;&lt;object type=&quot;3&quot; unique_id=&quot;11712&quot;&gt;&lt;property id=&quot;20148&quot; value=&quot;5&quot;/&gt;&lt;property id=&quot;20300&quot; value=&quot;Slide 100 - &amp;quot;[Group enrollment process&amp;quot;&quot;/&gt;&lt;property id=&quot;20307&quot; value=&quot;569&quot;/&gt;&lt;/object&gt;&lt;object type=&quot;3&quot; unique_id=&quot;11713&quot;&gt;&lt;property id=&quot;20148&quot; value=&quot;5&quot;/&gt;&lt;property id=&quot;20300&quot; value=&quot;Slide 101 - &amp;quot;[MEDICARE PART D EXTRA HELP  LOW-INCOME SUBSIDY (LIS)&amp;quot;&quot;/&gt;&lt;property id=&quot;20307&quot; value=&quot;570&quot;/&gt;&lt;/object&gt;&lt;object type=&quot;3&quot; unique_id=&quot;11714&quot;&gt;&lt;property id=&quot;20148&quot; value=&quot;5&quot;/&gt;&lt;property id=&quot;20300&quot; value=&quot;Slide 102 - &amp;quot;[GLOSSARY OF COMMON TERMS&amp;quot;&quot;/&gt;&lt;property id=&quot;20307&quot; value=&quot;571&quot;/&gt;&lt;/object&gt;&lt;object type=&quot;3&quot; unique_id=&quot;11715&quot;&gt;&lt;property id=&quot;20148&quot; value=&quot;5&quot;/&gt;&lt;property id=&quot;20300&quot; value=&quot;Slide 103 - &amp;quot;[GLOSSARY OF COMMON TERMS&amp;quot;&quot;/&gt;&lt;property id=&quot;20307&quot; value=&quot;572&quot;/&gt;&lt;/object&gt;&lt;object type=&quot;3&quot; unique_id=&quot;11716&quot;&gt;&lt;property id=&quot;20148&quot; value=&quot;5&quot;/&gt;&lt;property id=&quot;20300&quot; value=&quot;Slide 104 - &amp;quot;[GLOSSARY OF COMMON TERMS&amp;quot;&quot;/&gt;&lt;property id=&quot;20307&quot; value=&quot;573&quot;/&gt;&lt;/object&gt;&lt;object type=&quot;3&quot; unique_id=&quot;11717&quot;&gt;&lt;property id=&quot;20148&quot; value=&quot;5&quot;/&gt;&lt;property id=&quot;20300&quot; value=&quot;Slide 105 - &amp;quot;IMPORTANT INFORMATION&amp;quot;&quot;/&gt;&lt;property id=&quot;20307&quot; value=&quot;574&quot;/&gt;&lt;/object&gt;&lt;object type=&quot;3&quot; unique_id=&quot;11718&quot;&gt;&lt;property id=&quot;20148&quot; value=&quot;5&quot;/&gt;&lt;property id=&quot;20300&quot; value=&quot;Slide 106 - &amp;quot;Thank you.&amp;quot;&quot;/&gt;&lt;property id=&quot;20307&quot; value=&quot;575&quot;/&gt;&lt;/object&gt;&lt;object type=&quot;3&quot; unique_id=&quot;11719&quot;&gt;&lt;property id=&quot;20148&quot; value=&quot;5&quot;/&gt;&lt;property id=&quot;20300&quot; value=&quot;Slide 107 - &amp;quot;SILVER SNEAKERS&amp;quot;&quot;/&gt;&lt;property id=&quot;20307&quot; value=&quot;576&quot;/&gt;&lt;/object&gt;&lt;object type=&quot;3&quot; unique_id=&quot;11720&quot;&gt;&lt;property id=&quot;20148&quot; value=&quot;5&quot;/&gt;&lt;property id=&quot;20300&quot; value=&quot;Slide 108&quot;/&gt;&lt;property id=&quot;20307&quot; value=&quot;463&quot;/&gt;&lt;/object&gt;&lt;object type=&quot;3&quot; unique_id=&quot;11721&quot;&gt;&lt;property id=&quot;20148&quot; value=&quot;5&quot;/&gt;&lt;property id=&quot;20300&quot; value=&quot;Slide 109&quot;/&gt;&lt;property id=&quot;20307&quot; value=&quot;262&quot;/&gt;&lt;/object&gt;&lt;object type=&quot;3&quot; unique_id=&quot;11722&quot;&gt;&lt;property id=&quot;20148&quot; value=&quot;5&quot;/&gt;&lt;property id=&quot;20300&quot; value=&quot;Slide 110&quot;/&gt;&lt;property id=&quot;20307&quot; value=&quot;413&quot;/&gt;&lt;/object&gt;&lt;object type=&quot;3&quot; unique_id=&quot;11723&quot;&gt;&lt;property id=&quot;20148&quot; value=&quot;5&quot;/&gt;&lt;property id=&quot;20300&quot; value=&quot;Slide 111&quot;/&gt;&lt;property id=&quot;20307&quot; value=&quot;457&quot;/&gt;&lt;/object&gt;&lt;object type=&quot;3&quot; unique_id=&quot;11724&quot;&gt;&lt;property id=&quot;20148&quot; value=&quot;5&quot;/&gt;&lt;property id=&quot;20300&quot; value=&quot;Slide 112&quot;/&gt;&lt;property id=&quot;20307&quot; value=&quot;460&quot;/&gt;&lt;/object&gt;&lt;object type=&quot;3&quot; unique_id=&quot;11725&quot;&gt;&lt;property id=&quot;20148&quot; value=&quot;5&quot;/&gt;&lt;property id=&quot;20300&quot; value=&quot;Slide 113&quot;/&gt;&lt;property id=&quot;20307&quot; value=&quot;430&quot;/&gt;&lt;/object&gt;&lt;/object&gt;&lt;/object&gt;&lt;/database&gt;"/>
  <p:tag name="SECTOMILLISECCONVERTED" val="1"/>
</p:tagLst>
</file>

<file path=ppt/theme/theme1.xml><?xml version="1.0" encoding="utf-8"?>
<a:theme xmlns:a="http://schemas.openxmlformats.org/drawingml/2006/main" name="2021 B2B Library">
  <a:themeElements>
    <a:clrScheme name="Custom 96">
      <a:dk1>
        <a:srgbClr val="0094D7"/>
      </a:dk1>
      <a:lt1>
        <a:sysClr val="window" lastClr="FFFFFF"/>
      </a:lt1>
      <a:dk2>
        <a:srgbClr val="003359"/>
      </a:dk2>
      <a:lt2>
        <a:srgbClr val="8FCAE7"/>
      </a:lt2>
      <a:accent1>
        <a:srgbClr val="003359"/>
      </a:accent1>
      <a:accent2>
        <a:srgbClr val="0094D7"/>
      </a:accent2>
      <a:accent3>
        <a:srgbClr val="8FCAE7"/>
      </a:accent3>
      <a:accent4>
        <a:srgbClr val="CACAC8"/>
      </a:accent4>
      <a:accent5>
        <a:srgbClr val="BED6DB"/>
      </a:accent5>
      <a:accent6>
        <a:srgbClr val="E2E1DD"/>
      </a:accent6>
      <a:hlink>
        <a:srgbClr val="0094D7"/>
      </a:hlink>
      <a:folHlink>
        <a:srgbClr val="AA272F"/>
      </a:folHlink>
    </a:clrScheme>
    <a:fontScheme name="Custom 2">
      <a:majorFont>
        <a:latin typeface="Arial"/>
        <a:ea typeface="Helvetica Neue Thin"/>
        <a:cs typeface="Helvetica Neue Thin"/>
      </a:majorFont>
      <a:minorFont>
        <a:latin typeface="Arial"/>
        <a:ea typeface="Helvetica Neue Thin"/>
        <a:cs typeface="Helvetica Neue Th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3651</Words>
  <Application>Microsoft Office PowerPoint</Application>
  <PresentationFormat>Custom</PresentationFormat>
  <Paragraphs>535</Paragraphs>
  <Slides>36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Narrow</vt:lpstr>
      <vt:lpstr>Calibri</vt:lpstr>
      <vt:lpstr>Wingdings</vt:lpstr>
      <vt:lpstr>2021 B2B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GROUP MEDICARE ADVANTAGE?</vt:lpstr>
      <vt:lpstr>PowerPoint Presentation</vt:lpstr>
      <vt:lpstr>PowerPoint Presentation</vt:lpstr>
      <vt:lpstr>PowerPoint Presentation</vt:lpstr>
      <vt:lpstr>PowerPoint Presentation</vt:lpstr>
      <vt:lpstr>PowerPoint Presentation</vt:lpstr>
      <vt:lpstr>QUESTIONS ABOUT  GROUP PLATINUM BLUESM?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GROUP MEDICAREBLUESM RX?</vt:lpstr>
      <vt:lpstr>2023 Group Medicare Renewal Group Medicare Advantage Standard (MA only PPO) with Group MedicareBlue Rx (PDP)  </vt:lpstr>
      <vt:lpstr>2023 Group Medicare Renewal Group Platinum Blue Plan C with Group MedicareBlue Rx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Group Medicre</dc:title>
  <dc:subject/>
  <dc:creator/>
  <cp:keywords/>
  <dc:description/>
  <cp:lastModifiedBy/>
  <cp:revision>1</cp:revision>
  <dcterms:created xsi:type="dcterms:W3CDTF">2019-04-03T15:14:32Z</dcterms:created>
  <dcterms:modified xsi:type="dcterms:W3CDTF">2022-10-04T06:20:16Z</dcterms:modified>
  <cp:category/>
</cp:coreProperties>
</file>